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6" r:id="rId3"/>
  </p:sldMasterIdLst>
  <p:notesMasterIdLst>
    <p:notesMasterId r:id="rId97"/>
  </p:notesMasterIdLst>
  <p:handoutMasterIdLst>
    <p:handoutMasterId r:id="rId98"/>
  </p:handoutMasterIdLst>
  <p:sldIdLst>
    <p:sldId id="614" r:id="rId4"/>
    <p:sldId id="591" r:id="rId5"/>
    <p:sldId id="518" r:id="rId6"/>
    <p:sldId id="271" r:id="rId7"/>
    <p:sldId id="615" r:id="rId8"/>
    <p:sldId id="616" r:id="rId9"/>
    <p:sldId id="579" r:id="rId10"/>
    <p:sldId id="640" r:id="rId11"/>
    <p:sldId id="583" r:id="rId12"/>
    <p:sldId id="639" r:id="rId13"/>
    <p:sldId id="581" r:id="rId14"/>
    <p:sldId id="416" r:id="rId15"/>
    <p:sldId id="513" r:id="rId16"/>
    <p:sldId id="522" r:id="rId17"/>
    <p:sldId id="619" r:id="rId18"/>
    <p:sldId id="553" r:id="rId19"/>
    <p:sldId id="638" r:id="rId20"/>
    <p:sldId id="624" r:id="rId21"/>
    <p:sldId id="625" r:id="rId22"/>
    <p:sldId id="626" r:id="rId23"/>
    <p:sldId id="627" r:id="rId24"/>
    <p:sldId id="628" r:id="rId25"/>
    <p:sldId id="629" r:id="rId26"/>
    <p:sldId id="630" r:id="rId27"/>
    <p:sldId id="631" r:id="rId28"/>
    <p:sldId id="632" r:id="rId29"/>
    <p:sldId id="633" r:id="rId30"/>
    <p:sldId id="644" r:id="rId31"/>
    <p:sldId id="392" r:id="rId32"/>
    <p:sldId id="419" r:id="rId33"/>
    <p:sldId id="577" r:id="rId34"/>
    <p:sldId id="578" r:id="rId35"/>
    <p:sldId id="421" r:id="rId36"/>
    <p:sldId id="423" r:id="rId37"/>
    <p:sldId id="521" r:id="rId38"/>
    <p:sldId id="426" r:id="rId39"/>
    <p:sldId id="427" r:id="rId40"/>
    <p:sldId id="436" r:id="rId41"/>
    <p:sldId id="590" r:id="rId42"/>
    <p:sldId id="437" r:id="rId43"/>
    <p:sldId id="588" r:id="rId44"/>
    <p:sldId id="471" r:id="rId45"/>
    <p:sldId id="457" r:id="rId46"/>
    <p:sldId id="458" r:id="rId47"/>
    <p:sldId id="589" r:id="rId48"/>
    <p:sldId id="303" r:id="rId49"/>
    <p:sldId id="309" r:id="rId50"/>
    <p:sldId id="306" r:id="rId51"/>
    <p:sldId id="308" r:id="rId52"/>
    <p:sldId id="307" r:id="rId53"/>
    <p:sldId id="310" r:id="rId54"/>
    <p:sldId id="312" r:id="rId55"/>
    <p:sldId id="311" r:id="rId56"/>
    <p:sldId id="415" r:id="rId57"/>
    <p:sldId id="313" r:id="rId58"/>
    <p:sldId id="564" r:id="rId59"/>
    <p:sldId id="565" r:id="rId60"/>
    <p:sldId id="635" r:id="rId61"/>
    <p:sldId id="566" r:id="rId62"/>
    <p:sldId id="572" r:id="rId63"/>
    <p:sldId id="585" r:id="rId64"/>
    <p:sldId id="567" r:id="rId65"/>
    <p:sldId id="587" r:id="rId66"/>
    <p:sldId id="573" r:id="rId67"/>
    <p:sldId id="568" r:id="rId68"/>
    <p:sldId id="569" r:id="rId69"/>
    <p:sldId id="570" r:id="rId70"/>
    <p:sldId id="584" r:id="rId71"/>
    <p:sldId id="603" r:id="rId72"/>
    <p:sldId id="593" r:id="rId73"/>
    <p:sldId id="620" r:id="rId74"/>
    <p:sldId id="598" r:id="rId75"/>
    <p:sldId id="608" r:id="rId76"/>
    <p:sldId id="600" r:id="rId77"/>
    <p:sldId id="601" r:id="rId78"/>
    <p:sldId id="596" r:id="rId79"/>
    <p:sldId id="597" r:id="rId80"/>
    <p:sldId id="610" r:id="rId81"/>
    <p:sldId id="611" r:id="rId82"/>
    <p:sldId id="612" r:id="rId83"/>
    <p:sldId id="613" r:id="rId84"/>
    <p:sldId id="599" r:id="rId85"/>
    <p:sldId id="642" r:id="rId86"/>
    <p:sldId id="621" r:id="rId87"/>
    <p:sldId id="605" r:id="rId88"/>
    <p:sldId id="606" r:id="rId89"/>
    <p:sldId id="595" r:id="rId90"/>
    <p:sldId id="623" r:id="rId91"/>
    <p:sldId id="643" r:id="rId92"/>
    <p:sldId id="622" r:id="rId93"/>
    <p:sldId id="607" r:id="rId94"/>
    <p:sldId id="636" r:id="rId95"/>
    <p:sldId id="637" r:id="rId96"/>
  </p:sldIdLst>
  <p:sldSz cx="9144000" cy="6858000" type="screen4x3"/>
  <p:notesSz cx="10234613" cy="7099300"/>
  <p:defaultTextStyle>
    <a:defPPr>
      <a:defRPr lang="de-CH"/>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055"/>
    <a:srgbClr val="ED7925"/>
    <a:srgbClr val="E95D0F"/>
    <a:srgbClr val="9900CC"/>
    <a:srgbClr val="FFCC66"/>
    <a:srgbClr val="FFCC99"/>
    <a:srgbClr val="80008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520" autoAdjust="0"/>
  </p:normalViewPr>
  <p:slideViewPr>
    <p:cSldViewPr snapToGrid="0">
      <p:cViewPr varScale="1">
        <p:scale>
          <a:sx n="47" d="100"/>
          <a:sy n="47" d="100"/>
        </p:scale>
        <p:origin x="744" y="43"/>
      </p:cViewPr>
      <p:guideLst>
        <p:guide orient="horz" pos="2160"/>
        <p:guide pos="2880"/>
      </p:guideLst>
    </p:cSldViewPr>
  </p:slideViewPr>
  <p:notesTextViewPr>
    <p:cViewPr>
      <p:scale>
        <a:sx n="1" d="1"/>
        <a:sy n="1" d="1"/>
      </p:scale>
      <p:origin x="0" y="0"/>
    </p:cViewPr>
  </p:notesTextViewPr>
  <p:sorterViewPr>
    <p:cViewPr>
      <p:scale>
        <a:sx n="66" d="100"/>
        <a:sy n="66" d="100"/>
      </p:scale>
      <p:origin x="0" y="35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8E446-CE96-4ACD-8007-31FE8FE3D666}" type="doc">
      <dgm:prSet loTypeId="urn:microsoft.com/office/officeart/2005/8/layout/gear1" loCatId="process" qsTypeId="urn:microsoft.com/office/officeart/2005/8/quickstyle/simple1" qsCatId="simple" csTypeId="urn:microsoft.com/office/officeart/2005/8/colors/accent1_2" csCatId="accent1" phldr="1"/>
      <dgm:spPr/>
    </dgm:pt>
    <dgm:pt modelId="{BFEB0CC4-5DF6-4DC7-8FE7-F0D7EA34857C}">
      <dgm:prSet phldrT="[Text]" custT="1"/>
      <dgm:spPr>
        <a:solidFill>
          <a:srgbClr val="7D3F0C"/>
        </a:solidFill>
      </dgm:spPr>
      <dgm:t>
        <a:bodyPr/>
        <a:lstStyle/>
        <a:p>
          <a:r>
            <a:rPr lang="de-DE" sz="1400" dirty="0"/>
            <a:t>Herausforderndes, aufmerksamkeitssuchendes Verhalten der Jugendlichen, Regelübertretungen</a:t>
          </a:r>
        </a:p>
        <a:p>
          <a:r>
            <a:rPr lang="de-DE" sz="1400" dirty="0"/>
            <a:t>Aggression der Jugendlichen auf  der Wohngruppe</a:t>
          </a:r>
        </a:p>
      </dgm:t>
    </dgm:pt>
    <dgm:pt modelId="{C8B63CB2-F7B7-4478-A670-986CE587BB0C}" type="parTrans" cxnId="{A5137572-6499-4D38-AACA-5A9E0708693E}">
      <dgm:prSet/>
      <dgm:spPr/>
      <dgm:t>
        <a:bodyPr/>
        <a:lstStyle/>
        <a:p>
          <a:endParaRPr lang="de-DE"/>
        </a:p>
      </dgm:t>
    </dgm:pt>
    <dgm:pt modelId="{5C4A5FC9-2061-4583-8882-4E31ACF28EA9}" type="sibTrans" cxnId="{A5137572-6499-4D38-AACA-5A9E0708693E}">
      <dgm:prSet/>
      <dgm:spPr>
        <a:solidFill>
          <a:srgbClr val="ED7925"/>
        </a:solidFill>
      </dgm:spPr>
      <dgm:t>
        <a:bodyPr/>
        <a:lstStyle/>
        <a:p>
          <a:endParaRPr lang="de-DE"/>
        </a:p>
      </dgm:t>
    </dgm:pt>
    <dgm:pt modelId="{2DDB4B98-3947-4A15-87C3-83AE3B19C76F}">
      <dgm:prSet phldrT="[Text]" custT="1"/>
      <dgm:spPr>
        <a:solidFill>
          <a:srgbClr val="ED7925"/>
        </a:solidFill>
      </dgm:spPr>
      <dgm:t>
        <a:bodyPr/>
        <a:lstStyle/>
        <a:p>
          <a:r>
            <a:rPr lang="de-DE" sz="1400" dirty="0"/>
            <a:t>Rasant zunehmende Selbstunwirksamkeits-erwartung; geringere pädagogische Präsenz Verlust der Kreativität und Rigidität</a:t>
          </a:r>
        </a:p>
      </dgm:t>
    </dgm:pt>
    <dgm:pt modelId="{95CB8300-5F34-4645-942D-6BA44FB10667}" type="parTrans" cxnId="{555601B3-9432-41F9-B377-8CAEB11F016F}">
      <dgm:prSet/>
      <dgm:spPr/>
      <dgm:t>
        <a:bodyPr/>
        <a:lstStyle/>
        <a:p>
          <a:endParaRPr lang="de-DE"/>
        </a:p>
      </dgm:t>
    </dgm:pt>
    <dgm:pt modelId="{7D5FF4B5-5A43-461F-84A2-D2263FFA3A78}" type="sibTrans" cxnId="{555601B3-9432-41F9-B377-8CAEB11F016F}">
      <dgm:prSet/>
      <dgm:spPr>
        <a:solidFill>
          <a:srgbClr val="7D3F0C"/>
        </a:solidFill>
      </dgm:spPr>
      <dgm:t>
        <a:bodyPr/>
        <a:lstStyle/>
        <a:p>
          <a:endParaRPr lang="de-DE"/>
        </a:p>
      </dgm:t>
    </dgm:pt>
    <dgm:pt modelId="{8A72BE7B-B269-4F8F-93C4-D22263C08930}">
      <dgm:prSet phldrT="[Text]" custT="1"/>
      <dgm:spPr>
        <a:solidFill>
          <a:srgbClr val="ED7925"/>
        </a:solidFill>
      </dgm:spPr>
      <dgm:t>
        <a:bodyPr/>
        <a:lstStyle/>
        <a:p>
          <a:r>
            <a:rPr lang="de-DE" sz="1400" dirty="0"/>
            <a:t>Belastung des Teams, Verlust von Freude</a:t>
          </a:r>
        </a:p>
      </dgm:t>
    </dgm:pt>
    <dgm:pt modelId="{F99F5154-C0E1-4EB9-BC44-95472B31AF53}" type="parTrans" cxnId="{F0A13EA8-7DE7-45BF-9E1D-82326429886E}">
      <dgm:prSet/>
      <dgm:spPr/>
      <dgm:t>
        <a:bodyPr/>
        <a:lstStyle/>
        <a:p>
          <a:endParaRPr lang="de-DE"/>
        </a:p>
      </dgm:t>
    </dgm:pt>
    <dgm:pt modelId="{40EC735C-78B9-4B6B-AB50-CFB6DBBECCDD}" type="sibTrans" cxnId="{F0A13EA8-7DE7-45BF-9E1D-82326429886E}">
      <dgm:prSet/>
      <dgm:spPr>
        <a:solidFill>
          <a:srgbClr val="7D3F0C"/>
        </a:solidFill>
      </dgm:spPr>
      <dgm:t>
        <a:bodyPr/>
        <a:lstStyle/>
        <a:p>
          <a:endParaRPr lang="de-DE"/>
        </a:p>
      </dgm:t>
    </dgm:pt>
    <dgm:pt modelId="{F0FFDCD7-0AA7-4B5C-8F56-D34B87CCE249}" type="pres">
      <dgm:prSet presAssocID="{20E8E446-CE96-4ACD-8007-31FE8FE3D666}" presName="composite" presStyleCnt="0">
        <dgm:presLayoutVars>
          <dgm:chMax val="3"/>
          <dgm:animLvl val="lvl"/>
          <dgm:resizeHandles val="exact"/>
        </dgm:presLayoutVars>
      </dgm:prSet>
      <dgm:spPr/>
    </dgm:pt>
    <dgm:pt modelId="{FF4FB911-09B4-486C-BBEF-C681350D02BE}" type="pres">
      <dgm:prSet presAssocID="{BFEB0CC4-5DF6-4DC7-8FE7-F0D7EA34857C}" presName="gear1" presStyleLbl="node1" presStyleIdx="0" presStyleCnt="3" custScaleX="162889" custScaleY="127994" custLinFactNeighborX="9837" custLinFactNeighborY="4421">
        <dgm:presLayoutVars>
          <dgm:chMax val="1"/>
          <dgm:bulletEnabled val="1"/>
        </dgm:presLayoutVars>
      </dgm:prSet>
      <dgm:spPr/>
    </dgm:pt>
    <dgm:pt modelId="{7B44AB80-70F6-4F7B-B1E6-3713639EF86B}" type="pres">
      <dgm:prSet presAssocID="{BFEB0CC4-5DF6-4DC7-8FE7-F0D7EA34857C}" presName="gear1srcNode" presStyleLbl="node1" presStyleIdx="0" presStyleCnt="3"/>
      <dgm:spPr/>
    </dgm:pt>
    <dgm:pt modelId="{F429899A-64E2-4165-BAE6-CC10CF635C91}" type="pres">
      <dgm:prSet presAssocID="{BFEB0CC4-5DF6-4DC7-8FE7-F0D7EA34857C}" presName="gear1dstNode" presStyleLbl="node1" presStyleIdx="0" presStyleCnt="3"/>
      <dgm:spPr/>
    </dgm:pt>
    <dgm:pt modelId="{310509EA-907B-4C9B-9789-97998F573FF8}" type="pres">
      <dgm:prSet presAssocID="{2DDB4B98-3947-4A15-87C3-83AE3B19C76F}" presName="gear2" presStyleLbl="node1" presStyleIdx="1" presStyleCnt="3" custScaleX="175034" custScaleY="172192" custLinFactNeighborX="-46673" custLinFactNeighborY="-16572">
        <dgm:presLayoutVars>
          <dgm:chMax val="1"/>
          <dgm:bulletEnabled val="1"/>
        </dgm:presLayoutVars>
      </dgm:prSet>
      <dgm:spPr/>
    </dgm:pt>
    <dgm:pt modelId="{F2F316F1-694D-4DD1-AB28-789E3F4548C6}" type="pres">
      <dgm:prSet presAssocID="{2DDB4B98-3947-4A15-87C3-83AE3B19C76F}" presName="gear2srcNode" presStyleLbl="node1" presStyleIdx="1" presStyleCnt="3"/>
      <dgm:spPr/>
    </dgm:pt>
    <dgm:pt modelId="{6918BE47-7647-4405-8AD0-696ABE0446F1}" type="pres">
      <dgm:prSet presAssocID="{2DDB4B98-3947-4A15-87C3-83AE3B19C76F}" presName="gear2dstNode" presStyleLbl="node1" presStyleIdx="1" presStyleCnt="3"/>
      <dgm:spPr/>
    </dgm:pt>
    <dgm:pt modelId="{316A39A3-13D7-4E03-8231-47A82D9F0880}" type="pres">
      <dgm:prSet presAssocID="{8A72BE7B-B269-4F8F-93C4-D22263C08930}" presName="gear3" presStyleLbl="node1" presStyleIdx="2" presStyleCnt="3" custScaleX="124737" custScaleY="115901" custLinFactNeighborX="16338" custLinFactNeighborY="-1129"/>
      <dgm:spPr/>
    </dgm:pt>
    <dgm:pt modelId="{055914A2-6D2A-4BAC-9C83-C7DD9F44B18C}" type="pres">
      <dgm:prSet presAssocID="{8A72BE7B-B269-4F8F-93C4-D22263C08930}" presName="gear3tx" presStyleLbl="node1" presStyleIdx="2" presStyleCnt="3">
        <dgm:presLayoutVars>
          <dgm:chMax val="1"/>
          <dgm:bulletEnabled val="1"/>
        </dgm:presLayoutVars>
      </dgm:prSet>
      <dgm:spPr/>
    </dgm:pt>
    <dgm:pt modelId="{B30A2F98-27B6-4FD8-8D10-1997BBDA4864}" type="pres">
      <dgm:prSet presAssocID="{8A72BE7B-B269-4F8F-93C4-D22263C08930}" presName="gear3srcNode" presStyleLbl="node1" presStyleIdx="2" presStyleCnt="3"/>
      <dgm:spPr/>
    </dgm:pt>
    <dgm:pt modelId="{562D3538-38EA-4758-AC89-52525B347A89}" type="pres">
      <dgm:prSet presAssocID="{8A72BE7B-B269-4F8F-93C4-D22263C08930}" presName="gear3dstNode" presStyleLbl="node1" presStyleIdx="2" presStyleCnt="3"/>
      <dgm:spPr/>
    </dgm:pt>
    <dgm:pt modelId="{C26AB97B-8753-498B-ABDA-59CE25816307}" type="pres">
      <dgm:prSet presAssocID="{5C4A5FC9-2061-4583-8882-4E31ACF28EA9}" presName="connector1" presStyleLbl="sibTrans2D1" presStyleIdx="0" presStyleCnt="3" custLinFactNeighborX="34645" custLinFactNeighborY="3080"/>
      <dgm:spPr/>
    </dgm:pt>
    <dgm:pt modelId="{EA459925-F080-4FD5-9605-A623A88C3484}" type="pres">
      <dgm:prSet presAssocID="{7D5FF4B5-5A43-461F-84A2-D2263FFA3A78}" presName="connector2" presStyleLbl="sibTrans2D1" presStyleIdx="1" presStyleCnt="3" custLinFactNeighborX="-52518" custLinFactNeighborY="-31430"/>
      <dgm:spPr/>
    </dgm:pt>
    <dgm:pt modelId="{A6ADEC3B-1050-4F4F-98E1-821680B40FE5}" type="pres">
      <dgm:prSet presAssocID="{40EC735C-78B9-4B6B-AB50-CFB6DBBECCDD}" presName="connector3" presStyleLbl="sibTrans2D1" presStyleIdx="2" presStyleCnt="3" custScaleX="105282" custScaleY="87243" custLinFactNeighborX="24024" custLinFactNeighborY="1951"/>
      <dgm:spPr/>
    </dgm:pt>
  </dgm:ptLst>
  <dgm:cxnLst>
    <dgm:cxn modelId="{A406351A-554C-455A-AE16-868B4E9DFFDE}" type="presOf" srcId="{BFEB0CC4-5DF6-4DC7-8FE7-F0D7EA34857C}" destId="{F429899A-64E2-4165-BAE6-CC10CF635C91}" srcOrd="2" destOrd="0" presId="urn:microsoft.com/office/officeart/2005/8/layout/gear1"/>
    <dgm:cxn modelId="{A5137572-6499-4D38-AACA-5A9E0708693E}" srcId="{20E8E446-CE96-4ACD-8007-31FE8FE3D666}" destId="{BFEB0CC4-5DF6-4DC7-8FE7-F0D7EA34857C}" srcOrd="0" destOrd="0" parTransId="{C8B63CB2-F7B7-4478-A670-986CE587BB0C}" sibTransId="{5C4A5FC9-2061-4583-8882-4E31ACF28EA9}"/>
    <dgm:cxn modelId="{475EA074-3783-45DB-AC80-CEF871E81A02}" type="presOf" srcId="{40EC735C-78B9-4B6B-AB50-CFB6DBBECCDD}" destId="{A6ADEC3B-1050-4F4F-98E1-821680B40FE5}" srcOrd="0" destOrd="0" presId="urn:microsoft.com/office/officeart/2005/8/layout/gear1"/>
    <dgm:cxn modelId="{88A1F37D-32C0-4BC6-88DD-A7A0B22E8FA5}" type="presOf" srcId="{BFEB0CC4-5DF6-4DC7-8FE7-F0D7EA34857C}" destId="{7B44AB80-70F6-4F7B-B1E6-3713639EF86B}" srcOrd="1" destOrd="0" presId="urn:microsoft.com/office/officeart/2005/8/layout/gear1"/>
    <dgm:cxn modelId="{A491FC80-EC0A-4DC4-88E9-54DA5B1CEC6F}" type="presOf" srcId="{8A72BE7B-B269-4F8F-93C4-D22263C08930}" destId="{055914A2-6D2A-4BAC-9C83-C7DD9F44B18C}" srcOrd="1" destOrd="0" presId="urn:microsoft.com/office/officeart/2005/8/layout/gear1"/>
    <dgm:cxn modelId="{A496DA81-677A-4E18-BD6E-008A779D48B5}" type="presOf" srcId="{5C4A5FC9-2061-4583-8882-4E31ACF28EA9}" destId="{C26AB97B-8753-498B-ABDA-59CE25816307}" srcOrd="0" destOrd="0" presId="urn:microsoft.com/office/officeart/2005/8/layout/gear1"/>
    <dgm:cxn modelId="{82E792A7-0BAE-4386-B4B5-00FEC8306C06}" type="presOf" srcId="{8A72BE7B-B269-4F8F-93C4-D22263C08930}" destId="{B30A2F98-27B6-4FD8-8D10-1997BBDA4864}" srcOrd="2" destOrd="0" presId="urn:microsoft.com/office/officeart/2005/8/layout/gear1"/>
    <dgm:cxn modelId="{F0A13EA8-7DE7-45BF-9E1D-82326429886E}" srcId="{20E8E446-CE96-4ACD-8007-31FE8FE3D666}" destId="{8A72BE7B-B269-4F8F-93C4-D22263C08930}" srcOrd="2" destOrd="0" parTransId="{F99F5154-C0E1-4EB9-BC44-95472B31AF53}" sibTransId="{40EC735C-78B9-4B6B-AB50-CFB6DBBECCDD}"/>
    <dgm:cxn modelId="{555601B3-9432-41F9-B377-8CAEB11F016F}" srcId="{20E8E446-CE96-4ACD-8007-31FE8FE3D666}" destId="{2DDB4B98-3947-4A15-87C3-83AE3B19C76F}" srcOrd="1" destOrd="0" parTransId="{95CB8300-5F34-4645-942D-6BA44FB10667}" sibTransId="{7D5FF4B5-5A43-461F-84A2-D2263FFA3A78}"/>
    <dgm:cxn modelId="{F6CFDECB-5157-4CD9-98E7-A273AE5AD3DD}" type="presOf" srcId="{BFEB0CC4-5DF6-4DC7-8FE7-F0D7EA34857C}" destId="{FF4FB911-09B4-486C-BBEF-C681350D02BE}" srcOrd="0" destOrd="0" presId="urn:microsoft.com/office/officeart/2005/8/layout/gear1"/>
    <dgm:cxn modelId="{D0658ECC-E35F-4784-814E-A5AA9CF8F6AB}" type="presOf" srcId="{2DDB4B98-3947-4A15-87C3-83AE3B19C76F}" destId="{F2F316F1-694D-4DD1-AB28-789E3F4548C6}" srcOrd="1" destOrd="0" presId="urn:microsoft.com/office/officeart/2005/8/layout/gear1"/>
    <dgm:cxn modelId="{292AE8D2-390A-44B6-9FB8-CA794BF32B5C}" type="presOf" srcId="{8A72BE7B-B269-4F8F-93C4-D22263C08930}" destId="{562D3538-38EA-4758-AC89-52525B347A89}" srcOrd="3" destOrd="0" presId="urn:microsoft.com/office/officeart/2005/8/layout/gear1"/>
    <dgm:cxn modelId="{79213FDD-42FE-44CD-88A8-63724DF7E4AC}" type="presOf" srcId="{2DDB4B98-3947-4A15-87C3-83AE3B19C76F}" destId="{310509EA-907B-4C9B-9789-97998F573FF8}" srcOrd="0" destOrd="0" presId="urn:microsoft.com/office/officeart/2005/8/layout/gear1"/>
    <dgm:cxn modelId="{6DEA81DF-BC23-4657-8D69-5CC00A7BBA88}" type="presOf" srcId="{2DDB4B98-3947-4A15-87C3-83AE3B19C76F}" destId="{6918BE47-7647-4405-8AD0-696ABE0446F1}" srcOrd="2" destOrd="0" presId="urn:microsoft.com/office/officeart/2005/8/layout/gear1"/>
    <dgm:cxn modelId="{13C49EE2-1AF1-4B3A-ACAA-6AE734EACC24}" type="presOf" srcId="{8A72BE7B-B269-4F8F-93C4-D22263C08930}" destId="{316A39A3-13D7-4E03-8231-47A82D9F0880}" srcOrd="0" destOrd="0" presId="urn:microsoft.com/office/officeart/2005/8/layout/gear1"/>
    <dgm:cxn modelId="{565D8AED-16F8-420F-A5AF-B0A2E9778355}" type="presOf" srcId="{20E8E446-CE96-4ACD-8007-31FE8FE3D666}" destId="{F0FFDCD7-0AA7-4B5C-8F56-D34B87CCE249}" srcOrd="0" destOrd="0" presId="urn:microsoft.com/office/officeart/2005/8/layout/gear1"/>
    <dgm:cxn modelId="{37426EFA-17A9-48F4-AEB5-785AB3010827}" type="presOf" srcId="{7D5FF4B5-5A43-461F-84A2-D2263FFA3A78}" destId="{EA459925-F080-4FD5-9605-A623A88C3484}" srcOrd="0" destOrd="0" presId="urn:microsoft.com/office/officeart/2005/8/layout/gear1"/>
    <dgm:cxn modelId="{A4F6DD4E-D3BF-40BD-95BF-1DCD4659302D}" type="presParOf" srcId="{F0FFDCD7-0AA7-4B5C-8F56-D34B87CCE249}" destId="{FF4FB911-09B4-486C-BBEF-C681350D02BE}" srcOrd="0" destOrd="0" presId="urn:microsoft.com/office/officeart/2005/8/layout/gear1"/>
    <dgm:cxn modelId="{0DDA752E-7DF9-4BE5-AA00-87C88F47D2B5}" type="presParOf" srcId="{F0FFDCD7-0AA7-4B5C-8F56-D34B87CCE249}" destId="{7B44AB80-70F6-4F7B-B1E6-3713639EF86B}" srcOrd="1" destOrd="0" presId="urn:microsoft.com/office/officeart/2005/8/layout/gear1"/>
    <dgm:cxn modelId="{92FE400A-E96E-4092-980C-C6C1EF891DA6}" type="presParOf" srcId="{F0FFDCD7-0AA7-4B5C-8F56-D34B87CCE249}" destId="{F429899A-64E2-4165-BAE6-CC10CF635C91}" srcOrd="2" destOrd="0" presId="urn:microsoft.com/office/officeart/2005/8/layout/gear1"/>
    <dgm:cxn modelId="{72FE601D-AE2C-4466-A3A2-B2694064AF91}" type="presParOf" srcId="{F0FFDCD7-0AA7-4B5C-8F56-D34B87CCE249}" destId="{310509EA-907B-4C9B-9789-97998F573FF8}" srcOrd="3" destOrd="0" presId="urn:microsoft.com/office/officeart/2005/8/layout/gear1"/>
    <dgm:cxn modelId="{545BA1DD-7E7B-4432-98E4-5ACE8F03FEB5}" type="presParOf" srcId="{F0FFDCD7-0AA7-4B5C-8F56-D34B87CCE249}" destId="{F2F316F1-694D-4DD1-AB28-789E3F4548C6}" srcOrd="4" destOrd="0" presId="urn:microsoft.com/office/officeart/2005/8/layout/gear1"/>
    <dgm:cxn modelId="{71034777-7A39-4D9F-B294-53B9C8B3FBB8}" type="presParOf" srcId="{F0FFDCD7-0AA7-4B5C-8F56-D34B87CCE249}" destId="{6918BE47-7647-4405-8AD0-696ABE0446F1}" srcOrd="5" destOrd="0" presId="urn:microsoft.com/office/officeart/2005/8/layout/gear1"/>
    <dgm:cxn modelId="{DD3DDC70-AE98-42CE-A54F-DB32BA358DD5}" type="presParOf" srcId="{F0FFDCD7-0AA7-4B5C-8F56-D34B87CCE249}" destId="{316A39A3-13D7-4E03-8231-47A82D9F0880}" srcOrd="6" destOrd="0" presId="urn:microsoft.com/office/officeart/2005/8/layout/gear1"/>
    <dgm:cxn modelId="{3B7DDD75-AFD5-4A62-A6D7-9B8782711737}" type="presParOf" srcId="{F0FFDCD7-0AA7-4B5C-8F56-D34B87CCE249}" destId="{055914A2-6D2A-4BAC-9C83-C7DD9F44B18C}" srcOrd="7" destOrd="0" presId="urn:microsoft.com/office/officeart/2005/8/layout/gear1"/>
    <dgm:cxn modelId="{A38D9FE4-DF1F-4CF1-9772-75205061F9AA}" type="presParOf" srcId="{F0FFDCD7-0AA7-4B5C-8F56-D34B87CCE249}" destId="{B30A2F98-27B6-4FD8-8D10-1997BBDA4864}" srcOrd="8" destOrd="0" presId="urn:microsoft.com/office/officeart/2005/8/layout/gear1"/>
    <dgm:cxn modelId="{85DC68F3-C98E-49D7-B8ED-7CFDDBBC14F4}" type="presParOf" srcId="{F0FFDCD7-0AA7-4B5C-8F56-D34B87CCE249}" destId="{562D3538-38EA-4758-AC89-52525B347A89}" srcOrd="9" destOrd="0" presId="urn:microsoft.com/office/officeart/2005/8/layout/gear1"/>
    <dgm:cxn modelId="{7C4F8391-9FBD-4FFF-AA3D-2476691A205C}" type="presParOf" srcId="{F0FFDCD7-0AA7-4B5C-8F56-D34B87CCE249}" destId="{C26AB97B-8753-498B-ABDA-59CE25816307}" srcOrd="10" destOrd="0" presId="urn:microsoft.com/office/officeart/2005/8/layout/gear1"/>
    <dgm:cxn modelId="{006DEAEF-7CD4-4708-A531-201FAC7CECC4}" type="presParOf" srcId="{F0FFDCD7-0AA7-4B5C-8F56-D34B87CCE249}" destId="{EA459925-F080-4FD5-9605-A623A88C3484}" srcOrd="11" destOrd="0" presId="urn:microsoft.com/office/officeart/2005/8/layout/gear1"/>
    <dgm:cxn modelId="{91995660-9467-4145-A66E-46E129EE5C86}" type="presParOf" srcId="{F0FFDCD7-0AA7-4B5C-8F56-D34B87CCE249}" destId="{A6ADEC3B-1050-4F4F-98E1-821680B40FE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FB911-09B4-486C-BBEF-C681350D02BE}">
      <dsp:nvSpPr>
        <dsp:cNvPr id="0" name=""/>
        <dsp:cNvSpPr/>
      </dsp:nvSpPr>
      <dsp:spPr>
        <a:xfrm>
          <a:off x="3192905" y="1924378"/>
          <a:ext cx="4875569" cy="3831097"/>
        </a:xfrm>
        <a:prstGeom prst="gear9">
          <a:avLst/>
        </a:prstGeom>
        <a:solidFill>
          <a:srgbClr val="7D3F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Herausforderndes, aufmerksamkeitssuchendes Verhalten der Jugendlichen, Regelübertretungen</a:t>
          </a:r>
        </a:p>
        <a:p>
          <a:pPr marL="0" lvl="0" indent="0" algn="ctr" defTabSz="622300">
            <a:lnSpc>
              <a:spcPct val="90000"/>
            </a:lnSpc>
            <a:spcBef>
              <a:spcPct val="0"/>
            </a:spcBef>
            <a:spcAft>
              <a:spcPct val="35000"/>
            </a:spcAft>
            <a:buNone/>
          </a:pPr>
          <a:r>
            <a:rPr lang="de-DE" sz="1400" kern="1200" dirty="0"/>
            <a:t>Aggression der Jugendlichen auf  der Wohngruppe</a:t>
          </a:r>
        </a:p>
      </dsp:txBody>
      <dsp:txXfrm>
        <a:off x="4095049" y="2821794"/>
        <a:ext cx="3071281" cy="1969263"/>
      </dsp:txXfrm>
    </dsp:sp>
    <dsp:sp modelId="{310509EA-907B-4C9B-9789-97998F573FF8}">
      <dsp:nvSpPr>
        <dsp:cNvPr id="0" name=""/>
        <dsp:cNvSpPr/>
      </dsp:nvSpPr>
      <dsp:spPr>
        <a:xfrm>
          <a:off x="265468" y="489344"/>
          <a:ext cx="3810248" cy="3748382"/>
        </a:xfrm>
        <a:prstGeom prst="gear6">
          <a:avLst/>
        </a:prstGeom>
        <a:solidFill>
          <a:srgbClr val="ED79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Rasant zunehmende Selbstunwirksamkeits-erwartung; geringere pädagogische Präsenz Verlust der Kreativität und Rigidität</a:t>
          </a:r>
        </a:p>
      </dsp:txBody>
      <dsp:txXfrm>
        <a:off x="1218127" y="1438714"/>
        <a:ext cx="1904930" cy="1849642"/>
      </dsp:txXfrm>
    </dsp:sp>
    <dsp:sp modelId="{316A39A3-13D7-4E03-8231-47A82D9F0880}">
      <dsp:nvSpPr>
        <dsp:cNvPr id="0" name=""/>
        <dsp:cNvSpPr/>
      </dsp:nvSpPr>
      <dsp:spPr>
        <a:xfrm rot="20700000">
          <a:off x="3445923" y="-1042"/>
          <a:ext cx="2729472" cy="2403048"/>
        </a:xfrm>
        <a:prstGeom prst="gear6">
          <a:avLst/>
        </a:prstGeom>
        <a:solidFill>
          <a:srgbClr val="ED79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Belastung des Teams, Verlust von Freude</a:t>
          </a:r>
        </a:p>
      </dsp:txBody>
      <dsp:txXfrm rot="-20700000">
        <a:off x="4063938" y="506655"/>
        <a:ext cx="1493443" cy="1387652"/>
      </dsp:txXfrm>
    </dsp:sp>
    <dsp:sp modelId="{C26AB97B-8753-498B-ABDA-59CE25816307}">
      <dsp:nvSpPr>
        <dsp:cNvPr id="0" name=""/>
        <dsp:cNvSpPr/>
      </dsp:nvSpPr>
      <dsp:spPr>
        <a:xfrm>
          <a:off x="4950787" y="2001699"/>
          <a:ext cx="3831277" cy="3831277"/>
        </a:xfrm>
        <a:prstGeom prst="circularArrow">
          <a:avLst>
            <a:gd name="adj1" fmla="val 4687"/>
            <a:gd name="adj2" fmla="val 299029"/>
            <a:gd name="adj3" fmla="val 2539646"/>
            <a:gd name="adj4" fmla="val 15811591"/>
            <a:gd name="adj5" fmla="val 5469"/>
          </a:avLst>
        </a:prstGeom>
        <a:solidFill>
          <a:srgbClr val="ED7925"/>
        </a:solidFill>
        <a:ln>
          <a:noFill/>
        </a:ln>
        <a:effectLst/>
      </dsp:spPr>
      <dsp:style>
        <a:lnRef idx="0">
          <a:scrgbClr r="0" g="0" b="0"/>
        </a:lnRef>
        <a:fillRef idx="1">
          <a:scrgbClr r="0" g="0" b="0"/>
        </a:fillRef>
        <a:effectRef idx="0">
          <a:scrgbClr r="0" g="0" b="0"/>
        </a:effectRef>
        <a:fontRef idx="minor">
          <a:schemeClr val="lt1"/>
        </a:fontRef>
      </dsp:style>
    </dsp:sp>
    <dsp:sp modelId="{EA459925-F080-4FD5-9605-A623A88C3484}">
      <dsp:nvSpPr>
        <dsp:cNvPr id="0" name=""/>
        <dsp:cNvSpPr/>
      </dsp:nvSpPr>
      <dsp:spPr>
        <a:xfrm>
          <a:off x="250726" y="273936"/>
          <a:ext cx="2783662" cy="2783662"/>
        </a:xfrm>
        <a:prstGeom prst="leftCircularArrow">
          <a:avLst>
            <a:gd name="adj1" fmla="val 6452"/>
            <a:gd name="adj2" fmla="val 429999"/>
            <a:gd name="adj3" fmla="val 10489124"/>
            <a:gd name="adj4" fmla="val 14837806"/>
            <a:gd name="adj5" fmla="val 7527"/>
          </a:avLst>
        </a:prstGeom>
        <a:solidFill>
          <a:srgbClr val="7D3F0C"/>
        </a:solidFill>
        <a:ln>
          <a:noFill/>
        </a:ln>
        <a:effectLst/>
      </dsp:spPr>
      <dsp:style>
        <a:lnRef idx="0">
          <a:scrgbClr r="0" g="0" b="0"/>
        </a:lnRef>
        <a:fillRef idx="1">
          <a:scrgbClr r="0" g="0" b="0"/>
        </a:fillRef>
        <a:effectRef idx="0">
          <a:scrgbClr r="0" g="0" b="0"/>
        </a:effectRef>
        <a:fontRef idx="minor">
          <a:schemeClr val="lt1"/>
        </a:fontRef>
      </dsp:style>
    </dsp:sp>
    <dsp:sp modelId="{A6ADEC3B-1050-4F4F-98E1-821680B40FE5}">
      <dsp:nvSpPr>
        <dsp:cNvPr id="0" name=""/>
        <dsp:cNvSpPr/>
      </dsp:nvSpPr>
      <dsp:spPr>
        <a:xfrm>
          <a:off x="3465854" y="-88497"/>
          <a:ext cx="3159879" cy="2618466"/>
        </a:xfrm>
        <a:prstGeom prst="leftCircularArrow">
          <a:avLst>
            <a:gd name="adj1" fmla="val 5984"/>
            <a:gd name="adj2" fmla="val 394124"/>
            <a:gd name="adj3" fmla="val 13313824"/>
            <a:gd name="adj4" fmla="val 10508221"/>
            <a:gd name="adj5" fmla="val 6981"/>
          </a:avLst>
        </a:prstGeom>
        <a:solidFill>
          <a:srgbClr val="7D3F0C"/>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5304" cy="35458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5797022" y="0"/>
            <a:ext cx="4435304" cy="354580"/>
          </a:xfrm>
          <a:prstGeom prst="rect">
            <a:avLst/>
          </a:prstGeom>
        </p:spPr>
        <p:txBody>
          <a:bodyPr vert="horz" lIns="91440" tIns="45720" rIns="91440" bIns="45720" rtlCol="0"/>
          <a:lstStyle>
            <a:lvl1pPr algn="r">
              <a:defRPr sz="1200"/>
            </a:lvl1pPr>
          </a:lstStyle>
          <a:p>
            <a:fld id="{D04750A9-0AA5-4663-9629-27135D117C45}" type="datetimeFigureOut">
              <a:rPr lang="de-CH" smtClean="0"/>
              <a:t>30.09.2020</a:t>
            </a:fld>
            <a:endParaRPr lang="de-CH"/>
          </a:p>
        </p:txBody>
      </p:sp>
      <p:sp>
        <p:nvSpPr>
          <p:cNvPr id="4" name="Fußzeilenplatzhalter 3"/>
          <p:cNvSpPr>
            <a:spLocks noGrp="1"/>
          </p:cNvSpPr>
          <p:nvPr>
            <p:ph type="ftr" sz="quarter" idx="2"/>
          </p:nvPr>
        </p:nvSpPr>
        <p:spPr>
          <a:xfrm>
            <a:off x="1" y="6743619"/>
            <a:ext cx="4435304" cy="354580"/>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5797022" y="6743619"/>
            <a:ext cx="4435304" cy="354580"/>
          </a:xfrm>
          <a:prstGeom prst="rect">
            <a:avLst/>
          </a:prstGeom>
        </p:spPr>
        <p:txBody>
          <a:bodyPr vert="horz" lIns="91440" tIns="45720" rIns="91440" bIns="45720" rtlCol="0" anchor="b"/>
          <a:lstStyle>
            <a:lvl1pPr algn="r">
              <a:defRPr sz="1200"/>
            </a:lvl1pPr>
          </a:lstStyle>
          <a:p>
            <a:fld id="{3F2F5CC9-ECCC-408E-92D3-F9736C3BB682}" type="slidenum">
              <a:rPr lang="de-CH" smtClean="0"/>
              <a:t>‹Nr.›</a:t>
            </a:fld>
            <a:endParaRPr lang="de-CH"/>
          </a:p>
        </p:txBody>
      </p:sp>
    </p:spTree>
    <p:extLst>
      <p:ext uri="{BB962C8B-B14F-4D97-AF65-F5344CB8AC3E}">
        <p14:creationId xmlns:p14="http://schemas.microsoft.com/office/powerpoint/2010/main" val="88328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1" y="0"/>
            <a:ext cx="4434998" cy="354965"/>
          </a:xfrm>
          <a:prstGeom prst="rect">
            <a:avLst/>
          </a:prstGeom>
          <a:noFill/>
          <a:ln>
            <a:noFill/>
          </a:ln>
          <a:effectLst/>
        </p:spPr>
        <p:txBody>
          <a:bodyPr vert="horz" wrap="square" lIns="99048" tIns="49524" rIns="99048" bIns="49524" numCol="1" anchor="t" anchorCtr="0" compatLnSpc="1">
            <a:prstTxWarp prst="textNoShape">
              <a:avLst/>
            </a:prstTxWarp>
          </a:bodyPr>
          <a:lstStyle>
            <a:lvl1pPr>
              <a:defRPr sz="1300">
                <a:latin typeface="Arial" charset="0"/>
                <a:cs typeface="+mn-cs"/>
              </a:defRPr>
            </a:lvl1pPr>
          </a:lstStyle>
          <a:p>
            <a:pPr>
              <a:defRPr/>
            </a:pPr>
            <a:endParaRPr lang="de-CH"/>
          </a:p>
        </p:txBody>
      </p:sp>
      <p:sp>
        <p:nvSpPr>
          <p:cNvPr id="65539" name="Rectangle 3"/>
          <p:cNvSpPr>
            <a:spLocks noGrp="1" noChangeArrowheads="1"/>
          </p:cNvSpPr>
          <p:nvPr>
            <p:ph type="dt" idx="1"/>
          </p:nvPr>
        </p:nvSpPr>
        <p:spPr bwMode="auto">
          <a:xfrm>
            <a:off x="5797247" y="0"/>
            <a:ext cx="4434998" cy="354965"/>
          </a:xfrm>
          <a:prstGeom prst="rect">
            <a:avLst/>
          </a:prstGeom>
          <a:noFill/>
          <a:ln>
            <a:noFill/>
          </a:ln>
          <a:effectLst/>
        </p:spPr>
        <p:txBody>
          <a:bodyPr vert="horz" wrap="square" lIns="99048" tIns="49524" rIns="99048" bIns="49524" numCol="1" anchor="t" anchorCtr="0" compatLnSpc="1">
            <a:prstTxWarp prst="textNoShape">
              <a:avLst/>
            </a:prstTxWarp>
          </a:bodyPr>
          <a:lstStyle>
            <a:lvl1pPr algn="r">
              <a:defRPr sz="1300">
                <a:latin typeface="Arial" charset="0"/>
                <a:cs typeface="+mn-cs"/>
              </a:defRPr>
            </a:lvl1pPr>
          </a:lstStyle>
          <a:p>
            <a:pPr>
              <a:defRPr/>
            </a:pPr>
            <a:endParaRPr lang="de-CH"/>
          </a:p>
        </p:txBody>
      </p:sp>
      <p:sp>
        <p:nvSpPr>
          <p:cNvPr id="95236" name="Rectangle 4"/>
          <p:cNvSpPr>
            <a:spLocks noGrp="1" noRot="1" noChangeAspect="1" noChangeArrowheads="1" noTextEdit="1"/>
          </p:cNvSpPr>
          <p:nvPr>
            <p:ph type="sldImg" idx="2"/>
          </p:nvPr>
        </p:nvSpPr>
        <p:spPr bwMode="auto">
          <a:xfrm>
            <a:off x="3343275" y="533400"/>
            <a:ext cx="3548063"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1023462" y="3372167"/>
            <a:ext cx="8187690" cy="3194685"/>
          </a:xfrm>
          <a:prstGeom prst="rect">
            <a:avLst/>
          </a:prstGeom>
          <a:noFill/>
          <a:ln>
            <a:noFill/>
          </a:ln>
          <a:effectLst/>
        </p:spPr>
        <p:txBody>
          <a:bodyPr vert="horz" wrap="square" lIns="99048" tIns="49524" rIns="99048" bIns="49524"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5542" name="Rectangle 6"/>
          <p:cNvSpPr>
            <a:spLocks noGrp="1" noChangeArrowheads="1"/>
          </p:cNvSpPr>
          <p:nvPr>
            <p:ph type="ftr" sz="quarter" idx="4"/>
          </p:nvPr>
        </p:nvSpPr>
        <p:spPr bwMode="auto">
          <a:xfrm>
            <a:off x="1" y="6743103"/>
            <a:ext cx="4434998" cy="354965"/>
          </a:xfrm>
          <a:prstGeom prst="rect">
            <a:avLst/>
          </a:prstGeom>
          <a:noFill/>
          <a:ln>
            <a:noFill/>
          </a:ln>
          <a:effectLst/>
        </p:spPr>
        <p:txBody>
          <a:bodyPr vert="horz" wrap="square" lIns="99048" tIns="49524" rIns="99048" bIns="49524" numCol="1" anchor="b" anchorCtr="0" compatLnSpc="1">
            <a:prstTxWarp prst="textNoShape">
              <a:avLst/>
            </a:prstTxWarp>
          </a:bodyPr>
          <a:lstStyle>
            <a:lvl1pPr>
              <a:defRPr sz="1300">
                <a:latin typeface="Arial" charset="0"/>
                <a:cs typeface="+mn-cs"/>
              </a:defRPr>
            </a:lvl1pPr>
          </a:lstStyle>
          <a:p>
            <a:pPr>
              <a:defRPr/>
            </a:pPr>
            <a:endParaRPr lang="de-CH"/>
          </a:p>
        </p:txBody>
      </p:sp>
      <p:sp>
        <p:nvSpPr>
          <p:cNvPr id="65543" name="Rectangle 7"/>
          <p:cNvSpPr>
            <a:spLocks noGrp="1" noChangeArrowheads="1"/>
          </p:cNvSpPr>
          <p:nvPr>
            <p:ph type="sldNum" sz="quarter" idx="5"/>
          </p:nvPr>
        </p:nvSpPr>
        <p:spPr bwMode="auto">
          <a:xfrm>
            <a:off x="5797247" y="6743103"/>
            <a:ext cx="4434998" cy="354965"/>
          </a:xfrm>
          <a:prstGeom prst="rect">
            <a:avLst/>
          </a:prstGeom>
          <a:noFill/>
          <a:ln>
            <a:noFill/>
          </a:ln>
          <a:effectLst/>
        </p:spPr>
        <p:txBody>
          <a:bodyPr vert="horz" wrap="square" lIns="99048" tIns="49524" rIns="99048" bIns="49524" numCol="1" anchor="b" anchorCtr="0" compatLnSpc="1">
            <a:prstTxWarp prst="textNoShape">
              <a:avLst/>
            </a:prstTxWarp>
          </a:bodyPr>
          <a:lstStyle>
            <a:lvl1pPr algn="r">
              <a:defRPr sz="1300">
                <a:latin typeface="Arial" charset="0"/>
                <a:cs typeface="+mn-cs"/>
              </a:defRPr>
            </a:lvl1pPr>
          </a:lstStyle>
          <a:p>
            <a:pPr>
              <a:defRPr/>
            </a:pPr>
            <a:fld id="{CD2C1B66-A0F9-45BD-88C6-B6EC29DBD449}" type="slidenum">
              <a:rPr lang="de-CH"/>
              <a:pPr>
                <a:defRPr/>
              </a:pPr>
              <a:t>‹Nr.›</a:t>
            </a:fld>
            <a:endParaRPr lang="de-CH"/>
          </a:p>
        </p:txBody>
      </p:sp>
    </p:spTree>
    <p:extLst>
      <p:ext uri="{BB962C8B-B14F-4D97-AF65-F5344CB8AC3E}">
        <p14:creationId xmlns:p14="http://schemas.microsoft.com/office/powerpoint/2010/main" val="671505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500"/>
          </a:p>
        </p:txBody>
      </p:sp>
      <p:sp>
        <p:nvSpPr>
          <p:cNvPr id="4" name="Foliennummernplatzhalter 3"/>
          <p:cNvSpPr>
            <a:spLocks noGrp="1"/>
          </p:cNvSpPr>
          <p:nvPr>
            <p:ph type="sldNum" sz="quarter" idx="5"/>
          </p:nvPr>
        </p:nvSpPr>
        <p:spPr/>
        <p:txBody>
          <a:bodyPr/>
          <a:lstStyle/>
          <a:p>
            <a:pPr>
              <a:defRPr/>
            </a:pPr>
            <a:fld id="{EB7A40E0-4C35-41AF-AD11-9D22AC773880}" type="slidenum">
              <a:rPr lang="de-CH" smtClean="0"/>
              <a:pPr>
                <a:defRPr/>
              </a:pPr>
              <a:t>4</a:t>
            </a:fld>
            <a:endParaRPr lang="de-CH"/>
          </a:p>
        </p:txBody>
      </p:sp>
    </p:spTree>
    <p:extLst>
      <p:ext uri="{BB962C8B-B14F-4D97-AF65-F5344CB8AC3E}">
        <p14:creationId xmlns:p14="http://schemas.microsoft.com/office/powerpoint/2010/main" val="3508845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8F88EF9B-B7DD-470E-A7AA-A186AD3C3A5E}" type="slidenum">
              <a:rPr lang="en-US" altLang="de-DE"/>
              <a:pPr algn="r"/>
              <a:t>56</a:t>
            </a:fld>
            <a:endParaRPr lang="en-US" altLang="de-DE"/>
          </a:p>
        </p:txBody>
      </p:sp>
      <p:sp>
        <p:nvSpPr>
          <p:cNvPr id="104451"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16931EDA-0FD4-41E4-9680-06488A11D43B}" type="slidenum">
              <a:rPr lang="de-DE" altLang="de-DE"/>
              <a:pPr algn="r"/>
              <a:t>56</a:t>
            </a:fld>
            <a:endParaRPr lang="de-DE" altLang="de-DE"/>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p>
        </p:txBody>
      </p:sp>
    </p:spTree>
    <p:extLst>
      <p:ext uri="{BB962C8B-B14F-4D97-AF65-F5344CB8AC3E}">
        <p14:creationId xmlns:p14="http://schemas.microsoft.com/office/powerpoint/2010/main" val="36504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2D59C4B0-3533-4719-9B3F-D44B809634C6}" type="slidenum">
              <a:rPr lang="en-US" altLang="de-DE"/>
              <a:pPr algn="r"/>
              <a:t>62</a:t>
            </a:fld>
            <a:endParaRPr lang="en-US" altLang="de-DE"/>
          </a:p>
        </p:txBody>
      </p:sp>
      <p:sp>
        <p:nvSpPr>
          <p:cNvPr id="105475"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280C85DC-8F79-4201-BE8B-23AA43740414}" type="slidenum">
              <a:rPr lang="de-DE" altLang="de-DE"/>
              <a:pPr algn="r"/>
              <a:t>62</a:t>
            </a:fld>
            <a:endParaRPr lang="de-DE" altLang="de-DE"/>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p>
        </p:txBody>
      </p:sp>
    </p:spTree>
    <p:extLst>
      <p:ext uri="{BB962C8B-B14F-4D97-AF65-F5344CB8AC3E}">
        <p14:creationId xmlns:p14="http://schemas.microsoft.com/office/powerpoint/2010/main" val="12297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B1B5ADD2-D3A1-4E33-9D69-7974727E9A16}" type="slidenum">
              <a:rPr lang="en-US" altLang="de-DE"/>
              <a:pPr algn="r"/>
              <a:t>67</a:t>
            </a:fld>
            <a:endParaRPr lang="en-US" altLang="de-DE"/>
          </a:p>
        </p:txBody>
      </p:sp>
      <p:sp>
        <p:nvSpPr>
          <p:cNvPr id="106499"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B0236A84-84A9-4FCF-8DC8-AB237C88AC00}" type="slidenum">
              <a:rPr lang="de-DE" altLang="de-DE"/>
              <a:pPr algn="r"/>
              <a:t>67</a:t>
            </a:fld>
            <a:endParaRPr lang="de-DE" altLang="de-DE"/>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p>
        </p:txBody>
      </p:sp>
    </p:spTree>
    <p:extLst>
      <p:ext uri="{BB962C8B-B14F-4D97-AF65-F5344CB8AC3E}">
        <p14:creationId xmlns:p14="http://schemas.microsoft.com/office/powerpoint/2010/main" val="145696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402C411C-2B73-4D79-B007-20523902FC4F}" type="slidenum">
              <a:rPr lang="en-US" altLang="de-DE">
                <a:solidFill>
                  <a:srgbClr val="000000"/>
                </a:solidFill>
              </a:rPr>
              <a:pPr algn="r"/>
              <a:t>70</a:t>
            </a:fld>
            <a:endParaRPr lang="en-US" altLang="de-DE">
              <a:solidFill>
                <a:srgbClr val="000000"/>
              </a:solidFill>
            </a:endParaRPr>
          </a:p>
        </p:txBody>
      </p:sp>
      <p:sp>
        <p:nvSpPr>
          <p:cNvPr id="107523"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46BAA3C3-9B86-477C-96F4-ED29AFC06B7A}" type="slidenum">
              <a:rPr lang="de-DE" altLang="de-DE">
                <a:solidFill>
                  <a:srgbClr val="000000"/>
                </a:solidFill>
              </a:rPr>
              <a:pPr algn="r"/>
              <a:t>70</a:t>
            </a:fld>
            <a:endParaRPr lang="de-DE" altLang="de-DE">
              <a:solidFill>
                <a:srgbClr val="000000"/>
              </a:solidFill>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355854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a:ln/>
        </p:spPr>
      </p:sp>
      <p:sp>
        <p:nvSpPr>
          <p:cNvPr id="1085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51204"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04763" indent="-309524" eaLnBrk="0" hangingPunct="0">
              <a:spcBef>
                <a:spcPct val="30000"/>
              </a:spcBef>
              <a:defRPr sz="1300">
                <a:solidFill>
                  <a:schemeClr val="tx1"/>
                </a:solidFill>
                <a:latin typeface="Arial" charset="0"/>
              </a:defRPr>
            </a:lvl2pPr>
            <a:lvl3pPr marL="1238098" indent="-247620" eaLnBrk="0" hangingPunct="0">
              <a:spcBef>
                <a:spcPct val="30000"/>
              </a:spcBef>
              <a:defRPr sz="1300">
                <a:solidFill>
                  <a:schemeClr val="tx1"/>
                </a:solidFill>
                <a:latin typeface="Arial" charset="0"/>
              </a:defRPr>
            </a:lvl3pPr>
            <a:lvl4pPr marL="1733337" indent="-247620" eaLnBrk="0" hangingPunct="0">
              <a:spcBef>
                <a:spcPct val="30000"/>
              </a:spcBef>
              <a:defRPr sz="1300">
                <a:solidFill>
                  <a:schemeClr val="tx1"/>
                </a:solidFill>
                <a:latin typeface="Arial" charset="0"/>
              </a:defRPr>
            </a:lvl4pPr>
            <a:lvl5pPr marL="2228576" indent="-247620" eaLnBrk="0" hangingPunct="0">
              <a:spcBef>
                <a:spcPct val="30000"/>
              </a:spcBef>
              <a:defRPr sz="1300">
                <a:solidFill>
                  <a:schemeClr val="tx1"/>
                </a:solidFill>
                <a:latin typeface="Arial" charset="0"/>
              </a:defRPr>
            </a:lvl5pPr>
            <a:lvl6pPr marL="2723815" indent="-247620" eaLnBrk="0" fontAlgn="base" hangingPunct="0">
              <a:spcBef>
                <a:spcPct val="30000"/>
              </a:spcBef>
              <a:spcAft>
                <a:spcPct val="0"/>
              </a:spcAft>
              <a:defRPr sz="1300">
                <a:solidFill>
                  <a:schemeClr val="tx1"/>
                </a:solidFill>
                <a:latin typeface="Arial" charset="0"/>
              </a:defRPr>
            </a:lvl6pPr>
            <a:lvl7pPr marL="3219054" indent="-247620" eaLnBrk="0" fontAlgn="base" hangingPunct="0">
              <a:spcBef>
                <a:spcPct val="30000"/>
              </a:spcBef>
              <a:spcAft>
                <a:spcPct val="0"/>
              </a:spcAft>
              <a:defRPr sz="1300">
                <a:solidFill>
                  <a:schemeClr val="tx1"/>
                </a:solidFill>
                <a:latin typeface="Arial" charset="0"/>
              </a:defRPr>
            </a:lvl7pPr>
            <a:lvl8pPr marL="3714293" indent="-247620" eaLnBrk="0" fontAlgn="base" hangingPunct="0">
              <a:spcBef>
                <a:spcPct val="30000"/>
              </a:spcBef>
              <a:spcAft>
                <a:spcPct val="0"/>
              </a:spcAft>
              <a:defRPr sz="1300">
                <a:solidFill>
                  <a:schemeClr val="tx1"/>
                </a:solidFill>
                <a:latin typeface="Arial" charset="0"/>
              </a:defRPr>
            </a:lvl8pPr>
            <a:lvl9pPr marL="4209532" indent="-247620" eaLnBrk="0" fontAlgn="base" hangingPunct="0">
              <a:spcBef>
                <a:spcPct val="30000"/>
              </a:spcBef>
              <a:spcAft>
                <a:spcPct val="0"/>
              </a:spcAft>
              <a:defRPr sz="1300">
                <a:solidFill>
                  <a:schemeClr val="tx1"/>
                </a:solidFill>
                <a:latin typeface="Arial" charset="0"/>
              </a:defRPr>
            </a:lvl9pPr>
          </a:lstStyle>
          <a:p>
            <a:pPr eaLnBrk="1" hangingPunct="1">
              <a:spcBef>
                <a:spcPct val="0"/>
              </a:spcBef>
              <a:defRPr/>
            </a:pPr>
            <a:fld id="{DC7CCF3F-ADA0-4D4F-BDB2-5E2305E42726}" type="slidenum">
              <a:rPr lang="de-CH" altLang="de-DE" sz="1400"/>
              <a:pPr eaLnBrk="1" hangingPunct="1">
                <a:spcBef>
                  <a:spcPct val="0"/>
                </a:spcBef>
                <a:defRPr/>
              </a:pPr>
              <a:t>73</a:t>
            </a:fld>
            <a:endParaRPr lang="de-CH" altLang="de-DE" sz="1400"/>
          </a:p>
        </p:txBody>
      </p:sp>
    </p:spTree>
    <p:extLst>
      <p:ext uri="{BB962C8B-B14F-4D97-AF65-F5344CB8AC3E}">
        <p14:creationId xmlns:p14="http://schemas.microsoft.com/office/powerpoint/2010/main" val="149086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p>
        </p:txBody>
      </p:sp>
    </p:spTree>
    <p:extLst>
      <p:ext uri="{BB962C8B-B14F-4D97-AF65-F5344CB8AC3E}">
        <p14:creationId xmlns:p14="http://schemas.microsoft.com/office/powerpoint/2010/main" val="324853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fld id="{95936515-1D6C-4B9F-AB15-CD0C474017B4}" type="slidenum">
              <a:rPr lang="de-DE" smtClean="0">
                <a:latin typeface="Arial" pitchFamily="34" charset="0"/>
              </a:rPr>
              <a:pPr eaLnBrk="1" hangingPunct="1"/>
              <a:t>8</a:t>
            </a:fld>
            <a:endParaRPr lang="de-DE">
              <a:latin typeface="Arial" pitchFamily="34" charset="0"/>
            </a:endParaRPr>
          </a:p>
        </p:txBody>
      </p:sp>
      <p:sp>
        <p:nvSpPr>
          <p:cNvPr id="128003" name="Text Box 2"/>
          <p:cNvSpPr txBox="1">
            <a:spLocks noChangeArrowheads="1"/>
          </p:cNvSpPr>
          <p:nvPr/>
        </p:nvSpPr>
        <p:spPr bwMode="auto">
          <a:xfrm>
            <a:off x="5792788" y="6745288"/>
            <a:ext cx="4440237"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6752" rIns="0" bIns="0" anchor="b"/>
          <a:lstStyle>
            <a:lvl1pPr defTabSz="393700" eaLnBrk="0" hangingPunct="0">
              <a:tabLst>
                <a:tab pos="635000" algn="l"/>
                <a:tab pos="1270000" algn="l"/>
                <a:tab pos="1903413" algn="l"/>
                <a:tab pos="2538413" algn="l"/>
              </a:tabLst>
              <a:defRPr>
                <a:solidFill>
                  <a:schemeClr val="tx1"/>
                </a:solidFill>
                <a:latin typeface="Georgia" pitchFamily="18" charset="0"/>
              </a:defRPr>
            </a:lvl1pPr>
            <a:lvl2pPr marL="742950" indent="-285750" defTabSz="393700" eaLnBrk="0" hangingPunct="0">
              <a:tabLst>
                <a:tab pos="635000" algn="l"/>
                <a:tab pos="1270000" algn="l"/>
                <a:tab pos="1903413" algn="l"/>
                <a:tab pos="2538413" algn="l"/>
              </a:tabLst>
              <a:defRPr>
                <a:solidFill>
                  <a:schemeClr val="tx1"/>
                </a:solidFill>
                <a:latin typeface="Georgia" pitchFamily="18" charset="0"/>
              </a:defRPr>
            </a:lvl2pPr>
            <a:lvl3pPr marL="1143000" indent="-228600" defTabSz="393700" eaLnBrk="0" hangingPunct="0">
              <a:tabLst>
                <a:tab pos="635000" algn="l"/>
                <a:tab pos="1270000" algn="l"/>
                <a:tab pos="1903413" algn="l"/>
                <a:tab pos="2538413" algn="l"/>
              </a:tabLst>
              <a:defRPr>
                <a:solidFill>
                  <a:schemeClr val="tx1"/>
                </a:solidFill>
                <a:latin typeface="Georgia" pitchFamily="18" charset="0"/>
              </a:defRPr>
            </a:lvl3pPr>
            <a:lvl4pPr marL="1600200" indent="-228600" defTabSz="393700" eaLnBrk="0" hangingPunct="0">
              <a:tabLst>
                <a:tab pos="635000" algn="l"/>
                <a:tab pos="1270000" algn="l"/>
                <a:tab pos="1903413" algn="l"/>
                <a:tab pos="2538413" algn="l"/>
              </a:tabLst>
              <a:defRPr>
                <a:solidFill>
                  <a:schemeClr val="tx1"/>
                </a:solidFill>
                <a:latin typeface="Georgia" pitchFamily="18" charset="0"/>
              </a:defRPr>
            </a:lvl4pPr>
            <a:lvl5pPr marL="2057400" indent="-228600" defTabSz="393700" eaLnBrk="0" hangingPunct="0">
              <a:tabLst>
                <a:tab pos="635000" algn="l"/>
                <a:tab pos="1270000" algn="l"/>
                <a:tab pos="1903413" algn="l"/>
                <a:tab pos="2538413" algn="l"/>
              </a:tabLst>
              <a:defRPr>
                <a:solidFill>
                  <a:schemeClr val="tx1"/>
                </a:solidFill>
                <a:latin typeface="Georgia" pitchFamily="18" charset="0"/>
              </a:defRPr>
            </a:lvl5pPr>
            <a:lvl6pPr marL="2514600" indent="-228600" defTabSz="393700" eaLnBrk="0" fontAlgn="base" hangingPunct="0">
              <a:spcBef>
                <a:spcPct val="0"/>
              </a:spcBef>
              <a:spcAft>
                <a:spcPct val="0"/>
              </a:spcAft>
              <a:tabLst>
                <a:tab pos="635000" algn="l"/>
                <a:tab pos="1270000" algn="l"/>
                <a:tab pos="1903413" algn="l"/>
                <a:tab pos="2538413" algn="l"/>
              </a:tabLst>
              <a:defRPr>
                <a:solidFill>
                  <a:schemeClr val="tx1"/>
                </a:solidFill>
                <a:latin typeface="Georgia" pitchFamily="18" charset="0"/>
              </a:defRPr>
            </a:lvl6pPr>
            <a:lvl7pPr marL="2971800" indent="-228600" defTabSz="393700" eaLnBrk="0" fontAlgn="base" hangingPunct="0">
              <a:spcBef>
                <a:spcPct val="0"/>
              </a:spcBef>
              <a:spcAft>
                <a:spcPct val="0"/>
              </a:spcAft>
              <a:tabLst>
                <a:tab pos="635000" algn="l"/>
                <a:tab pos="1270000" algn="l"/>
                <a:tab pos="1903413" algn="l"/>
                <a:tab pos="2538413" algn="l"/>
              </a:tabLst>
              <a:defRPr>
                <a:solidFill>
                  <a:schemeClr val="tx1"/>
                </a:solidFill>
                <a:latin typeface="Georgia" pitchFamily="18" charset="0"/>
              </a:defRPr>
            </a:lvl7pPr>
            <a:lvl8pPr marL="3429000" indent="-228600" defTabSz="393700" eaLnBrk="0" fontAlgn="base" hangingPunct="0">
              <a:spcBef>
                <a:spcPct val="0"/>
              </a:spcBef>
              <a:spcAft>
                <a:spcPct val="0"/>
              </a:spcAft>
              <a:tabLst>
                <a:tab pos="635000" algn="l"/>
                <a:tab pos="1270000" algn="l"/>
                <a:tab pos="1903413" algn="l"/>
                <a:tab pos="2538413" algn="l"/>
              </a:tabLst>
              <a:defRPr>
                <a:solidFill>
                  <a:schemeClr val="tx1"/>
                </a:solidFill>
                <a:latin typeface="Georgia" pitchFamily="18" charset="0"/>
              </a:defRPr>
            </a:lvl8pPr>
            <a:lvl9pPr marL="3886200" indent="-228600" defTabSz="393700" eaLnBrk="0" fontAlgn="base" hangingPunct="0">
              <a:spcBef>
                <a:spcPct val="0"/>
              </a:spcBef>
              <a:spcAft>
                <a:spcPct val="0"/>
              </a:spcAft>
              <a:tabLst>
                <a:tab pos="635000" algn="l"/>
                <a:tab pos="1270000" algn="l"/>
                <a:tab pos="1903413" algn="l"/>
                <a:tab pos="2538413" algn="l"/>
              </a:tabLst>
              <a:defRPr>
                <a:solidFill>
                  <a:schemeClr val="tx1"/>
                </a:solidFill>
                <a:latin typeface="Georgia" pitchFamily="18" charset="0"/>
              </a:defRPr>
            </a:lvl9pPr>
          </a:lstStyle>
          <a:p>
            <a:pPr algn="r" eaLnBrk="1">
              <a:lnSpc>
                <a:spcPct val="90000"/>
              </a:lnSpc>
              <a:buClr>
                <a:srgbClr val="000000"/>
              </a:buClr>
              <a:buSzPct val="100000"/>
              <a:buFont typeface="Times New Roman" pitchFamily="18" charset="0"/>
              <a:buNone/>
            </a:pPr>
            <a:fld id="{2882E52D-DB84-4498-947F-08C4720CDC3A}" type="slidenum">
              <a:rPr lang="en-GB" sz="1300">
                <a:solidFill>
                  <a:srgbClr val="000000"/>
                </a:solidFill>
                <a:latin typeface="Times New Roman" pitchFamily="18" charset="0"/>
                <a:ea typeface="MS Gothic" pitchFamily="49" charset="-128"/>
                <a:cs typeface="Lucida Sans Unicode" pitchFamily="34" charset="0"/>
              </a:rPr>
              <a:pPr algn="r" eaLnBrk="1">
                <a:lnSpc>
                  <a:spcPct val="90000"/>
                </a:lnSpc>
                <a:buClr>
                  <a:srgbClr val="000000"/>
                </a:buClr>
                <a:buSzPct val="100000"/>
                <a:buFont typeface="Times New Roman" pitchFamily="18" charset="0"/>
                <a:buNone/>
              </a:pPr>
              <a:t>8</a:t>
            </a:fld>
            <a:endParaRPr lang="en-GB" sz="1300">
              <a:solidFill>
                <a:srgbClr val="000000"/>
              </a:solidFill>
              <a:latin typeface="Times New Roman" pitchFamily="18" charset="0"/>
              <a:ea typeface="MS Gothic" pitchFamily="49" charset="-128"/>
              <a:cs typeface="Lucida Sans Unicode" pitchFamily="34" charset="0"/>
            </a:endParaRPr>
          </a:p>
        </p:txBody>
      </p:sp>
      <p:sp>
        <p:nvSpPr>
          <p:cNvPr id="128004" name="Text Box 3"/>
          <p:cNvSpPr txBox="1">
            <a:spLocks noChangeArrowheads="1"/>
          </p:cNvSpPr>
          <p:nvPr/>
        </p:nvSpPr>
        <p:spPr bwMode="auto">
          <a:xfrm>
            <a:off x="1497013" y="539750"/>
            <a:ext cx="7239000" cy="26606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endParaRPr lang="de-DE">
              <a:cs typeface="Arial" pitchFamily="34" charset="0"/>
            </a:endParaRPr>
          </a:p>
        </p:txBody>
      </p:sp>
      <p:sp>
        <p:nvSpPr>
          <p:cNvPr id="128005" name="Text Box 4"/>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7179" rIns="0" bIns="0" anchor="ctr" anchorCtr="1"/>
          <a:lstStyle/>
          <a:p>
            <a:pPr defTabSz="485775">
              <a:lnSpc>
                <a:spcPct val="95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endParaRPr lang="de-DE">
              <a:latin typeface="Arial" pitchFamily="34" charset="0"/>
              <a:ea typeface="MS Gothic" pitchFamily="49" charset="-128"/>
              <a:cs typeface="Arial" pitchFamily="34" charset="0"/>
            </a:endParaRPr>
          </a:p>
          <a:p>
            <a:pPr defTabSz="485775">
              <a:lnSpc>
                <a:spcPct val="95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de-DE">
                <a:latin typeface="Arial" pitchFamily="34" charset="0"/>
                <a:ea typeface="MS Gothic" pitchFamily="49" charset="-128"/>
                <a:cs typeface="Arial" pitchFamily="34" charset="0"/>
              </a:rPr>
              <a:t>Wenn man die physiologischen  (und in geringerem Ausmaß die psychologischen Aspekte) des Traumas versteht, kann man mit ihnen arbeiten.</a:t>
            </a:r>
          </a:p>
          <a:p>
            <a:pPr defTabSz="485775">
              <a:lnSpc>
                <a:spcPct val="95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de-DE">
                <a:latin typeface="Arial" pitchFamily="34" charset="0"/>
                <a:ea typeface="MS Gothic" pitchFamily="49" charset="-128"/>
                <a:cs typeface="Arial" pitchFamily="34" charset="0"/>
              </a:rPr>
              <a:t>Neokortex: denkend und schllussfolgernd, Kognition</a:t>
            </a:r>
          </a:p>
          <a:p>
            <a:pPr defTabSz="485775">
              <a:lnSpc>
                <a:spcPct val="95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de-DE">
                <a:latin typeface="Arial" pitchFamily="34" charset="0"/>
                <a:ea typeface="MS Gothic" pitchFamily="49" charset="-128"/>
                <a:cs typeface="Arial" pitchFamily="34" charset="0"/>
              </a:rPr>
              <a:t>Amygdala: soll schnelle Reaktion aktivieren bei Gefahr, auch limbisches System genannt, zuständig für Gedächtnis und Emotionen</a:t>
            </a:r>
          </a:p>
          <a:p>
            <a:pPr defTabSz="485775">
              <a:lnSpc>
                <a:spcPct val="95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de-DE">
                <a:latin typeface="Arial" pitchFamily="34" charset="0"/>
                <a:ea typeface="MS Gothic" pitchFamily="49" charset="-128"/>
                <a:cs typeface="Arial" pitchFamily="34" charset="0"/>
              </a:rPr>
              <a:t>Reptiliengehirn, zuständig für die ersten unmittelbaren Reaktionen</a:t>
            </a:r>
          </a:p>
          <a:p>
            <a:pPr defTabSz="485775">
              <a:lnSpc>
                <a:spcPct val="95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endParaRPr lang="de-DE">
              <a:latin typeface="Arial" pitchFamily="34" charset="0"/>
              <a:ea typeface="MS Gothic" pitchFamily="49" charset="-128"/>
              <a:cs typeface="Arial" pitchFamily="34" charset="0"/>
            </a:endParaRPr>
          </a:p>
          <a:p>
            <a:pPr defTabSz="485775">
              <a:lnSpc>
                <a:spcPct val="95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de-DE">
                <a:latin typeface="Arial" pitchFamily="34" charset="0"/>
                <a:ea typeface="MS Gothic" pitchFamily="49" charset="-128"/>
                <a:cs typeface="Arial" pitchFamily="34" charset="0"/>
              </a:rPr>
              <a:t>In der ersten unmittelbaren Reaktion werden die Hormone Adrenalin und Noradrenalin in die Blutbahn gepumpt und so zusätzliche Energiereserven mobilisiert. Der Puls steigt, das Herz klopft, die Muskeln sind besonders aktiviert und die Aufmerksamkeit ist erhöht.</a:t>
            </a:r>
          </a:p>
          <a:p>
            <a:pPr defTabSz="485775">
              <a:lnSpc>
                <a:spcPct val="95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endParaRPr lang="de-DE">
              <a:latin typeface="Arial" pitchFamily="34" charset="0"/>
              <a:ea typeface="MS Gothic" pitchFamily="49" charset="-128"/>
              <a:cs typeface="Arial" pitchFamily="34" charset="0"/>
            </a:endParaRPr>
          </a:p>
        </p:txBody>
      </p:sp>
    </p:spTree>
    <p:extLst>
      <p:ext uri="{BB962C8B-B14F-4D97-AF65-F5344CB8AC3E}">
        <p14:creationId xmlns:p14="http://schemas.microsoft.com/office/powerpoint/2010/main" val="248663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5C3E42AA-9A7F-40B9-BF35-12988B281F47}" type="slidenum">
              <a:rPr lang="de-DE"/>
              <a:pPr>
                <a:defRPr/>
              </a:pPr>
              <a:t>9</a:t>
            </a:fld>
            <a:endParaRPr lang="de-DE"/>
          </a:p>
        </p:txBody>
      </p:sp>
      <p:sp>
        <p:nvSpPr>
          <p:cNvPr id="97283" name="Text Box 2"/>
          <p:cNvSpPr txBox="1">
            <a:spLocks noChangeArrowheads="1"/>
          </p:cNvSpPr>
          <p:nvPr/>
        </p:nvSpPr>
        <p:spPr bwMode="auto">
          <a:xfrm>
            <a:off x="5792509" y="6744335"/>
            <a:ext cx="4439737" cy="353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6752" rIns="0" bIns="0" anchor="b"/>
          <a:lstStyle>
            <a:lvl1pPr defTabSz="393700">
              <a:tabLst>
                <a:tab pos="635000" algn="l"/>
                <a:tab pos="1270000" algn="l"/>
                <a:tab pos="1903413" algn="l"/>
                <a:tab pos="2538413" algn="l"/>
              </a:tabLst>
              <a:defRPr sz="1200">
                <a:solidFill>
                  <a:schemeClr val="tx1"/>
                </a:solidFill>
                <a:latin typeface="Arial" charset="0"/>
              </a:defRPr>
            </a:lvl1pPr>
            <a:lvl2pPr marL="742950" indent="-285750" defTabSz="393700">
              <a:tabLst>
                <a:tab pos="635000" algn="l"/>
                <a:tab pos="1270000" algn="l"/>
                <a:tab pos="1903413" algn="l"/>
                <a:tab pos="2538413" algn="l"/>
              </a:tabLst>
              <a:defRPr sz="1200">
                <a:solidFill>
                  <a:schemeClr val="tx1"/>
                </a:solidFill>
                <a:latin typeface="Arial" charset="0"/>
              </a:defRPr>
            </a:lvl2pPr>
            <a:lvl3pPr marL="1143000" indent="-228600" defTabSz="393700">
              <a:tabLst>
                <a:tab pos="635000" algn="l"/>
                <a:tab pos="1270000" algn="l"/>
                <a:tab pos="1903413" algn="l"/>
                <a:tab pos="2538413" algn="l"/>
              </a:tabLst>
              <a:defRPr sz="1200">
                <a:solidFill>
                  <a:schemeClr val="tx1"/>
                </a:solidFill>
                <a:latin typeface="Arial" charset="0"/>
              </a:defRPr>
            </a:lvl3pPr>
            <a:lvl4pPr marL="1600200" indent="-228600" defTabSz="393700">
              <a:tabLst>
                <a:tab pos="635000" algn="l"/>
                <a:tab pos="1270000" algn="l"/>
                <a:tab pos="1903413" algn="l"/>
                <a:tab pos="2538413" algn="l"/>
              </a:tabLst>
              <a:defRPr sz="1200">
                <a:solidFill>
                  <a:schemeClr val="tx1"/>
                </a:solidFill>
                <a:latin typeface="Arial" charset="0"/>
              </a:defRPr>
            </a:lvl4pPr>
            <a:lvl5pPr marL="2057400" indent="-228600" defTabSz="393700">
              <a:tabLst>
                <a:tab pos="635000" algn="l"/>
                <a:tab pos="1270000" algn="l"/>
                <a:tab pos="1903413" algn="l"/>
                <a:tab pos="2538413" algn="l"/>
              </a:tabLst>
              <a:defRPr sz="1200">
                <a:solidFill>
                  <a:schemeClr val="tx1"/>
                </a:solidFill>
                <a:latin typeface="Arial" charset="0"/>
              </a:defRPr>
            </a:lvl5pPr>
            <a:lvl6pPr marL="25146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charset="0"/>
              </a:defRPr>
            </a:lvl6pPr>
            <a:lvl7pPr marL="29718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charset="0"/>
              </a:defRPr>
            </a:lvl7pPr>
            <a:lvl8pPr marL="34290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charset="0"/>
              </a:defRPr>
            </a:lvl8pPr>
            <a:lvl9pPr marL="38862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charset="0"/>
              </a:defRPr>
            </a:lvl9pPr>
          </a:lstStyle>
          <a:p>
            <a:pPr algn="r" hangingPunct="0">
              <a:lnSpc>
                <a:spcPct val="90000"/>
              </a:lnSpc>
              <a:buClr>
                <a:srgbClr val="000000"/>
              </a:buClr>
              <a:buFont typeface="Times New Roman" pitchFamily="18" charset="0"/>
              <a:buNone/>
            </a:pPr>
            <a:fld id="{96DF14A6-9A03-45CC-AEF8-63CB566FC13E}" type="slidenum">
              <a:rPr lang="en-GB" altLang="de-DE">
                <a:solidFill>
                  <a:srgbClr val="000000"/>
                </a:solidFill>
                <a:latin typeface="Times New Roman" pitchFamily="18" charset="0"/>
                <a:ea typeface="MS Gothic" pitchFamily="49" charset="-128"/>
                <a:cs typeface="Lucida Sans Unicode" pitchFamily="34" charset="0"/>
              </a:rPr>
              <a:pPr algn="r" hangingPunct="0">
                <a:lnSpc>
                  <a:spcPct val="90000"/>
                </a:lnSpc>
                <a:buClr>
                  <a:srgbClr val="000000"/>
                </a:buClr>
                <a:buFont typeface="Times New Roman" pitchFamily="18" charset="0"/>
                <a:buNone/>
              </a:pPr>
              <a:t>9</a:t>
            </a:fld>
            <a:endParaRPr lang="en-GB" altLang="de-DE">
              <a:solidFill>
                <a:srgbClr val="000000"/>
              </a:solidFill>
              <a:latin typeface="Times New Roman" pitchFamily="18" charset="0"/>
              <a:ea typeface="MS Gothic" pitchFamily="49" charset="-128"/>
              <a:cs typeface="Lucida Sans Unicode" pitchFamily="34" charset="0"/>
            </a:endParaRPr>
          </a:p>
        </p:txBody>
      </p:sp>
      <p:sp>
        <p:nvSpPr>
          <p:cNvPr id="97284" name="Text Box 3"/>
          <p:cNvSpPr txBox="1">
            <a:spLocks noChangeArrowheads="1"/>
          </p:cNvSpPr>
          <p:nvPr/>
        </p:nvSpPr>
        <p:spPr bwMode="auto">
          <a:xfrm>
            <a:off x="1497288" y="539842"/>
            <a:ext cx="7237673" cy="266100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endParaRPr lang="de-DE" altLang="de-DE" sz="1900">
              <a:latin typeface="Georgia" pitchFamily="18" charset="0"/>
            </a:endParaRPr>
          </a:p>
        </p:txBody>
      </p:sp>
      <p:sp>
        <p:nvSpPr>
          <p:cNvPr id="97285" name="Text Box 4"/>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9572" rIns="0" bIns="0" anchor="ctr" anchorCtr="1"/>
          <a:lstStyle/>
          <a:p>
            <a:pPr defTabSz="486642">
              <a:lnSpc>
                <a:spcPct val="95000"/>
              </a:lnSpc>
              <a:spcBef>
                <a:spcPts val="650"/>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de-DE" altLang="de-DE" sz="1700" b="1">
              <a:ea typeface="MS Gothic" pitchFamily="49" charset="-128"/>
              <a:cs typeface="Arial" charset="0"/>
            </a:endParaRPr>
          </a:p>
          <a:p>
            <a:pPr defTabSz="486642">
              <a:lnSpc>
                <a:spcPct val="95000"/>
              </a:lnSpc>
              <a:spcBef>
                <a:spcPts val="650"/>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de-DE" altLang="de-DE" sz="1700" b="1">
                <a:ea typeface="MS Gothic" pitchFamily="49" charset="-128"/>
                <a:cs typeface="Arial" charset="0"/>
              </a:rPr>
              <a:t>Anhand von Beispielen im Austausch im freien Gespräch mit Eltern vertiefen.</a:t>
            </a:r>
          </a:p>
          <a:p>
            <a:pPr defTabSz="486642">
              <a:lnSpc>
                <a:spcPct val="95000"/>
              </a:lnSpc>
              <a:spcBef>
                <a:spcPts val="650"/>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de-DE" altLang="de-DE" sz="1700" b="1">
                <a:ea typeface="MS Gothic" pitchFamily="49" charset="-128"/>
                <a:cs typeface="Arial" charset="0"/>
              </a:rPr>
              <a:t>In Arbeitsgruppen /Traumaspezifisch die Gefühle und das Erleben der Kinder diskutieren</a:t>
            </a:r>
          </a:p>
        </p:txBody>
      </p:sp>
    </p:spTree>
    <p:extLst>
      <p:ext uri="{BB962C8B-B14F-4D97-AF65-F5344CB8AC3E}">
        <p14:creationId xmlns:p14="http://schemas.microsoft.com/office/powerpoint/2010/main" val="397943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F1B6CC6F-FE78-4B7D-8485-E713C882CA64}" type="slidenum">
              <a:rPr lang="en-US" altLang="de-DE"/>
              <a:pPr algn="r"/>
              <a:t>30</a:t>
            </a:fld>
            <a:endParaRPr lang="en-US" altLang="de-DE"/>
          </a:p>
        </p:txBody>
      </p:sp>
      <p:sp>
        <p:nvSpPr>
          <p:cNvPr id="98307"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49FF6437-05FD-4AF6-B4D0-A0A0B060CECA}" type="slidenum">
              <a:rPr lang="de-DE" altLang="de-DE"/>
              <a:pPr algn="r"/>
              <a:t>30</a:t>
            </a:fld>
            <a:endParaRPr lang="de-DE" altLang="de-DE"/>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77194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75F3B35C-BCE3-4986-BA90-E83E6EC09803}" type="slidenum">
              <a:rPr lang="en-US" altLang="de-DE"/>
              <a:pPr algn="r"/>
              <a:t>31</a:t>
            </a:fld>
            <a:endParaRPr lang="en-US" altLang="de-DE"/>
          </a:p>
        </p:txBody>
      </p:sp>
      <p:sp>
        <p:nvSpPr>
          <p:cNvPr id="99331"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0F4CB2EB-1696-4FC1-8A72-7C8471592E12}" type="slidenum">
              <a:rPr lang="de-DE" altLang="de-DE"/>
              <a:pPr algn="r"/>
              <a:t>31</a:t>
            </a:fld>
            <a:endParaRPr lang="de-DE" altLang="de-DE"/>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0718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A0F528BB-3264-48CA-8E20-E7AA020CD088}" type="slidenum">
              <a:rPr lang="en-US" altLang="de-DE"/>
              <a:pPr algn="r"/>
              <a:t>33</a:t>
            </a:fld>
            <a:endParaRPr lang="en-US" altLang="de-DE"/>
          </a:p>
        </p:txBody>
      </p:sp>
      <p:sp>
        <p:nvSpPr>
          <p:cNvPr id="100355"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614A174D-4B31-41CE-B6BF-79525B59D4F4}" type="slidenum">
              <a:rPr lang="de-DE" altLang="de-DE"/>
              <a:pPr algn="r"/>
              <a:t>33</a:t>
            </a:fld>
            <a:endParaRPr lang="de-DE" altLang="de-DE"/>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369290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E97098D9-A876-4B41-BE26-BB811FF30C38}" type="slidenum">
              <a:rPr lang="de-CH" altLang="de-DE"/>
              <a:pPr algn="r"/>
              <a:t>35</a:t>
            </a:fld>
            <a:endParaRPr lang="de-CH" altLang="de-DE"/>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a:t>Diese Folie ist 3mal vorhanden, jeweils mit noch einem Satz als Ergänzung </a:t>
            </a:r>
            <a:r>
              <a:rPr lang="de-CH" altLang="de-DE">
                <a:cs typeface="Arial" charset="0"/>
              </a:rPr>
              <a:t>→ Folie 51, Folie 93</a:t>
            </a:r>
          </a:p>
        </p:txBody>
      </p:sp>
    </p:spTree>
    <p:extLst>
      <p:ext uri="{BB962C8B-B14F-4D97-AF65-F5344CB8AC3E}">
        <p14:creationId xmlns:p14="http://schemas.microsoft.com/office/powerpoint/2010/main" val="282008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0373C7F9-991B-4C73-99E3-F500EDAD3C8E}" type="slidenum">
              <a:rPr lang="en-US" altLang="de-DE"/>
              <a:pPr algn="r"/>
              <a:t>38</a:t>
            </a:fld>
            <a:endParaRPr lang="en-US" altLang="de-DE"/>
          </a:p>
        </p:txBody>
      </p:sp>
      <p:sp>
        <p:nvSpPr>
          <p:cNvPr id="102403"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497CB61F-F485-4C4C-AAAA-7B3083A09362}" type="slidenum">
              <a:rPr lang="de-DE" altLang="de-DE"/>
              <a:pPr algn="r"/>
              <a:t>38</a:t>
            </a:fld>
            <a:endParaRPr lang="de-DE" altLang="de-DE"/>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66141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641A40EE-FD3F-4DB4-9D7A-4BC8AC8A2318}" type="slidenum">
              <a:rPr lang="en-US" altLang="de-DE"/>
              <a:pPr algn="r"/>
              <a:t>43</a:t>
            </a:fld>
            <a:endParaRPr lang="en-US" altLang="de-DE"/>
          </a:p>
        </p:txBody>
      </p:sp>
      <p:sp>
        <p:nvSpPr>
          <p:cNvPr id="103427" name="Rectangle 7"/>
          <p:cNvSpPr txBox="1">
            <a:spLocks noGrp="1" noChangeArrowheads="1"/>
          </p:cNvSpPr>
          <p:nvPr/>
        </p:nvSpPr>
        <p:spPr bwMode="auto">
          <a:xfrm>
            <a:off x="5797247" y="6743103"/>
            <a:ext cx="4434998"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8B4CA80E-18D8-4C9A-85EF-50E9CA35FDEA}" type="slidenum">
              <a:rPr lang="de-DE" altLang="de-DE"/>
              <a:pPr algn="r"/>
              <a:t>43</a:t>
            </a:fld>
            <a:endParaRPr lang="de-DE" altLang="de-DE"/>
          </a:p>
        </p:txBody>
      </p:sp>
      <p:sp>
        <p:nvSpPr>
          <p:cNvPr id="103428" name="Rectangle 2"/>
          <p:cNvSpPr>
            <a:spLocks noGrp="1" noRot="1" noChangeAspect="1" noChangeArrowheads="1" noTextEdit="1"/>
          </p:cNvSpPr>
          <p:nvPr>
            <p:ph type="sldImg"/>
          </p:nvPr>
        </p:nvSpPr>
        <p:spPr>
          <a:xfrm>
            <a:off x="3330575" y="552450"/>
            <a:ext cx="3576638" cy="2681288"/>
          </a:xfrm>
          <a:ln/>
        </p:spPr>
      </p:sp>
      <p:sp>
        <p:nvSpPr>
          <p:cNvPr id="103429" name="Rectangle 3"/>
          <p:cNvSpPr>
            <a:spLocks noGrp="1" noChangeArrowheads="1"/>
          </p:cNvSpPr>
          <p:nvPr>
            <p:ph type="body" idx="1"/>
          </p:nvPr>
        </p:nvSpPr>
        <p:spPr>
          <a:xfrm>
            <a:off x="1364617" y="3391888"/>
            <a:ext cx="7505382" cy="3155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5325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r>
              <a:rPr lang="de-CH"/>
              <a:t>    |  </a:t>
            </a:r>
            <a:fld id="{FAD011FA-53B3-4954-BE2C-327CE82524CD}" type="slidenum">
              <a:rPr lang="de-CH"/>
              <a:pPr>
                <a:defRPr/>
              </a:pPr>
              <a:t>‹Nr.›</a:t>
            </a:fld>
            <a:endParaRPr lang="de-CH"/>
          </a:p>
        </p:txBody>
      </p:sp>
      <p:sp>
        <p:nvSpPr>
          <p:cNvPr id="5"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6"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405520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622300"/>
            <a:ext cx="1708150" cy="5135563"/>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457325" y="622300"/>
            <a:ext cx="4976813" cy="51355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r>
              <a:rPr lang="de-CH"/>
              <a:t>    |  </a:t>
            </a:r>
            <a:fld id="{F26A3FA5-A742-45D1-A63C-669679AF482B}" type="slidenum">
              <a:rPr lang="de-CH"/>
              <a:pPr>
                <a:defRPr/>
              </a:pPr>
              <a:t>‹Nr.›</a:t>
            </a:fld>
            <a:endParaRPr lang="de-CH"/>
          </a:p>
        </p:txBody>
      </p:sp>
      <p:sp>
        <p:nvSpPr>
          <p:cNvPr id="5" name="Rectangle 8"/>
          <p:cNvSpPr>
            <a:spLocks noGrp="1" noChangeArrowheads="1"/>
          </p:cNvSpPr>
          <p:nvPr>
            <p:ph type="dt" sz="half" idx="11"/>
          </p:nvPr>
        </p:nvSpPr>
        <p:spPr>
          <a:ln/>
        </p:spPr>
        <p:txBody>
          <a:bodyPr/>
          <a:lstStyle>
            <a:lvl1pPr>
              <a:defRPr/>
            </a:lvl1pPr>
          </a:lstStyle>
          <a:p>
            <a:pPr>
              <a:defRPr/>
            </a:pPr>
            <a:r>
              <a:rPr lang="de-DE"/>
              <a:t>27. November 2014</a:t>
            </a:r>
            <a:endParaRPr lang="de-CH" dirty="0"/>
          </a:p>
        </p:txBody>
      </p:sp>
      <p:sp>
        <p:nvSpPr>
          <p:cNvPr id="6"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268224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457325" y="622300"/>
            <a:ext cx="6837363" cy="51355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Rectangle 6"/>
          <p:cNvSpPr>
            <a:spLocks noGrp="1" noChangeArrowheads="1"/>
          </p:cNvSpPr>
          <p:nvPr>
            <p:ph type="sldNum" sz="quarter" idx="10"/>
          </p:nvPr>
        </p:nvSpPr>
        <p:spPr>
          <a:ln/>
        </p:spPr>
        <p:txBody>
          <a:bodyPr/>
          <a:lstStyle>
            <a:lvl1pPr>
              <a:defRPr/>
            </a:lvl1pPr>
          </a:lstStyle>
          <a:p>
            <a:pPr>
              <a:defRPr/>
            </a:pPr>
            <a:r>
              <a:rPr lang="de-CH"/>
              <a:t>    |  </a:t>
            </a:r>
            <a:fld id="{900FA9AD-2129-4F87-AEC5-BEA350465BDD}" type="slidenum">
              <a:rPr lang="de-CH"/>
              <a:pPr>
                <a:defRPr/>
              </a:pPr>
              <a:t>‹Nr.›</a:t>
            </a:fld>
            <a:endParaRPr lang="de-CH"/>
          </a:p>
        </p:txBody>
      </p:sp>
      <p:sp>
        <p:nvSpPr>
          <p:cNvPr id="4" name="Rectangle 8"/>
          <p:cNvSpPr>
            <a:spLocks noGrp="1" noChangeArrowheads="1"/>
          </p:cNvSpPr>
          <p:nvPr>
            <p:ph type="dt" sz="half" idx="11"/>
          </p:nvPr>
        </p:nvSpPr>
        <p:spPr>
          <a:ln/>
        </p:spPr>
        <p:txBody>
          <a:bodyPr/>
          <a:lstStyle>
            <a:lvl1pPr>
              <a:defRPr/>
            </a:lvl1pPr>
          </a:lstStyle>
          <a:p>
            <a:pPr>
              <a:defRPr/>
            </a:pPr>
            <a:r>
              <a:rPr lang="de-DE"/>
              <a:t>27. November 2014</a:t>
            </a:r>
            <a:endParaRPr lang="de-CH" dirty="0"/>
          </a:p>
        </p:txBody>
      </p:sp>
      <p:sp>
        <p:nvSpPr>
          <p:cNvPr id="5"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3405904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57325" y="1844675"/>
            <a:ext cx="7053263" cy="2252663"/>
          </a:xfrm>
          <a:solidFill>
            <a:schemeClr val="bg1"/>
          </a:solidFill>
          <a:extLst>
            <a:ext uri="{91240B29-F687-4F45-9708-019B960494DF}">
              <a14:hiddenLine xmlns:a14="http://schemas.microsoft.com/office/drawing/2010/main" w="9525">
                <a:solidFill>
                  <a:schemeClr val="tx1"/>
                </a:solidFill>
                <a:miter lim="800000"/>
                <a:headEnd/>
                <a:tailEnd/>
              </a14:hiddenLine>
            </a:ext>
          </a:extLst>
        </p:spPr>
        <p:txBody>
          <a:bodyPr tIns="324000" rIns="162000" bIns="162000"/>
          <a:lstStyle>
            <a:lvl1pPr>
              <a:defRPr>
                <a:solidFill>
                  <a:srgbClr val="5B5055"/>
                </a:solidFill>
              </a:defRPr>
            </a:lvl1pPr>
          </a:lstStyle>
          <a:p>
            <a:pPr lvl="0"/>
            <a:r>
              <a:rPr lang="de-DE" noProof="0"/>
              <a:t>Titelmasterformat durch Klicken bearbeiten</a:t>
            </a:r>
            <a:endParaRPr lang="de-CH" noProof="0"/>
          </a:p>
        </p:txBody>
      </p:sp>
      <p:sp>
        <p:nvSpPr>
          <p:cNvPr id="5123" name="Rectangle 3"/>
          <p:cNvSpPr>
            <a:spLocks noGrp="1" noChangeArrowheads="1"/>
          </p:cNvSpPr>
          <p:nvPr>
            <p:ph type="subTitle" idx="1"/>
          </p:nvPr>
        </p:nvSpPr>
        <p:spPr>
          <a:xfrm>
            <a:off x="1457325" y="4119563"/>
            <a:ext cx="7053263" cy="2252662"/>
          </a:xfrm>
          <a:solidFill>
            <a:schemeClr val="bg1"/>
          </a:solidFill>
        </p:spPr>
        <p:txBody>
          <a:bodyPr tIns="45720" rIns="91440" bIns="45720" anchor="b"/>
          <a:lstStyle>
            <a:lvl1pPr marL="0" indent="0">
              <a:lnSpc>
                <a:spcPts val="1800"/>
              </a:lnSpc>
              <a:buFont typeface="Georgia" pitchFamily="18" charset="0"/>
              <a:buNone/>
              <a:defRPr>
                <a:solidFill>
                  <a:srgbClr val="5B5055"/>
                </a:solidFill>
              </a:defRPr>
            </a:lvl1pPr>
          </a:lstStyle>
          <a:p>
            <a:pPr lvl="0"/>
            <a:r>
              <a:rPr lang="de-DE" noProof="0"/>
              <a:t>Formatvorlage des Untertitelmasters durch Klicken bearbeiten</a:t>
            </a:r>
            <a:endParaRPr lang="de-CH" noProof="0"/>
          </a:p>
        </p:txBody>
      </p:sp>
      <p:pic>
        <p:nvPicPr>
          <p:cNvPr id="5132" name="Picture 12" descr="UPK_Logo_125Prozent_sw"/>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775" y="485775"/>
            <a:ext cx="3155950" cy="715963"/>
          </a:xfrm>
          <a:prstGeom prst="rect">
            <a:avLst/>
          </a:prstGeom>
          <a:noFill/>
          <a:extLst>
            <a:ext uri="{909E8E84-426E-40DD-AFC4-6F175D3DCCD1}">
              <a14:hiddenFill xmlns:a14="http://schemas.microsoft.com/office/drawing/2010/main">
                <a:solidFill>
                  <a:srgbClr val="FFFFFF"/>
                </a:solidFill>
              </a14:hiddenFill>
            </a:ext>
          </a:extLst>
        </p:spPr>
      </p:pic>
      <p:sp>
        <p:nvSpPr>
          <p:cNvPr id="5134" name="Line 14"/>
          <p:cNvSpPr>
            <a:spLocks noChangeShapeType="1"/>
          </p:cNvSpPr>
          <p:nvPr/>
        </p:nvSpPr>
        <p:spPr bwMode="auto">
          <a:xfrm>
            <a:off x="1450975" y="6453188"/>
            <a:ext cx="7053263" cy="0"/>
          </a:xfrm>
          <a:prstGeom prst="line">
            <a:avLst/>
          </a:prstGeom>
          <a:noFill/>
          <a:ln w="28575">
            <a:solidFill>
              <a:srgbClr val="ED79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extLst>
      <p:ext uri="{BB962C8B-B14F-4D97-AF65-F5344CB8AC3E}">
        <p14:creationId xmlns:p14="http://schemas.microsoft.com/office/powerpoint/2010/main" val="133256574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2398096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040520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278039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457325" y="1798638"/>
            <a:ext cx="3341688"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951413" y="1798638"/>
            <a:ext cx="3343275"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56474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50754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2870896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83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CH"/>
              <a:t>    |  </a:t>
            </a:r>
            <a:fld id="{3A9F2332-DCAA-4C26-8837-080FC045F076}" type="slidenum">
              <a:rPr lang="de-CH"/>
              <a:pPr>
                <a:defRPr/>
              </a:pPr>
              <a:t>‹Nr.›</a:t>
            </a:fld>
            <a:endParaRPr lang="de-CH"/>
          </a:p>
        </p:txBody>
      </p:sp>
      <p:sp>
        <p:nvSpPr>
          <p:cNvPr id="5"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6"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1610111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296827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55989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503544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622300"/>
            <a:ext cx="1708150" cy="572135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457325" y="622300"/>
            <a:ext cx="4976813" cy="57213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33060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2072661B-F3E6-4C24-933D-780F729F5C7A}" type="slidenum">
              <a:rPr lang="de-CH"/>
              <a:pPr>
                <a:defRPr/>
              </a:pPr>
              <a:t>‹Nr.›</a:t>
            </a:fld>
            <a:endParaRPr lang="de-CH"/>
          </a:p>
        </p:txBody>
      </p:sp>
      <p:sp>
        <p:nvSpPr>
          <p:cNvPr id="5"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6"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2459978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889C7616-EEFE-4B01-8C26-0937E34A6724}" type="slidenum">
              <a:rPr lang="de-CH"/>
              <a:pPr>
                <a:defRPr/>
              </a:pPr>
              <a:t>‹Nr.›</a:t>
            </a:fld>
            <a:endParaRPr lang="de-CH"/>
          </a:p>
        </p:txBody>
      </p:sp>
      <p:sp>
        <p:nvSpPr>
          <p:cNvPr id="5"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6"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1388653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457325" y="1798638"/>
            <a:ext cx="3341688"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951413" y="1798638"/>
            <a:ext cx="334327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6D3A03D8-9352-415D-AFF6-4943A54A137A}" type="slidenum">
              <a:rPr lang="de-CH"/>
              <a:pPr>
                <a:defRPr/>
              </a:pPr>
              <a:t>‹Nr.›</a:t>
            </a:fld>
            <a:endParaRPr lang="de-CH"/>
          </a:p>
        </p:txBody>
      </p:sp>
      <p:sp>
        <p:nvSpPr>
          <p:cNvPr id="6"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7"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2928909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0B1CAC09-3B4F-46FA-A67D-CA081DD64AC6}" type="slidenum">
              <a:rPr lang="de-CH"/>
              <a:pPr>
                <a:defRPr/>
              </a:pPr>
              <a:t>‹Nr.›</a:t>
            </a:fld>
            <a:endParaRPr lang="de-CH"/>
          </a:p>
        </p:txBody>
      </p:sp>
      <p:sp>
        <p:nvSpPr>
          <p:cNvPr id="8"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9"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2941515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9E4BEC65-286E-44D5-AA54-CA4438649E85}" type="slidenum">
              <a:rPr lang="de-CH"/>
              <a:pPr>
                <a:defRPr/>
              </a:pPr>
              <a:t>‹Nr.›</a:t>
            </a:fld>
            <a:endParaRPr lang="de-CH"/>
          </a:p>
        </p:txBody>
      </p:sp>
      <p:sp>
        <p:nvSpPr>
          <p:cNvPr id="4"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5"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3441155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7EA9E309-5A05-47AB-8019-041893717342}" type="slidenum">
              <a:rPr lang="de-CH"/>
              <a:pPr>
                <a:defRPr/>
              </a:pPr>
              <a:t>‹Nr.›</a:t>
            </a:fld>
            <a:endParaRPr lang="de-CH"/>
          </a:p>
        </p:txBody>
      </p:sp>
      <p:sp>
        <p:nvSpPr>
          <p:cNvPr id="3"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4"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98341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457325" y="1798638"/>
            <a:ext cx="3341688"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951413" y="1798638"/>
            <a:ext cx="334327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6"/>
          <p:cNvSpPr>
            <a:spLocks noGrp="1" noChangeArrowheads="1"/>
          </p:cNvSpPr>
          <p:nvPr>
            <p:ph type="sldNum" sz="quarter" idx="10"/>
          </p:nvPr>
        </p:nvSpPr>
        <p:spPr>
          <a:ln/>
        </p:spPr>
        <p:txBody>
          <a:bodyPr/>
          <a:lstStyle>
            <a:lvl1pPr>
              <a:defRPr/>
            </a:lvl1pPr>
          </a:lstStyle>
          <a:p>
            <a:pPr>
              <a:defRPr/>
            </a:pPr>
            <a:r>
              <a:rPr lang="de-CH"/>
              <a:t>    |  </a:t>
            </a:r>
            <a:fld id="{B1D85C69-B809-4120-BECE-D0683AF45CC5}" type="slidenum">
              <a:rPr lang="de-CH"/>
              <a:pPr>
                <a:defRPr/>
              </a:pPr>
              <a:t>‹Nr.›</a:t>
            </a:fld>
            <a:endParaRPr lang="de-CH"/>
          </a:p>
        </p:txBody>
      </p:sp>
      <p:sp>
        <p:nvSpPr>
          <p:cNvPr id="6"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7"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1214652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3DED4FD9-4D61-48E2-ACE7-FC6D9311BE42}" type="slidenum">
              <a:rPr lang="de-CH"/>
              <a:pPr>
                <a:defRPr/>
              </a:pPr>
              <a:t>‹Nr.›</a:t>
            </a:fld>
            <a:endParaRPr lang="de-CH"/>
          </a:p>
        </p:txBody>
      </p:sp>
      <p:sp>
        <p:nvSpPr>
          <p:cNvPr id="6"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7"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184814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05145782-D69B-4BFB-AF36-F8B7A940A116}" type="slidenum">
              <a:rPr lang="de-CH"/>
              <a:pPr>
                <a:defRPr/>
              </a:pPr>
              <a:t>‹Nr.›</a:t>
            </a:fld>
            <a:endParaRPr lang="de-CH"/>
          </a:p>
        </p:txBody>
      </p:sp>
      <p:sp>
        <p:nvSpPr>
          <p:cNvPr id="6"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7"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4005317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C126C421-9F7C-4B23-9F75-1102FF8D2BB5}" type="slidenum">
              <a:rPr lang="de-CH"/>
              <a:pPr>
                <a:defRPr/>
              </a:pPr>
              <a:t>‹Nr.›</a:t>
            </a:fld>
            <a:endParaRPr lang="de-CH"/>
          </a:p>
        </p:txBody>
      </p:sp>
      <p:sp>
        <p:nvSpPr>
          <p:cNvPr id="5"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6"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3383603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622300"/>
            <a:ext cx="1708150" cy="5135563"/>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457325" y="622300"/>
            <a:ext cx="4976813" cy="51355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12130956-685F-4E78-9EFB-54B37A0E25FD}" type="slidenum">
              <a:rPr lang="de-CH"/>
              <a:pPr>
                <a:defRPr/>
              </a:pPr>
              <a:t>‹Nr.›</a:t>
            </a:fld>
            <a:endParaRPr lang="de-CH"/>
          </a:p>
        </p:txBody>
      </p:sp>
      <p:sp>
        <p:nvSpPr>
          <p:cNvPr id="5"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6"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2939701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1_Inhalt">
    <p:spTree>
      <p:nvGrpSpPr>
        <p:cNvPr id="1" name=""/>
        <p:cNvGrpSpPr/>
        <p:nvPr/>
      </p:nvGrpSpPr>
      <p:grpSpPr>
        <a:xfrm>
          <a:off x="0" y="0"/>
          <a:ext cx="0" cy="0"/>
          <a:chOff x="0" y="0"/>
          <a:chExt cx="0" cy="0"/>
        </a:xfrm>
      </p:grpSpPr>
      <p:sp>
        <p:nvSpPr>
          <p:cNvPr id="2" name="Inhaltsplatzhalter 1"/>
          <p:cNvSpPr>
            <a:spLocks noGrp="1"/>
          </p:cNvSpPr>
          <p:nvPr>
            <p:ph/>
          </p:nvPr>
        </p:nvSpPr>
        <p:spPr>
          <a:xfrm>
            <a:off x="1457325" y="622300"/>
            <a:ext cx="6837363" cy="51355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6"/>
          <p:cNvSpPr>
            <a:spLocks noGrp="1" noChangeArrowheads="1"/>
          </p:cNvSpPr>
          <p:nvPr>
            <p:ph type="sldNum" sz="quarter" idx="10"/>
          </p:nvPr>
        </p:nvSpPr>
        <p:spPr/>
        <p:txBody>
          <a:bodyPr/>
          <a:lstStyle>
            <a:lvl1pPr>
              <a:defRPr>
                <a:cs typeface="Arial" charset="0"/>
              </a:defRPr>
            </a:lvl1pPr>
          </a:lstStyle>
          <a:p>
            <a:pPr>
              <a:defRPr/>
            </a:pPr>
            <a:r>
              <a:rPr lang="de-CH"/>
              <a:t>    |  </a:t>
            </a:r>
            <a:fld id="{9413B1FD-8D83-4DA2-89A3-E57AE1EE38C4}" type="slidenum">
              <a:rPr lang="de-CH"/>
              <a:pPr>
                <a:defRPr/>
              </a:pPr>
              <a:t>‹Nr.›</a:t>
            </a:fld>
            <a:endParaRPr lang="de-CH"/>
          </a:p>
        </p:txBody>
      </p:sp>
      <p:sp>
        <p:nvSpPr>
          <p:cNvPr id="4" name="Rectangle 8"/>
          <p:cNvSpPr>
            <a:spLocks noGrp="1" noChangeArrowheads="1"/>
          </p:cNvSpPr>
          <p:nvPr>
            <p:ph type="dt" sz="half" idx="11"/>
          </p:nvPr>
        </p:nvSpPr>
        <p:spPr/>
        <p:txBody>
          <a:bodyPr/>
          <a:lstStyle>
            <a:lvl1pPr>
              <a:defRPr>
                <a:cs typeface="Arial" charset="0"/>
              </a:defRPr>
            </a:lvl1pPr>
          </a:lstStyle>
          <a:p>
            <a:pPr>
              <a:defRPr/>
            </a:pPr>
            <a:r>
              <a:rPr lang="de-DE"/>
              <a:t>27. November 2014</a:t>
            </a:r>
            <a:endParaRPr lang="de-CH"/>
          </a:p>
        </p:txBody>
      </p:sp>
      <p:sp>
        <p:nvSpPr>
          <p:cNvPr id="5" name="Rectangle 9"/>
          <p:cNvSpPr>
            <a:spLocks noGrp="1" noChangeArrowheads="1"/>
          </p:cNvSpPr>
          <p:nvPr>
            <p:ph type="ftr" sz="quarter" idx="12"/>
          </p:nvPr>
        </p:nvSpPr>
        <p:spPr/>
        <p:txBody>
          <a:bodyPr/>
          <a:lstStyle>
            <a:lvl1pPr>
              <a:defRPr>
                <a:cs typeface="Arial" charset="0"/>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2520037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pic>
        <p:nvPicPr>
          <p:cNvPr id="4" name="Picture 12" descr="UPK_Logo_125Prozent_s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775" y="485775"/>
            <a:ext cx="31559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4"/>
          <p:cNvSpPr>
            <a:spLocks noChangeShapeType="1"/>
          </p:cNvSpPr>
          <p:nvPr/>
        </p:nvSpPr>
        <p:spPr bwMode="auto">
          <a:xfrm>
            <a:off x="1450975" y="6453188"/>
            <a:ext cx="7053263" cy="0"/>
          </a:xfrm>
          <a:prstGeom prst="line">
            <a:avLst/>
          </a:prstGeom>
          <a:noFill/>
          <a:ln w="28575">
            <a:solidFill>
              <a:srgbClr val="ED79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122" name="Rectangle 2"/>
          <p:cNvSpPr>
            <a:spLocks noGrp="1" noChangeArrowheads="1"/>
          </p:cNvSpPr>
          <p:nvPr>
            <p:ph type="ctrTitle"/>
          </p:nvPr>
        </p:nvSpPr>
        <p:spPr>
          <a:xfrm>
            <a:off x="1457325" y="1844675"/>
            <a:ext cx="7053263" cy="2252663"/>
          </a:xfrm>
          <a:solidFill>
            <a:schemeClr val="bg1"/>
          </a:solidFill>
          <a:extLst>
            <a:ext uri="{91240B29-F687-4F45-9708-019B960494DF}">
              <a14:hiddenLine xmlns:a14="http://schemas.microsoft.com/office/drawing/2010/main" w="9525">
                <a:solidFill>
                  <a:schemeClr val="tx1"/>
                </a:solidFill>
                <a:miter lim="800000"/>
                <a:headEnd/>
                <a:tailEnd/>
              </a14:hiddenLine>
            </a:ext>
          </a:extLst>
        </p:spPr>
        <p:txBody>
          <a:bodyPr tIns="324000" rIns="162000" bIns="162000"/>
          <a:lstStyle>
            <a:lvl1pPr>
              <a:defRPr>
                <a:solidFill>
                  <a:srgbClr val="5B5055"/>
                </a:solidFill>
              </a:defRPr>
            </a:lvl1pPr>
          </a:lstStyle>
          <a:p>
            <a:pPr lvl="0"/>
            <a:r>
              <a:rPr lang="de-DE" noProof="0"/>
              <a:t>Titelmasterformat durch Klicken bearbeiten</a:t>
            </a:r>
            <a:endParaRPr lang="de-CH" noProof="0"/>
          </a:p>
        </p:txBody>
      </p:sp>
      <p:sp>
        <p:nvSpPr>
          <p:cNvPr id="5123" name="Rectangle 3"/>
          <p:cNvSpPr>
            <a:spLocks noGrp="1" noChangeArrowheads="1"/>
          </p:cNvSpPr>
          <p:nvPr>
            <p:ph type="subTitle" idx="1"/>
          </p:nvPr>
        </p:nvSpPr>
        <p:spPr>
          <a:xfrm>
            <a:off x="1457325" y="4119563"/>
            <a:ext cx="7053263" cy="2252662"/>
          </a:xfrm>
          <a:solidFill>
            <a:schemeClr val="bg1"/>
          </a:solidFill>
        </p:spPr>
        <p:txBody>
          <a:bodyPr tIns="45720" rIns="91440" bIns="45720" anchor="b"/>
          <a:lstStyle>
            <a:lvl1pPr marL="0" indent="0">
              <a:lnSpc>
                <a:spcPts val="1800"/>
              </a:lnSpc>
              <a:buFont typeface="Georgia" pitchFamily="18" charset="0"/>
              <a:buNone/>
              <a:defRPr>
                <a:solidFill>
                  <a:srgbClr val="5B5055"/>
                </a:solidFill>
              </a:defRPr>
            </a:lvl1pPr>
          </a:lstStyle>
          <a:p>
            <a:pPr lvl="0"/>
            <a:r>
              <a:rPr lang="de-DE" noProof="0"/>
              <a:t>Formatvorlage des Untertitelmasters durch Klicken bearbeiten</a:t>
            </a:r>
            <a:endParaRPr lang="de-CH" noProof="0"/>
          </a:p>
        </p:txBody>
      </p:sp>
    </p:spTree>
    <p:extLst>
      <p:ext uri="{BB962C8B-B14F-4D97-AF65-F5344CB8AC3E}">
        <p14:creationId xmlns:p14="http://schemas.microsoft.com/office/powerpoint/2010/main" val="390728318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245225"/>
            <a:ext cx="2133600" cy="476250"/>
          </a:xfrm>
        </p:spPr>
        <p:txBody>
          <a:bodyPr/>
          <a:lstStyle>
            <a:lvl1pPr>
              <a:defRPr/>
            </a:lvl1pPr>
          </a:lstStyle>
          <a:p>
            <a:pPr>
              <a:defRPr/>
            </a:pPr>
            <a:r>
              <a:rPr lang="de-DE"/>
              <a:t>27. November 2014</a:t>
            </a:r>
            <a:endParaRPr lang="de-CH"/>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pPr>
              <a:defRPr/>
            </a:pPr>
            <a:r>
              <a:rPr lang="de-CH"/>
              <a:t>Universitäre Psychiatrische Kliniken Basel | www.upkbs.ch |</a:t>
            </a:r>
          </a:p>
        </p:txBody>
      </p:sp>
      <p:sp>
        <p:nvSpPr>
          <p:cNvPr id="7" name="Foliennummernplatzhalter 6"/>
          <p:cNvSpPr>
            <a:spLocks noGrp="1"/>
          </p:cNvSpPr>
          <p:nvPr>
            <p:ph type="sldNum" sz="quarter" idx="12"/>
          </p:nvPr>
        </p:nvSpPr>
        <p:spPr>
          <a:xfrm>
            <a:off x="6553200" y="6245225"/>
            <a:ext cx="2133600" cy="476250"/>
          </a:xfrm>
        </p:spPr>
        <p:txBody>
          <a:bodyPr/>
          <a:lstStyle>
            <a:lvl1pPr>
              <a:defRPr/>
            </a:lvl1pPr>
          </a:lstStyle>
          <a:p>
            <a:pPr>
              <a:defRPr/>
            </a:pPr>
            <a:fld id="{E7C7903D-E3C9-4EC3-8701-38F6B31C326A}" type="slidenum">
              <a:rPr lang="de-CH"/>
              <a:pPr>
                <a:defRPr/>
              </a:pPr>
              <a:t>‹Nr.›</a:t>
            </a:fld>
            <a:endParaRPr lang="de-CH"/>
          </a:p>
        </p:txBody>
      </p:sp>
    </p:spTree>
    <p:extLst>
      <p:ext uri="{BB962C8B-B14F-4D97-AF65-F5344CB8AC3E}">
        <p14:creationId xmlns:p14="http://schemas.microsoft.com/office/powerpoint/2010/main" val="402562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6"/>
          <p:cNvSpPr>
            <a:spLocks noGrp="1" noChangeArrowheads="1"/>
          </p:cNvSpPr>
          <p:nvPr>
            <p:ph type="sldNum" sz="quarter" idx="10"/>
          </p:nvPr>
        </p:nvSpPr>
        <p:spPr>
          <a:ln/>
        </p:spPr>
        <p:txBody>
          <a:bodyPr/>
          <a:lstStyle>
            <a:lvl1pPr>
              <a:defRPr/>
            </a:lvl1pPr>
          </a:lstStyle>
          <a:p>
            <a:pPr>
              <a:defRPr/>
            </a:pPr>
            <a:r>
              <a:rPr lang="de-CH"/>
              <a:t>    |  </a:t>
            </a:r>
            <a:fld id="{4FF9C9E1-ACBB-4BFE-9E19-589BAAF9242C}" type="slidenum">
              <a:rPr lang="de-CH"/>
              <a:pPr>
                <a:defRPr/>
              </a:pPr>
              <a:t>‹Nr.›</a:t>
            </a:fld>
            <a:endParaRPr lang="de-CH"/>
          </a:p>
        </p:txBody>
      </p:sp>
      <p:sp>
        <p:nvSpPr>
          <p:cNvPr id="8"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9"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247548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6"/>
          <p:cNvSpPr>
            <a:spLocks noGrp="1" noChangeArrowheads="1"/>
          </p:cNvSpPr>
          <p:nvPr>
            <p:ph type="sldNum" sz="quarter" idx="10"/>
          </p:nvPr>
        </p:nvSpPr>
        <p:spPr>
          <a:ln/>
        </p:spPr>
        <p:txBody>
          <a:bodyPr/>
          <a:lstStyle>
            <a:lvl1pPr>
              <a:defRPr/>
            </a:lvl1pPr>
          </a:lstStyle>
          <a:p>
            <a:pPr>
              <a:defRPr/>
            </a:pPr>
            <a:r>
              <a:rPr lang="de-CH"/>
              <a:t>    |  </a:t>
            </a:r>
            <a:fld id="{EAC32CD2-9B3E-4B91-A616-5EA845710C21}" type="slidenum">
              <a:rPr lang="de-CH"/>
              <a:pPr>
                <a:defRPr/>
              </a:pPr>
              <a:t>‹Nr.›</a:t>
            </a:fld>
            <a:endParaRPr lang="de-CH"/>
          </a:p>
        </p:txBody>
      </p:sp>
      <p:sp>
        <p:nvSpPr>
          <p:cNvPr id="4"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5"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138353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CH"/>
              <a:t>    |  </a:t>
            </a:r>
            <a:fld id="{441FFC99-91B4-45C7-B541-96066D84B122}" type="slidenum">
              <a:rPr lang="de-CH"/>
              <a:pPr>
                <a:defRPr/>
              </a:pPr>
              <a:t>‹Nr.›</a:t>
            </a:fld>
            <a:endParaRPr lang="de-CH"/>
          </a:p>
        </p:txBody>
      </p:sp>
      <p:sp>
        <p:nvSpPr>
          <p:cNvPr id="3" name="Rectangle 8"/>
          <p:cNvSpPr>
            <a:spLocks noGrp="1" noChangeArrowheads="1"/>
          </p:cNvSpPr>
          <p:nvPr>
            <p:ph type="dt" sz="half" idx="11"/>
          </p:nvPr>
        </p:nvSpPr>
        <p:spPr>
          <a:ln/>
        </p:spPr>
        <p:txBody>
          <a:bodyPr/>
          <a:lstStyle>
            <a:lvl1pPr>
              <a:defRPr/>
            </a:lvl1pPr>
          </a:lstStyle>
          <a:p>
            <a:pPr>
              <a:defRPr/>
            </a:pPr>
            <a:r>
              <a:rPr lang="de-DE"/>
              <a:t>27. November 2014</a:t>
            </a:r>
            <a:endParaRPr lang="de-CH" dirty="0"/>
          </a:p>
        </p:txBody>
      </p:sp>
      <p:sp>
        <p:nvSpPr>
          <p:cNvPr id="4"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181019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CH"/>
              <a:t>    |  </a:t>
            </a:r>
            <a:fld id="{A5B63339-B10F-459A-864A-BBC2080FF59B}" type="slidenum">
              <a:rPr lang="de-CH"/>
              <a:pPr>
                <a:defRPr/>
              </a:pPr>
              <a:t>‹Nr.›</a:t>
            </a:fld>
            <a:endParaRPr lang="de-CH"/>
          </a:p>
        </p:txBody>
      </p:sp>
      <p:sp>
        <p:nvSpPr>
          <p:cNvPr id="6" name="Rectangle 8"/>
          <p:cNvSpPr>
            <a:spLocks noGrp="1" noChangeArrowheads="1"/>
          </p:cNvSpPr>
          <p:nvPr>
            <p:ph type="dt" sz="half" idx="11"/>
          </p:nvPr>
        </p:nvSpPr>
        <p:spPr>
          <a:ln/>
        </p:spPr>
        <p:txBody>
          <a:bodyPr/>
          <a:lstStyle>
            <a:lvl1pPr>
              <a:defRPr/>
            </a:lvl1pPr>
          </a:lstStyle>
          <a:p>
            <a:pPr>
              <a:defRPr/>
            </a:pPr>
            <a:r>
              <a:rPr lang="de-DE"/>
              <a:t>27. November 2014</a:t>
            </a:r>
            <a:endParaRPr lang="de-CH" dirty="0"/>
          </a:p>
        </p:txBody>
      </p:sp>
      <p:sp>
        <p:nvSpPr>
          <p:cNvPr id="7"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112844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CH"/>
              <a:t>    |  </a:t>
            </a:r>
            <a:fld id="{414A4CE8-4DCB-4431-A0DF-61B53E5919E6}" type="slidenum">
              <a:rPr lang="de-CH"/>
              <a:pPr>
                <a:defRPr/>
              </a:pPr>
              <a:t>‹Nr.›</a:t>
            </a:fld>
            <a:endParaRPr lang="de-CH"/>
          </a:p>
        </p:txBody>
      </p:sp>
      <p:sp>
        <p:nvSpPr>
          <p:cNvPr id="6" name="Rectangle 8"/>
          <p:cNvSpPr>
            <a:spLocks noGrp="1" noChangeArrowheads="1"/>
          </p:cNvSpPr>
          <p:nvPr>
            <p:ph type="dt" sz="half" idx="11"/>
          </p:nvPr>
        </p:nvSpPr>
        <p:spPr>
          <a:ln/>
        </p:spPr>
        <p:txBody>
          <a:bodyPr/>
          <a:lstStyle>
            <a:lvl1pPr>
              <a:defRPr/>
            </a:lvl1pPr>
          </a:lstStyle>
          <a:p>
            <a:pPr>
              <a:defRPr/>
            </a:pPr>
            <a:r>
              <a:rPr lang="de-DE"/>
              <a:t>27. November 2014</a:t>
            </a:r>
            <a:endParaRPr lang="de-CH" dirty="0"/>
          </a:p>
        </p:txBody>
      </p:sp>
      <p:sp>
        <p:nvSpPr>
          <p:cNvPr id="7"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173143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Rectangle 6"/>
          <p:cNvSpPr>
            <a:spLocks noGrp="1" noChangeArrowheads="1"/>
          </p:cNvSpPr>
          <p:nvPr>
            <p:ph type="sldNum" sz="quarter" idx="10"/>
          </p:nvPr>
        </p:nvSpPr>
        <p:spPr>
          <a:ln/>
        </p:spPr>
        <p:txBody>
          <a:bodyPr/>
          <a:lstStyle>
            <a:lvl1pPr>
              <a:defRPr/>
            </a:lvl1pPr>
          </a:lstStyle>
          <a:p>
            <a:pPr>
              <a:defRPr/>
            </a:pPr>
            <a:r>
              <a:rPr lang="de-CH"/>
              <a:t>    |  </a:t>
            </a:r>
            <a:fld id="{085EC233-CC0F-4B8F-B88E-A5CCFD1F3E15}" type="slidenum">
              <a:rPr lang="de-CH"/>
              <a:pPr>
                <a:defRPr/>
              </a:pPr>
              <a:t>‹Nr.›</a:t>
            </a:fld>
            <a:endParaRPr lang="de-CH"/>
          </a:p>
        </p:txBody>
      </p:sp>
      <p:sp>
        <p:nvSpPr>
          <p:cNvPr id="5" name="Rectangle 8"/>
          <p:cNvSpPr>
            <a:spLocks noGrp="1" noChangeArrowheads="1"/>
          </p:cNvSpPr>
          <p:nvPr>
            <p:ph type="dt" sz="half" idx="11"/>
          </p:nvPr>
        </p:nvSpPr>
        <p:spPr>
          <a:ln/>
        </p:spPr>
        <p:txBody>
          <a:bodyPr/>
          <a:lstStyle>
            <a:lvl1pPr>
              <a:defRPr/>
            </a:lvl1pPr>
          </a:lstStyle>
          <a:p>
            <a:pPr>
              <a:defRPr/>
            </a:pPr>
            <a:r>
              <a:rPr lang="de-DE"/>
              <a:t>27. November 2014</a:t>
            </a:r>
            <a:endParaRPr lang="de-CH" dirty="0"/>
          </a:p>
        </p:txBody>
      </p:sp>
      <p:sp>
        <p:nvSpPr>
          <p:cNvPr id="6"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146495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457325" y="622300"/>
            <a:ext cx="68373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TITELMASTER</a:t>
            </a:r>
          </a:p>
        </p:txBody>
      </p:sp>
      <p:sp>
        <p:nvSpPr>
          <p:cNvPr id="14339" name="Rectangle 3"/>
          <p:cNvSpPr>
            <a:spLocks noGrp="1" noChangeArrowheads="1"/>
          </p:cNvSpPr>
          <p:nvPr>
            <p:ph type="body" idx="1"/>
          </p:nvPr>
        </p:nvSpPr>
        <p:spPr bwMode="auto">
          <a:xfrm>
            <a:off x="1457325" y="1798638"/>
            <a:ext cx="68373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Textmasterformate durch Klicken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1030" name="Rectangle 6"/>
          <p:cNvSpPr>
            <a:spLocks noGrp="1" noChangeArrowheads="1"/>
          </p:cNvSpPr>
          <p:nvPr>
            <p:ph type="sldNum" sz="quarter" idx="4"/>
          </p:nvPr>
        </p:nvSpPr>
        <p:spPr bwMode="auto">
          <a:xfrm>
            <a:off x="7440613" y="6524625"/>
            <a:ext cx="1019175" cy="125413"/>
          </a:xfrm>
          <a:prstGeom prst="rect">
            <a:avLst/>
          </a:prstGeom>
          <a:noFill/>
          <a:ln>
            <a:noFill/>
          </a:ln>
          <a:effectLst/>
        </p:spPr>
        <p:txBody>
          <a:bodyPr vert="horz" wrap="square" lIns="0" tIns="0" rIns="0" bIns="0" numCol="1" anchor="t" anchorCtr="0" compatLnSpc="1">
            <a:prstTxWarp prst="textNoShape">
              <a:avLst/>
            </a:prstTxWarp>
          </a:bodyPr>
          <a:lstStyle>
            <a:lvl1pPr algn="r">
              <a:defRPr sz="800">
                <a:cs typeface="+mn-cs"/>
              </a:defRPr>
            </a:lvl1pPr>
          </a:lstStyle>
          <a:p>
            <a:pPr>
              <a:defRPr/>
            </a:pPr>
            <a:r>
              <a:rPr lang="de-CH"/>
              <a:t>    |  </a:t>
            </a:r>
            <a:fld id="{E7620944-A6B7-4A25-994B-D0442E6EA04F}" type="slidenum">
              <a:rPr lang="de-CH"/>
              <a:pPr>
                <a:defRPr/>
              </a:pPr>
              <a:t>‹Nr.›</a:t>
            </a:fld>
            <a:endParaRPr lang="de-CH"/>
          </a:p>
        </p:txBody>
      </p:sp>
      <p:sp>
        <p:nvSpPr>
          <p:cNvPr id="14341" name="Line 7"/>
          <p:cNvSpPr>
            <a:spLocks noChangeShapeType="1"/>
          </p:cNvSpPr>
          <p:nvPr/>
        </p:nvSpPr>
        <p:spPr bwMode="auto">
          <a:xfrm>
            <a:off x="1449388" y="6453188"/>
            <a:ext cx="528637" cy="0"/>
          </a:xfrm>
          <a:prstGeom prst="line">
            <a:avLst/>
          </a:prstGeom>
          <a:noFill/>
          <a:ln w="28575">
            <a:solidFill>
              <a:srgbClr val="ED7925"/>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32" name="Rectangle 8"/>
          <p:cNvSpPr>
            <a:spLocks noGrp="1" noChangeArrowheads="1"/>
          </p:cNvSpPr>
          <p:nvPr>
            <p:ph type="dt" sz="half" idx="2"/>
          </p:nvPr>
        </p:nvSpPr>
        <p:spPr bwMode="auto">
          <a:xfrm>
            <a:off x="4849813" y="6524625"/>
            <a:ext cx="1557337" cy="144463"/>
          </a:xfrm>
          <a:prstGeom prst="rect">
            <a:avLst/>
          </a:prstGeom>
          <a:noFill/>
          <a:ln>
            <a:noFill/>
          </a:ln>
          <a:effectLst/>
        </p:spPr>
        <p:txBody>
          <a:bodyPr vert="horz" wrap="square" lIns="0" tIns="0" rIns="0" bIns="0" numCol="1" anchor="t" anchorCtr="0" compatLnSpc="1">
            <a:prstTxWarp prst="textNoShape">
              <a:avLst/>
            </a:prstTxWarp>
          </a:bodyPr>
          <a:lstStyle>
            <a:lvl1pPr>
              <a:defRPr sz="800">
                <a:solidFill>
                  <a:srgbClr val="444424"/>
                </a:solidFill>
                <a:latin typeface="+mj-lt"/>
                <a:cs typeface="+mn-cs"/>
              </a:defRPr>
            </a:lvl1pPr>
          </a:lstStyle>
          <a:p>
            <a:pPr>
              <a:defRPr/>
            </a:pPr>
            <a:r>
              <a:rPr lang="de-DE"/>
              <a:t>27. November 2014</a:t>
            </a:r>
            <a:endParaRPr lang="de-CH"/>
          </a:p>
        </p:txBody>
      </p:sp>
      <p:sp>
        <p:nvSpPr>
          <p:cNvPr id="1033" name="Rectangle 9"/>
          <p:cNvSpPr>
            <a:spLocks noGrp="1" noChangeArrowheads="1"/>
          </p:cNvSpPr>
          <p:nvPr>
            <p:ph type="ftr" sz="quarter" idx="3"/>
          </p:nvPr>
        </p:nvSpPr>
        <p:spPr bwMode="auto">
          <a:xfrm>
            <a:off x="1449388" y="6524625"/>
            <a:ext cx="3411537" cy="144463"/>
          </a:xfrm>
          <a:prstGeom prst="rect">
            <a:avLst/>
          </a:prstGeom>
          <a:noFill/>
          <a:ln>
            <a:noFill/>
          </a:ln>
          <a:effectLst/>
        </p:spPr>
        <p:txBody>
          <a:bodyPr vert="horz" wrap="square" lIns="0" tIns="0" rIns="0" bIns="0" numCol="1" anchor="t" anchorCtr="0" compatLnSpc="1">
            <a:prstTxWarp prst="textNoShape">
              <a:avLst/>
            </a:prstTxWarp>
          </a:bodyPr>
          <a:lstStyle>
            <a:lvl1pPr>
              <a:defRPr sz="800" b="1">
                <a:solidFill>
                  <a:srgbClr val="444424"/>
                </a:solidFill>
                <a:latin typeface="+mj-lt"/>
                <a:cs typeface="+mn-cs"/>
              </a:defRPr>
            </a:lvl1pPr>
          </a:lstStyle>
          <a:p>
            <a:pPr>
              <a:defRPr/>
            </a:pPr>
            <a:r>
              <a:rPr lang="de-CH"/>
              <a:t>Universitäre Psychiatrische Kliniken Basel</a:t>
            </a:r>
            <a:r>
              <a:rPr lang="de-CH" b="0"/>
              <a:t> | www.upkbs.ch |</a:t>
            </a:r>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91" r:id="rId12"/>
  </p:sldLayoutIdLst>
  <p:hf hdr="0"/>
  <p:txStyles>
    <p:titleStyle>
      <a:lvl1pPr algn="l" rtl="0" eaLnBrk="0" fontAlgn="base" hangingPunct="0">
        <a:spcBef>
          <a:spcPct val="0"/>
        </a:spcBef>
        <a:spcAft>
          <a:spcPct val="0"/>
        </a:spcAft>
        <a:defRPr sz="2200" b="1">
          <a:solidFill>
            <a:srgbClr val="444424"/>
          </a:solidFill>
          <a:latin typeface="+mj-lt"/>
          <a:ea typeface="+mj-ea"/>
          <a:cs typeface="+mj-cs"/>
        </a:defRPr>
      </a:lvl1pPr>
      <a:lvl2pPr algn="l" rtl="0" eaLnBrk="0" fontAlgn="base" hangingPunct="0">
        <a:spcBef>
          <a:spcPct val="0"/>
        </a:spcBef>
        <a:spcAft>
          <a:spcPct val="0"/>
        </a:spcAft>
        <a:defRPr sz="2200" b="1">
          <a:solidFill>
            <a:srgbClr val="444424"/>
          </a:solidFill>
          <a:latin typeface="Verdana" pitchFamily="34" charset="0"/>
        </a:defRPr>
      </a:lvl2pPr>
      <a:lvl3pPr algn="l" rtl="0" eaLnBrk="0" fontAlgn="base" hangingPunct="0">
        <a:spcBef>
          <a:spcPct val="0"/>
        </a:spcBef>
        <a:spcAft>
          <a:spcPct val="0"/>
        </a:spcAft>
        <a:defRPr sz="2200" b="1">
          <a:solidFill>
            <a:srgbClr val="444424"/>
          </a:solidFill>
          <a:latin typeface="Verdana" pitchFamily="34" charset="0"/>
        </a:defRPr>
      </a:lvl3pPr>
      <a:lvl4pPr algn="l" rtl="0" eaLnBrk="0" fontAlgn="base" hangingPunct="0">
        <a:spcBef>
          <a:spcPct val="0"/>
        </a:spcBef>
        <a:spcAft>
          <a:spcPct val="0"/>
        </a:spcAft>
        <a:defRPr sz="2200" b="1">
          <a:solidFill>
            <a:srgbClr val="444424"/>
          </a:solidFill>
          <a:latin typeface="Verdana" pitchFamily="34" charset="0"/>
        </a:defRPr>
      </a:lvl4pPr>
      <a:lvl5pPr algn="l" rtl="0" eaLnBrk="0" fontAlgn="base" hangingPunct="0">
        <a:spcBef>
          <a:spcPct val="0"/>
        </a:spcBef>
        <a:spcAft>
          <a:spcPct val="0"/>
        </a:spcAft>
        <a:defRPr sz="2200" b="1">
          <a:solidFill>
            <a:srgbClr val="444424"/>
          </a:solidFill>
          <a:latin typeface="Verdana" pitchFamily="34" charset="0"/>
        </a:defRPr>
      </a:lvl5pPr>
      <a:lvl6pPr marL="457200" algn="l" rtl="0" eaLnBrk="1" fontAlgn="base" hangingPunct="1">
        <a:spcBef>
          <a:spcPct val="0"/>
        </a:spcBef>
        <a:spcAft>
          <a:spcPct val="0"/>
        </a:spcAft>
        <a:defRPr sz="2200" b="1">
          <a:solidFill>
            <a:srgbClr val="444424"/>
          </a:solidFill>
          <a:latin typeface="Verdana" pitchFamily="34" charset="0"/>
        </a:defRPr>
      </a:lvl6pPr>
      <a:lvl7pPr marL="914400" algn="l" rtl="0" eaLnBrk="1" fontAlgn="base" hangingPunct="1">
        <a:spcBef>
          <a:spcPct val="0"/>
        </a:spcBef>
        <a:spcAft>
          <a:spcPct val="0"/>
        </a:spcAft>
        <a:defRPr sz="2200" b="1">
          <a:solidFill>
            <a:srgbClr val="444424"/>
          </a:solidFill>
          <a:latin typeface="Verdana" pitchFamily="34" charset="0"/>
        </a:defRPr>
      </a:lvl7pPr>
      <a:lvl8pPr marL="1371600" algn="l" rtl="0" eaLnBrk="1" fontAlgn="base" hangingPunct="1">
        <a:spcBef>
          <a:spcPct val="0"/>
        </a:spcBef>
        <a:spcAft>
          <a:spcPct val="0"/>
        </a:spcAft>
        <a:defRPr sz="2200" b="1">
          <a:solidFill>
            <a:srgbClr val="444424"/>
          </a:solidFill>
          <a:latin typeface="Verdana" pitchFamily="34" charset="0"/>
        </a:defRPr>
      </a:lvl8pPr>
      <a:lvl9pPr marL="1828800" algn="l" rtl="0" eaLnBrk="1" fontAlgn="base" hangingPunct="1">
        <a:spcBef>
          <a:spcPct val="0"/>
        </a:spcBef>
        <a:spcAft>
          <a:spcPct val="0"/>
        </a:spcAft>
        <a:defRPr sz="2200" b="1">
          <a:solidFill>
            <a:srgbClr val="444424"/>
          </a:solidFill>
          <a:latin typeface="Verdana" pitchFamily="34" charset="0"/>
        </a:defRPr>
      </a:lvl9pPr>
    </p:titleStyle>
    <p:bodyStyle>
      <a:lvl1pPr marL="177800" indent="-177800" algn="l" rtl="0" eaLnBrk="0" fontAlgn="base" hangingPunct="0">
        <a:lnSpc>
          <a:spcPts val="2600"/>
        </a:lnSpc>
        <a:spcBef>
          <a:spcPct val="0"/>
        </a:spcBef>
        <a:spcAft>
          <a:spcPct val="0"/>
        </a:spcAft>
        <a:buClr>
          <a:srgbClr val="ED7925"/>
        </a:buClr>
        <a:buFont typeface="Georgia" pitchFamily="18" charset="0"/>
        <a:buChar char="›"/>
        <a:defRPr sz="3200">
          <a:solidFill>
            <a:srgbClr val="444424"/>
          </a:solidFill>
          <a:latin typeface="+mn-lt"/>
          <a:ea typeface="+mn-ea"/>
          <a:cs typeface="+mn-cs"/>
        </a:defRPr>
      </a:lvl1pPr>
      <a:lvl2pPr marL="533400" indent="-176213" algn="l" rtl="0" eaLnBrk="0" fontAlgn="base" hangingPunct="0">
        <a:lnSpc>
          <a:spcPts val="2600"/>
        </a:lnSpc>
        <a:spcBef>
          <a:spcPct val="0"/>
        </a:spcBef>
        <a:spcAft>
          <a:spcPct val="0"/>
        </a:spcAft>
        <a:buClr>
          <a:srgbClr val="ED7925"/>
        </a:buClr>
        <a:buFont typeface="Georgia" pitchFamily="18" charset="0"/>
        <a:buChar char="›"/>
        <a:defRPr sz="2800">
          <a:solidFill>
            <a:srgbClr val="444424"/>
          </a:solidFill>
          <a:latin typeface="+mn-lt"/>
        </a:defRPr>
      </a:lvl2pPr>
      <a:lvl3pPr marL="898525" indent="-177800" algn="l" rtl="0" eaLnBrk="0" fontAlgn="base" hangingPunct="0">
        <a:lnSpc>
          <a:spcPts val="2600"/>
        </a:lnSpc>
        <a:spcBef>
          <a:spcPct val="0"/>
        </a:spcBef>
        <a:spcAft>
          <a:spcPct val="0"/>
        </a:spcAft>
        <a:buClr>
          <a:srgbClr val="ED7925"/>
        </a:buClr>
        <a:buFont typeface="Georgia" pitchFamily="18" charset="0"/>
        <a:buChar char="›"/>
        <a:defRPr sz="2400">
          <a:solidFill>
            <a:srgbClr val="444424"/>
          </a:solidFill>
          <a:latin typeface="+mn-lt"/>
        </a:defRPr>
      </a:lvl3pPr>
      <a:lvl4pPr marL="1255713" indent="-177800" algn="l" rtl="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mn-lt"/>
        </a:defRPr>
      </a:lvl4pPr>
      <a:lvl5pPr marL="1612900" indent="-177800" algn="l" rtl="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mn-lt"/>
        </a:defRPr>
      </a:lvl5pPr>
      <a:lvl6pPr marL="20701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6pPr>
      <a:lvl7pPr marL="25273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7pPr>
      <a:lvl8pPr marL="29845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8pPr>
      <a:lvl9pPr marL="34417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457325" y="622300"/>
            <a:ext cx="68373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TITELMASTER</a:t>
            </a:r>
          </a:p>
        </p:txBody>
      </p:sp>
      <p:sp>
        <p:nvSpPr>
          <p:cNvPr id="15363" name="Rectangle 3"/>
          <p:cNvSpPr>
            <a:spLocks noGrp="1" noChangeArrowheads="1"/>
          </p:cNvSpPr>
          <p:nvPr>
            <p:ph type="body" idx="1"/>
          </p:nvPr>
        </p:nvSpPr>
        <p:spPr bwMode="auto">
          <a:xfrm>
            <a:off x="1457325" y="1798638"/>
            <a:ext cx="6837363" cy="4545012"/>
          </a:xfrm>
          <a:prstGeom prst="rect">
            <a:avLst/>
          </a:prstGeom>
          <a:solidFill>
            <a:srgbClr val="E95D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Textmasterformate durch Klicken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15364" name="Line 7"/>
          <p:cNvSpPr>
            <a:spLocks noChangeShapeType="1"/>
          </p:cNvSpPr>
          <p:nvPr/>
        </p:nvSpPr>
        <p:spPr bwMode="auto">
          <a:xfrm>
            <a:off x="1449388" y="6451600"/>
            <a:ext cx="6840537" cy="0"/>
          </a:xfrm>
          <a:prstGeom prst="line">
            <a:avLst/>
          </a:prstGeom>
          <a:noFill/>
          <a:ln w="28575">
            <a:solidFill>
              <a:srgbClr val="ED7925"/>
            </a:solidFill>
            <a:round/>
            <a:headEnd/>
            <a:tailEnd/>
          </a:ln>
          <a:extLst>
            <a:ext uri="{909E8E84-426E-40DD-AFC4-6F175D3DCCD1}">
              <a14:hiddenFill xmlns:a14="http://schemas.microsoft.com/office/drawing/2010/main">
                <a:noFill/>
              </a14:hiddenFill>
            </a:ext>
          </a:extLst>
        </p:spPr>
        <p:txBody>
          <a:bodyPr/>
          <a:lstStyle/>
          <a:p>
            <a:endParaRPr lang="de-CH"/>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p:txStyles>
    <p:titleStyle>
      <a:lvl1pPr algn="l" rtl="0" eaLnBrk="0" fontAlgn="base" hangingPunct="0">
        <a:spcBef>
          <a:spcPct val="0"/>
        </a:spcBef>
        <a:spcAft>
          <a:spcPct val="0"/>
        </a:spcAft>
        <a:defRPr sz="2200" b="1">
          <a:solidFill>
            <a:srgbClr val="5B5055"/>
          </a:solidFill>
          <a:latin typeface="+mj-lt"/>
          <a:ea typeface="+mj-ea"/>
          <a:cs typeface="+mj-cs"/>
        </a:defRPr>
      </a:lvl1pPr>
      <a:lvl2pPr algn="l" rtl="0" eaLnBrk="0" fontAlgn="base" hangingPunct="0">
        <a:spcBef>
          <a:spcPct val="0"/>
        </a:spcBef>
        <a:spcAft>
          <a:spcPct val="0"/>
        </a:spcAft>
        <a:defRPr sz="2200" b="1">
          <a:solidFill>
            <a:srgbClr val="5B5055"/>
          </a:solidFill>
          <a:latin typeface="Verdana" pitchFamily="34" charset="0"/>
        </a:defRPr>
      </a:lvl2pPr>
      <a:lvl3pPr algn="l" rtl="0" eaLnBrk="0" fontAlgn="base" hangingPunct="0">
        <a:spcBef>
          <a:spcPct val="0"/>
        </a:spcBef>
        <a:spcAft>
          <a:spcPct val="0"/>
        </a:spcAft>
        <a:defRPr sz="2200" b="1">
          <a:solidFill>
            <a:srgbClr val="5B5055"/>
          </a:solidFill>
          <a:latin typeface="Verdana" pitchFamily="34" charset="0"/>
        </a:defRPr>
      </a:lvl3pPr>
      <a:lvl4pPr algn="l" rtl="0" eaLnBrk="0" fontAlgn="base" hangingPunct="0">
        <a:spcBef>
          <a:spcPct val="0"/>
        </a:spcBef>
        <a:spcAft>
          <a:spcPct val="0"/>
        </a:spcAft>
        <a:defRPr sz="2200" b="1">
          <a:solidFill>
            <a:srgbClr val="5B5055"/>
          </a:solidFill>
          <a:latin typeface="Verdana" pitchFamily="34" charset="0"/>
        </a:defRPr>
      </a:lvl4pPr>
      <a:lvl5pPr algn="l" rtl="0" eaLnBrk="0" fontAlgn="base" hangingPunct="0">
        <a:spcBef>
          <a:spcPct val="0"/>
        </a:spcBef>
        <a:spcAft>
          <a:spcPct val="0"/>
        </a:spcAft>
        <a:defRPr sz="2200" b="1">
          <a:solidFill>
            <a:srgbClr val="5B5055"/>
          </a:solidFill>
          <a:latin typeface="Verdana" pitchFamily="34" charset="0"/>
        </a:defRPr>
      </a:lvl5pPr>
      <a:lvl6pPr marL="457200" algn="l" rtl="0" fontAlgn="base">
        <a:spcBef>
          <a:spcPct val="0"/>
        </a:spcBef>
        <a:spcAft>
          <a:spcPct val="0"/>
        </a:spcAft>
        <a:defRPr sz="2200" b="1">
          <a:solidFill>
            <a:srgbClr val="5B5055"/>
          </a:solidFill>
          <a:latin typeface="Verdana" pitchFamily="34" charset="0"/>
        </a:defRPr>
      </a:lvl6pPr>
      <a:lvl7pPr marL="914400" algn="l" rtl="0" fontAlgn="base">
        <a:spcBef>
          <a:spcPct val="0"/>
        </a:spcBef>
        <a:spcAft>
          <a:spcPct val="0"/>
        </a:spcAft>
        <a:defRPr sz="2200" b="1">
          <a:solidFill>
            <a:srgbClr val="5B5055"/>
          </a:solidFill>
          <a:latin typeface="Verdana" pitchFamily="34" charset="0"/>
        </a:defRPr>
      </a:lvl7pPr>
      <a:lvl8pPr marL="1371600" algn="l" rtl="0" fontAlgn="base">
        <a:spcBef>
          <a:spcPct val="0"/>
        </a:spcBef>
        <a:spcAft>
          <a:spcPct val="0"/>
        </a:spcAft>
        <a:defRPr sz="2200" b="1">
          <a:solidFill>
            <a:srgbClr val="5B5055"/>
          </a:solidFill>
          <a:latin typeface="Verdana" pitchFamily="34" charset="0"/>
        </a:defRPr>
      </a:lvl8pPr>
      <a:lvl9pPr marL="1828800" algn="l" rtl="0" fontAlgn="base">
        <a:spcBef>
          <a:spcPct val="0"/>
        </a:spcBef>
        <a:spcAft>
          <a:spcPct val="0"/>
        </a:spcAft>
        <a:defRPr sz="2200" b="1">
          <a:solidFill>
            <a:srgbClr val="5B5055"/>
          </a:solidFill>
          <a:latin typeface="Verdana" pitchFamily="34" charset="0"/>
        </a:defRPr>
      </a:lvl9pPr>
    </p:titleStyle>
    <p:bodyStyle>
      <a:lvl1pPr marL="177800" indent="-177800" algn="l" rtl="0" eaLnBrk="0" fontAlgn="base" hangingPunct="0">
        <a:lnSpc>
          <a:spcPts val="2600"/>
        </a:lnSpc>
        <a:spcBef>
          <a:spcPct val="0"/>
        </a:spcBef>
        <a:spcAft>
          <a:spcPct val="0"/>
        </a:spcAft>
        <a:buClr>
          <a:schemeClr val="bg1"/>
        </a:buClr>
        <a:buFont typeface="Georgia" pitchFamily="18" charset="0"/>
        <a:buChar char="›"/>
        <a:defRPr sz="3200">
          <a:solidFill>
            <a:schemeClr val="bg1"/>
          </a:solidFill>
          <a:latin typeface="+mn-lt"/>
          <a:ea typeface="+mn-ea"/>
          <a:cs typeface="+mn-cs"/>
        </a:defRPr>
      </a:lvl1pPr>
      <a:lvl2pPr marL="533400" indent="-176213" algn="l" rtl="0" eaLnBrk="0" fontAlgn="base" hangingPunct="0">
        <a:lnSpc>
          <a:spcPts val="2600"/>
        </a:lnSpc>
        <a:spcBef>
          <a:spcPct val="0"/>
        </a:spcBef>
        <a:spcAft>
          <a:spcPct val="0"/>
        </a:spcAft>
        <a:buClr>
          <a:schemeClr val="bg1"/>
        </a:buClr>
        <a:buFont typeface="Georgia" pitchFamily="18" charset="0"/>
        <a:buChar char="›"/>
        <a:defRPr sz="2800">
          <a:solidFill>
            <a:schemeClr val="bg1"/>
          </a:solidFill>
          <a:latin typeface="+mn-lt"/>
        </a:defRPr>
      </a:lvl2pPr>
      <a:lvl3pPr marL="898525" indent="-177800" algn="l" rtl="0" eaLnBrk="0" fontAlgn="base" hangingPunct="0">
        <a:lnSpc>
          <a:spcPts val="2600"/>
        </a:lnSpc>
        <a:spcBef>
          <a:spcPct val="0"/>
        </a:spcBef>
        <a:spcAft>
          <a:spcPct val="0"/>
        </a:spcAft>
        <a:buClr>
          <a:schemeClr val="bg1"/>
        </a:buClr>
        <a:buFont typeface="Georgia" pitchFamily="18" charset="0"/>
        <a:buChar char="›"/>
        <a:defRPr sz="2400">
          <a:solidFill>
            <a:schemeClr val="bg1"/>
          </a:solidFill>
          <a:latin typeface="+mn-lt"/>
        </a:defRPr>
      </a:lvl3pPr>
      <a:lvl4pPr marL="1255713" indent="-177800" algn="l" rtl="0" eaLnBrk="0" fontAlgn="base" hangingPunct="0">
        <a:lnSpc>
          <a:spcPts val="2600"/>
        </a:lnSpc>
        <a:spcBef>
          <a:spcPct val="0"/>
        </a:spcBef>
        <a:spcAft>
          <a:spcPct val="0"/>
        </a:spcAft>
        <a:buClr>
          <a:schemeClr val="bg1"/>
        </a:buClr>
        <a:buFont typeface="Georgia" pitchFamily="18" charset="0"/>
        <a:buChar char="›"/>
        <a:defRPr sz="2000">
          <a:solidFill>
            <a:schemeClr val="bg1"/>
          </a:solidFill>
          <a:latin typeface="+mn-lt"/>
        </a:defRPr>
      </a:lvl4pPr>
      <a:lvl5pPr marL="1612900" indent="-177800" algn="l" rtl="0" eaLnBrk="0" fontAlgn="base" hangingPunct="0">
        <a:lnSpc>
          <a:spcPts val="2600"/>
        </a:lnSpc>
        <a:spcBef>
          <a:spcPct val="0"/>
        </a:spcBef>
        <a:spcAft>
          <a:spcPct val="0"/>
        </a:spcAft>
        <a:buClr>
          <a:schemeClr val="bg1"/>
        </a:buClr>
        <a:buFont typeface="Georgia" pitchFamily="18" charset="0"/>
        <a:buChar char="›"/>
        <a:defRPr sz="2000">
          <a:solidFill>
            <a:schemeClr val="bg1"/>
          </a:solidFill>
          <a:latin typeface="+mn-lt"/>
        </a:defRPr>
      </a:lvl5pPr>
      <a:lvl6pPr marL="2070100" indent="-177800" algn="l" rtl="0" fontAlgn="base">
        <a:lnSpc>
          <a:spcPts val="2600"/>
        </a:lnSpc>
        <a:spcBef>
          <a:spcPct val="0"/>
        </a:spcBef>
        <a:spcAft>
          <a:spcPct val="0"/>
        </a:spcAft>
        <a:buClr>
          <a:schemeClr val="bg1"/>
        </a:buClr>
        <a:buFont typeface="Georgia" pitchFamily="18" charset="0"/>
        <a:buChar char="›"/>
        <a:defRPr>
          <a:solidFill>
            <a:schemeClr val="bg1"/>
          </a:solidFill>
          <a:latin typeface="+mn-lt"/>
        </a:defRPr>
      </a:lvl6pPr>
      <a:lvl7pPr marL="2527300" indent="-177800" algn="l" rtl="0" fontAlgn="base">
        <a:lnSpc>
          <a:spcPts val="2600"/>
        </a:lnSpc>
        <a:spcBef>
          <a:spcPct val="0"/>
        </a:spcBef>
        <a:spcAft>
          <a:spcPct val="0"/>
        </a:spcAft>
        <a:buClr>
          <a:schemeClr val="bg1"/>
        </a:buClr>
        <a:buFont typeface="Georgia" pitchFamily="18" charset="0"/>
        <a:buChar char="›"/>
        <a:defRPr>
          <a:solidFill>
            <a:schemeClr val="bg1"/>
          </a:solidFill>
          <a:latin typeface="+mn-lt"/>
        </a:defRPr>
      </a:lvl7pPr>
      <a:lvl8pPr marL="2984500" indent="-177800" algn="l" rtl="0" fontAlgn="base">
        <a:lnSpc>
          <a:spcPts val="2600"/>
        </a:lnSpc>
        <a:spcBef>
          <a:spcPct val="0"/>
        </a:spcBef>
        <a:spcAft>
          <a:spcPct val="0"/>
        </a:spcAft>
        <a:buClr>
          <a:schemeClr val="bg1"/>
        </a:buClr>
        <a:buFont typeface="Georgia" pitchFamily="18" charset="0"/>
        <a:buChar char="›"/>
        <a:defRPr>
          <a:solidFill>
            <a:schemeClr val="bg1"/>
          </a:solidFill>
          <a:latin typeface="+mn-lt"/>
        </a:defRPr>
      </a:lvl8pPr>
      <a:lvl9pPr marL="3441700" indent="-177800" algn="l" rtl="0" fontAlgn="base">
        <a:lnSpc>
          <a:spcPts val="2600"/>
        </a:lnSpc>
        <a:spcBef>
          <a:spcPct val="0"/>
        </a:spcBef>
        <a:spcAft>
          <a:spcPct val="0"/>
        </a:spcAft>
        <a:buClr>
          <a:schemeClr val="bg1"/>
        </a:buClr>
        <a:buFont typeface="Georgia" pitchFamily="18" charset="0"/>
        <a:buChar char="›"/>
        <a:defRPr>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457325" y="622300"/>
            <a:ext cx="68373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TITELMASTER</a:t>
            </a:r>
          </a:p>
        </p:txBody>
      </p:sp>
      <p:sp>
        <p:nvSpPr>
          <p:cNvPr id="16387" name="Rectangle 3"/>
          <p:cNvSpPr>
            <a:spLocks noGrp="1" noChangeArrowheads="1"/>
          </p:cNvSpPr>
          <p:nvPr>
            <p:ph type="body" idx="1"/>
          </p:nvPr>
        </p:nvSpPr>
        <p:spPr bwMode="auto">
          <a:xfrm>
            <a:off x="1457325" y="1798638"/>
            <a:ext cx="68373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Textmasterformate durch Klicken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1030" name="Rectangle 6"/>
          <p:cNvSpPr>
            <a:spLocks noGrp="1" noChangeArrowheads="1"/>
          </p:cNvSpPr>
          <p:nvPr>
            <p:ph type="sldNum" sz="quarter" idx="4"/>
          </p:nvPr>
        </p:nvSpPr>
        <p:spPr bwMode="auto">
          <a:xfrm>
            <a:off x="7440613" y="6524625"/>
            <a:ext cx="1019175" cy="125413"/>
          </a:xfrm>
          <a:prstGeom prst="rect">
            <a:avLst/>
          </a:prstGeom>
          <a:noFill/>
          <a:ln>
            <a:noFill/>
          </a:ln>
          <a:effectLst/>
        </p:spPr>
        <p:txBody>
          <a:bodyPr vert="horz" wrap="square" lIns="0" tIns="0" rIns="0" bIns="0" numCol="1" anchor="t" anchorCtr="0" compatLnSpc="1">
            <a:prstTxWarp prst="textNoShape">
              <a:avLst/>
            </a:prstTxWarp>
          </a:bodyPr>
          <a:lstStyle>
            <a:lvl1pPr algn="r">
              <a:defRPr sz="800">
                <a:solidFill>
                  <a:srgbClr val="000000"/>
                </a:solidFill>
                <a:cs typeface="+mn-cs"/>
              </a:defRPr>
            </a:lvl1pPr>
          </a:lstStyle>
          <a:p>
            <a:pPr>
              <a:defRPr/>
            </a:pPr>
            <a:r>
              <a:rPr lang="de-CH"/>
              <a:t>    |  </a:t>
            </a:r>
            <a:fld id="{2DAEF52D-DA91-4C0E-A95F-F732B0718D9E}" type="slidenum">
              <a:rPr lang="de-CH"/>
              <a:pPr>
                <a:defRPr/>
              </a:pPr>
              <a:t>‹Nr.›</a:t>
            </a:fld>
            <a:endParaRPr lang="de-CH"/>
          </a:p>
        </p:txBody>
      </p:sp>
      <p:sp>
        <p:nvSpPr>
          <p:cNvPr id="16389" name="Line 7"/>
          <p:cNvSpPr>
            <a:spLocks noChangeShapeType="1"/>
          </p:cNvSpPr>
          <p:nvPr/>
        </p:nvSpPr>
        <p:spPr bwMode="auto">
          <a:xfrm>
            <a:off x="1449388" y="6453188"/>
            <a:ext cx="528637" cy="0"/>
          </a:xfrm>
          <a:prstGeom prst="line">
            <a:avLst/>
          </a:prstGeom>
          <a:noFill/>
          <a:ln w="28575">
            <a:solidFill>
              <a:srgbClr val="ED7925"/>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32" name="Rectangle 8"/>
          <p:cNvSpPr>
            <a:spLocks noGrp="1" noChangeArrowheads="1"/>
          </p:cNvSpPr>
          <p:nvPr>
            <p:ph type="dt" sz="half" idx="2"/>
          </p:nvPr>
        </p:nvSpPr>
        <p:spPr bwMode="auto">
          <a:xfrm>
            <a:off x="4849813" y="6524625"/>
            <a:ext cx="1557337" cy="144463"/>
          </a:xfrm>
          <a:prstGeom prst="rect">
            <a:avLst/>
          </a:prstGeom>
          <a:noFill/>
          <a:ln>
            <a:noFill/>
          </a:ln>
          <a:effectLst/>
        </p:spPr>
        <p:txBody>
          <a:bodyPr vert="horz" wrap="square" lIns="0" tIns="0" rIns="0" bIns="0" numCol="1" anchor="t" anchorCtr="0" compatLnSpc="1">
            <a:prstTxWarp prst="textNoShape">
              <a:avLst/>
            </a:prstTxWarp>
          </a:bodyPr>
          <a:lstStyle>
            <a:lvl1pPr>
              <a:defRPr sz="800">
                <a:solidFill>
                  <a:srgbClr val="444424"/>
                </a:solidFill>
                <a:latin typeface="+mj-lt"/>
                <a:cs typeface="+mn-cs"/>
              </a:defRPr>
            </a:lvl1pPr>
          </a:lstStyle>
          <a:p>
            <a:pPr>
              <a:defRPr/>
            </a:pPr>
            <a:r>
              <a:rPr lang="de-DE"/>
              <a:t>27. November 2014</a:t>
            </a:r>
            <a:endParaRPr lang="de-CH"/>
          </a:p>
        </p:txBody>
      </p:sp>
      <p:sp>
        <p:nvSpPr>
          <p:cNvPr id="1033" name="Rectangle 9"/>
          <p:cNvSpPr>
            <a:spLocks noGrp="1" noChangeArrowheads="1"/>
          </p:cNvSpPr>
          <p:nvPr>
            <p:ph type="ftr" sz="quarter" idx="3"/>
          </p:nvPr>
        </p:nvSpPr>
        <p:spPr bwMode="auto">
          <a:xfrm>
            <a:off x="1449388" y="6524625"/>
            <a:ext cx="3411537" cy="144463"/>
          </a:xfrm>
          <a:prstGeom prst="rect">
            <a:avLst/>
          </a:prstGeom>
          <a:noFill/>
          <a:ln>
            <a:noFill/>
          </a:ln>
          <a:effectLst/>
        </p:spPr>
        <p:txBody>
          <a:bodyPr vert="horz" wrap="square" lIns="0" tIns="0" rIns="0" bIns="0" numCol="1" anchor="t" anchorCtr="0" compatLnSpc="1">
            <a:prstTxWarp prst="textNoShape">
              <a:avLst/>
            </a:prstTxWarp>
          </a:bodyPr>
          <a:lstStyle>
            <a:lvl1pPr>
              <a:defRPr sz="800" b="1">
                <a:solidFill>
                  <a:srgbClr val="444424"/>
                </a:solidFill>
                <a:latin typeface="+mj-lt"/>
                <a:cs typeface="+mn-cs"/>
              </a:defRPr>
            </a:lvl1pPr>
          </a:lstStyle>
          <a:p>
            <a:pPr>
              <a:defRPr/>
            </a:pPr>
            <a:r>
              <a:rPr lang="de-CH"/>
              <a:t>Universitäre Psychiatrische Kliniken Basel</a:t>
            </a:r>
            <a:r>
              <a:rPr lang="de-CH" b="0"/>
              <a:t> | www.upkbs.ch |</a:t>
            </a:r>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Lst>
  <p:hf hdr="0"/>
  <p:txStyles>
    <p:titleStyle>
      <a:lvl1pPr algn="l" rtl="0" eaLnBrk="0" fontAlgn="base" hangingPunct="0">
        <a:spcBef>
          <a:spcPct val="0"/>
        </a:spcBef>
        <a:spcAft>
          <a:spcPct val="0"/>
        </a:spcAft>
        <a:defRPr sz="2200" b="1">
          <a:solidFill>
            <a:srgbClr val="444424"/>
          </a:solidFill>
          <a:latin typeface="+mj-lt"/>
          <a:ea typeface="+mj-ea"/>
          <a:cs typeface="+mj-cs"/>
        </a:defRPr>
      </a:lvl1pPr>
      <a:lvl2pPr algn="l" rtl="0" eaLnBrk="0" fontAlgn="base" hangingPunct="0">
        <a:spcBef>
          <a:spcPct val="0"/>
        </a:spcBef>
        <a:spcAft>
          <a:spcPct val="0"/>
        </a:spcAft>
        <a:defRPr sz="2200" b="1">
          <a:solidFill>
            <a:srgbClr val="444424"/>
          </a:solidFill>
          <a:latin typeface="Verdana" pitchFamily="34" charset="0"/>
        </a:defRPr>
      </a:lvl2pPr>
      <a:lvl3pPr algn="l" rtl="0" eaLnBrk="0" fontAlgn="base" hangingPunct="0">
        <a:spcBef>
          <a:spcPct val="0"/>
        </a:spcBef>
        <a:spcAft>
          <a:spcPct val="0"/>
        </a:spcAft>
        <a:defRPr sz="2200" b="1">
          <a:solidFill>
            <a:srgbClr val="444424"/>
          </a:solidFill>
          <a:latin typeface="Verdana" pitchFamily="34" charset="0"/>
        </a:defRPr>
      </a:lvl3pPr>
      <a:lvl4pPr algn="l" rtl="0" eaLnBrk="0" fontAlgn="base" hangingPunct="0">
        <a:spcBef>
          <a:spcPct val="0"/>
        </a:spcBef>
        <a:spcAft>
          <a:spcPct val="0"/>
        </a:spcAft>
        <a:defRPr sz="2200" b="1">
          <a:solidFill>
            <a:srgbClr val="444424"/>
          </a:solidFill>
          <a:latin typeface="Verdana" pitchFamily="34" charset="0"/>
        </a:defRPr>
      </a:lvl4pPr>
      <a:lvl5pPr algn="l" rtl="0" eaLnBrk="0" fontAlgn="base" hangingPunct="0">
        <a:spcBef>
          <a:spcPct val="0"/>
        </a:spcBef>
        <a:spcAft>
          <a:spcPct val="0"/>
        </a:spcAft>
        <a:defRPr sz="2200" b="1">
          <a:solidFill>
            <a:srgbClr val="444424"/>
          </a:solidFill>
          <a:latin typeface="Verdana" pitchFamily="34" charset="0"/>
        </a:defRPr>
      </a:lvl5pPr>
      <a:lvl6pPr marL="457200" algn="l" rtl="0" eaLnBrk="1" fontAlgn="base" hangingPunct="1">
        <a:spcBef>
          <a:spcPct val="0"/>
        </a:spcBef>
        <a:spcAft>
          <a:spcPct val="0"/>
        </a:spcAft>
        <a:defRPr sz="2200" b="1">
          <a:solidFill>
            <a:srgbClr val="444424"/>
          </a:solidFill>
          <a:latin typeface="Verdana" pitchFamily="34" charset="0"/>
        </a:defRPr>
      </a:lvl6pPr>
      <a:lvl7pPr marL="914400" algn="l" rtl="0" eaLnBrk="1" fontAlgn="base" hangingPunct="1">
        <a:spcBef>
          <a:spcPct val="0"/>
        </a:spcBef>
        <a:spcAft>
          <a:spcPct val="0"/>
        </a:spcAft>
        <a:defRPr sz="2200" b="1">
          <a:solidFill>
            <a:srgbClr val="444424"/>
          </a:solidFill>
          <a:latin typeface="Verdana" pitchFamily="34" charset="0"/>
        </a:defRPr>
      </a:lvl7pPr>
      <a:lvl8pPr marL="1371600" algn="l" rtl="0" eaLnBrk="1" fontAlgn="base" hangingPunct="1">
        <a:spcBef>
          <a:spcPct val="0"/>
        </a:spcBef>
        <a:spcAft>
          <a:spcPct val="0"/>
        </a:spcAft>
        <a:defRPr sz="2200" b="1">
          <a:solidFill>
            <a:srgbClr val="444424"/>
          </a:solidFill>
          <a:latin typeface="Verdana" pitchFamily="34" charset="0"/>
        </a:defRPr>
      </a:lvl8pPr>
      <a:lvl9pPr marL="1828800" algn="l" rtl="0" eaLnBrk="1" fontAlgn="base" hangingPunct="1">
        <a:spcBef>
          <a:spcPct val="0"/>
        </a:spcBef>
        <a:spcAft>
          <a:spcPct val="0"/>
        </a:spcAft>
        <a:defRPr sz="2200" b="1">
          <a:solidFill>
            <a:srgbClr val="444424"/>
          </a:solidFill>
          <a:latin typeface="Verdana" pitchFamily="34" charset="0"/>
        </a:defRPr>
      </a:lvl9pPr>
    </p:titleStyle>
    <p:bodyStyle>
      <a:lvl1pPr marL="177800" indent="-177800" algn="l" rtl="0" eaLnBrk="0" fontAlgn="base" hangingPunct="0">
        <a:lnSpc>
          <a:spcPts val="2600"/>
        </a:lnSpc>
        <a:spcBef>
          <a:spcPct val="0"/>
        </a:spcBef>
        <a:spcAft>
          <a:spcPct val="0"/>
        </a:spcAft>
        <a:buClr>
          <a:srgbClr val="ED7925"/>
        </a:buClr>
        <a:buFont typeface="Georgia" pitchFamily="18" charset="0"/>
        <a:buChar char="›"/>
        <a:defRPr>
          <a:solidFill>
            <a:srgbClr val="444424"/>
          </a:solidFill>
          <a:latin typeface="+mn-lt"/>
          <a:ea typeface="+mn-ea"/>
          <a:cs typeface="+mn-cs"/>
        </a:defRPr>
      </a:lvl1pPr>
      <a:lvl2pPr marL="533400" indent="-176213" algn="l" rtl="0" eaLnBrk="0" fontAlgn="base" hangingPunct="0">
        <a:lnSpc>
          <a:spcPts val="2600"/>
        </a:lnSpc>
        <a:spcBef>
          <a:spcPct val="0"/>
        </a:spcBef>
        <a:spcAft>
          <a:spcPct val="0"/>
        </a:spcAft>
        <a:buClr>
          <a:srgbClr val="ED7925"/>
        </a:buClr>
        <a:buFont typeface="Georgia" pitchFamily="18" charset="0"/>
        <a:buChar char="›"/>
        <a:defRPr>
          <a:solidFill>
            <a:srgbClr val="444424"/>
          </a:solidFill>
          <a:latin typeface="+mn-lt"/>
        </a:defRPr>
      </a:lvl2pPr>
      <a:lvl3pPr marL="898525" indent="-177800" algn="l" rtl="0" eaLnBrk="0" fontAlgn="base" hangingPunct="0">
        <a:lnSpc>
          <a:spcPts val="2600"/>
        </a:lnSpc>
        <a:spcBef>
          <a:spcPct val="0"/>
        </a:spcBef>
        <a:spcAft>
          <a:spcPct val="0"/>
        </a:spcAft>
        <a:buClr>
          <a:srgbClr val="ED7925"/>
        </a:buClr>
        <a:buFont typeface="Georgia" pitchFamily="18" charset="0"/>
        <a:buChar char="›"/>
        <a:defRPr>
          <a:solidFill>
            <a:srgbClr val="444424"/>
          </a:solidFill>
          <a:latin typeface="+mn-lt"/>
        </a:defRPr>
      </a:lvl3pPr>
      <a:lvl4pPr marL="1255713" indent="-177800" algn="l" rtl="0" eaLnBrk="0" fontAlgn="base" hangingPunct="0">
        <a:lnSpc>
          <a:spcPts val="2600"/>
        </a:lnSpc>
        <a:spcBef>
          <a:spcPct val="0"/>
        </a:spcBef>
        <a:spcAft>
          <a:spcPct val="0"/>
        </a:spcAft>
        <a:buClr>
          <a:srgbClr val="ED7925"/>
        </a:buClr>
        <a:buFont typeface="Georgia" pitchFamily="18" charset="0"/>
        <a:buChar char="›"/>
        <a:defRPr>
          <a:solidFill>
            <a:srgbClr val="444424"/>
          </a:solidFill>
          <a:latin typeface="+mn-lt"/>
        </a:defRPr>
      </a:lvl4pPr>
      <a:lvl5pPr marL="1612900" indent="-177800" algn="l" rtl="0" eaLnBrk="0" fontAlgn="base" hangingPunct="0">
        <a:lnSpc>
          <a:spcPts val="2600"/>
        </a:lnSpc>
        <a:spcBef>
          <a:spcPct val="0"/>
        </a:spcBef>
        <a:spcAft>
          <a:spcPct val="0"/>
        </a:spcAft>
        <a:buClr>
          <a:srgbClr val="ED7925"/>
        </a:buClr>
        <a:buFont typeface="Georgia" pitchFamily="18" charset="0"/>
        <a:buChar char="›"/>
        <a:defRPr>
          <a:solidFill>
            <a:srgbClr val="444424"/>
          </a:solidFill>
          <a:latin typeface="+mn-lt"/>
        </a:defRPr>
      </a:lvl5pPr>
      <a:lvl6pPr marL="20701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6pPr>
      <a:lvl7pPr marL="25273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7pPr>
      <a:lvl8pPr marL="29845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8pPr>
      <a:lvl9pPr marL="34417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upload.wikimedia.org/wikipedia/commons/c/cd/Francesco_Hayez_001.jpg"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41.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5.jpeg"/><Relationship Id="rId1" Type="http://schemas.openxmlformats.org/officeDocument/2006/relationships/slideLayout" Target="../slideLayouts/slideLayout24.xm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5.jpeg"/><Relationship Id="rId1" Type="http://schemas.openxmlformats.org/officeDocument/2006/relationships/slideLayout" Target="../slideLayouts/slideLayout24.xml"/><Relationship Id="rId4" Type="http://schemas.openxmlformats.org/officeDocument/2006/relationships/image" Target="../media/image44.jpeg"/></Relationships>
</file>

<file path=ppt/slides/_rels/slide8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image" Target="http://www.lernzentrum-breuch.de/images/design/krokodil.gif" TargetMode="External"/><Relationship Id="rId3" Type="http://schemas.openxmlformats.org/officeDocument/2006/relationships/image" Target="../media/image6.jpeg"/><Relationship Id="rId7"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http://www.lernzentrum-breuch.de/images/design/boy_dunce.gif" TargetMode="External"/><Relationship Id="rId5" Type="http://schemas.openxmlformats.org/officeDocument/2006/relationships/image" Target="../media/image7.gif"/><Relationship Id="rId10" Type="http://schemas.openxmlformats.org/officeDocument/2006/relationships/image" Target="http://www.lernzentrum-breuch.de/images/design/boy_happy3.gif" TargetMode="External"/><Relationship Id="rId4" Type="http://schemas.openxmlformats.org/officeDocument/2006/relationships/image" Target="http://www.lernzentrum-breuch.de/images/design/einstein-1.jpg" TargetMode="External"/><Relationship Id="rId9" Type="http://schemas.openxmlformats.org/officeDocument/2006/relationships/image" Target="../media/image9.gi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6.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upload.wikimedia.org/wikipedia/commons/c/cd/Churchill_V_sign_HU_55521.jpg" TargetMode="Externa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93.xml.rels><?xml version="1.0" encoding="UTF-8" standalone="yes"?>
<Relationships xmlns="http://schemas.openxmlformats.org/package/2006/relationships"><Relationship Id="rId3" Type="http://schemas.openxmlformats.org/officeDocument/2006/relationships/hyperlink" Target="http://www.equals.ch/" TargetMode="External"/><Relationship Id="rId7" Type="http://schemas.openxmlformats.org/officeDocument/2006/relationships/image" Target="../media/image56.jpeg"/><Relationship Id="rId2" Type="http://schemas.openxmlformats.org/officeDocument/2006/relationships/image" Target="../media/image54.jpeg"/><Relationship Id="rId1" Type="http://schemas.openxmlformats.org/officeDocument/2006/relationships/slideLayout" Target="../slideLayouts/slideLayout24.xml"/><Relationship Id="rId6" Type="http://schemas.openxmlformats.org/officeDocument/2006/relationships/image" Target="../media/image55.jpeg"/><Relationship Id="rId5" Type="http://schemas.openxmlformats.org/officeDocument/2006/relationships/hyperlink" Target="http://www.upkbs.ch/" TargetMode="External"/><Relationship Id="rId4" Type="http://schemas.openxmlformats.org/officeDocument/2006/relationships/hyperlink" Target="http://www.ipkj.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1449388" y="4119563"/>
            <a:ext cx="7053262" cy="2252662"/>
          </a:xfrm>
        </p:spPr>
        <p:txBody>
          <a:bodyPr tIns="162000" rIns="0" bIns="216000"/>
          <a:lstStyle/>
          <a:p>
            <a:r>
              <a:rPr lang="de-CH" sz="1800" dirty="0"/>
              <a:t>Marc Schmid, Zürich, 27. November 2014</a:t>
            </a:r>
          </a:p>
          <a:p>
            <a:r>
              <a:rPr lang="de-CH" sz="1800" dirty="0"/>
              <a:t>Kinder- und Jugendpsychiatrische Klinik</a:t>
            </a:r>
          </a:p>
        </p:txBody>
      </p:sp>
      <p:sp>
        <p:nvSpPr>
          <p:cNvPr id="4098" name="Rectangle 2"/>
          <p:cNvSpPr>
            <a:spLocks noGrp="1" noChangeArrowheads="1"/>
          </p:cNvSpPr>
          <p:nvPr>
            <p:ph type="ctrTitle"/>
          </p:nvPr>
        </p:nvSpPr>
        <p:spPr>
          <a:xfrm>
            <a:off x="1449388" y="1798638"/>
            <a:ext cx="7053262" cy="2339975"/>
          </a:xfrm>
        </p:spPr>
        <p:txBody>
          <a:bodyPr rIns="0"/>
          <a:lstStyle/>
          <a:p>
            <a:r>
              <a:rPr lang="de-CH" dirty="0"/>
              <a:t>Entwicklungspsychopathologische Grundlagen einer Traumapädagogik</a:t>
            </a:r>
            <a:br>
              <a:rPr lang="de-CH" dirty="0"/>
            </a:br>
            <a:endParaRPr lang="de-CH" b="0" dirty="0">
              <a:solidFill>
                <a:srgbClr val="ED7925"/>
              </a:solidFill>
            </a:endParaRPr>
          </a:p>
        </p:txBody>
      </p:sp>
      <p:pic>
        <p:nvPicPr>
          <p:cNvPr id="4101" name="Picture 5" descr="Logo_Uni Bas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013" y="5434013"/>
            <a:ext cx="53975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quals_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850" y="333375"/>
            <a:ext cx="25019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16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6"/>
          <p:cNvSpPr>
            <a:spLocks noGrp="1"/>
          </p:cNvSpPr>
          <p:nvPr>
            <p:ph type="title"/>
          </p:nvPr>
        </p:nvSpPr>
        <p:spPr>
          <a:xfrm>
            <a:off x="538680" y="307586"/>
            <a:ext cx="7983537" cy="1079500"/>
          </a:xfrm>
        </p:spPr>
        <p:txBody>
          <a:bodyPr/>
          <a:lstStyle/>
          <a:p>
            <a:r>
              <a:rPr lang="de-DE" altLang="de-DE" sz="2400" dirty="0">
                <a:solidFill>
                  <a:srgbClr val="5B5055"/>
                </a:solidFill>
              </a:rPr>
              <a:t>Welche Erfahrungen mit Regeln bestehen?</a:t>
            </a:r>
            <a:br>
              <a:rPr lang="de-DE" altLang="de-DE" sz="2400" dirty="0"/>
            </a:br>
            <a:r>
              <a:rPr lang="de-DE" altLang="de-DE" sz="2400" b="0" dirty="0">
                <a:solidFill>
                  <a:srgbClr val="ED7925"/>
                </a:solidFill>
              </a:rPr>
              <a:t>Was passiert bei einer Regelübertretung? </a:t>
            </a: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9" name="Pfeil nach rechts 8"/>
          <p:cNvSpPr/>
          <p:nvPr/>
        </p:nvSpPr>
        <p:spPr>
          <a:xfrm>
            <a:off x="160338" y="3448050"/>
            <a:ext cx="3768725" cy="1370693"/>
          </a:xfrm>
          <a:prstGeom prst="rightArrow">
            <a:avLst/>
          </a:prstGeom>
          <a:solidFill>
            <a:srgbClr val="ED792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Reiz</a:t>
            </a:r>
          </a:p>
          <a:p>
            <a:pPr algn="ctr">
              <a:defRPr/>
            </a:pPr>
            <a:r>
              <a:rPr lang="de-DE" dirty="0"/>
              <a:t>Pädagogische Intervention</a:t>
            </a:r>
          </a:p>
        </p:txBody>
      </p:sp>
      <p:sp>
        <p:nvSpPr>
          <p:cNvPr id="10" name="Ellipse 9"/>
          <p:cNvSpPr/>
          <p:nvPr/>
        </p:nvSpPr>
        <p:spPr>
          <a:xfrm>
            <a:off x="3929063" y="3275013"/>
            <a:ext cx="3127375" cy="1766887"/>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Reiz /Verhalten</a:t>
            </a:r>
          </a:p>
          <a:p>
            <a:pPr algn="ctr">
              <a:defRPr/>
            </a:pPr>
            <a:r>
              <a:rPr lang="de-DE" dirty="0"/>
              <a:t>wird als potentiell</a:t>
            </a:r>
          </a:p>
          <a:p>
            <a:pPr algn="ctr">
              <a:defRPr/>
            </a:pPr>
            <a:r>
              <a:rPr lang="de-DE" dirty="0"/>
              <a:t>gefährlich betrachtet </a:t>
            </a:r>
          </a:p>
        </p:txBody>
      </p:sp>
      <p:sp>
        <p:nvSpPr>
          <p:cNvPr id="12" name="Abgerundetes Rechteck 11"/>
          <p:cNvSpPr/>
          <p:nvPr/>
        </p:nvSpPr>
        <p:spPr>
          <a:xfrm>
            <a:off x="5535613" y="5473700"/>
            <a:ext cx="3163887" cy="914400"/>
          </a:xfrm>
          <a:prstGeom prst="roundRect">
            <a:avLst>
              <a:gd name="adj" fmla="val 0"/>
            </a:avLst>
          </a:prstGeom>
          <a:solidFill>
            <a:srgbClr val="ED792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err="1"/>
              <a:t>Repitliengehirn</a:t>
            </a:r>
            <a:r>
              <a:rPr lang="de-DE" dirty="0"/>
              <a:t>: Automatismen: Kampf , Flucht , Erstarrung (</a:t>
            </a:r>
            <a:r>
              <a:rPr lang="de-DE" dirty="0" err="1"/>
              <a:t>Freeze</a:t>
            </a:r>
            <a:r>
              <a:rPr lang="de-DE" dirty="0"/>
              <a:t>)</a:t>
            </a:r>
          </a:p>
        </p:txBody>
      </p:sp>
      <p:sp>
        <p:nvSpPr>
          <p:cNvPr id="14" name="Rechteck 13"/>
          <p:cNvSpPr/>
          <p:nvPr/>
        </p:nvSpPr>
        <p:spPr>
          <a:xfrm>
            <a:off x="5672138" y="1149350"/>
            <a:ext cx="3040062" cy="1211263"/>
          </a:xfrm>
          <a:prstGeom prst="rect">
            <a:avLst/>
          </a:prstGeom>
          <a:solidFill>
            <a:srgbClr val="ED792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Großhirn: bewusste intellektuelle  Verarbeitung und Einordnung in biographischen Kontext </a:t>
            </a:r>
          </a:p>
        </p:txBody>
      </p:sp>
      <p:sp>
        <p:nvSpPr>
          <p:cNvPr id="15" name="Minus 14"/>
          <p:cNvSpPr/>
          <p:nvPr/>
        </p:nvSpPr>
        <p:spPr>
          <a:xfrm>
            <a:off x="5233988" y="2087563"/>
            <a:ext cx="3856037" cy="1100137"/>
          </a:xfrm>
          <a:prstGeom prst="mathMinus">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Blockiert</a:t>
            </a:r>
          </a:p>
        </p:txBody>
      </p:sp>
      <p:sp>
        <p:nvSpPr>
          <p:cNvPr id="16" name="Pfeil nach oben 15"/>
          <p:cNvSpPr/>
          <p:nvPr/>
        </p:nvSpPr>
        <p:spPr>
          <a:xfrm rot="2252238">
            <a:off x="6653213" y="2767013"/>
            <a:ext cx="485775" cy="577850"/>
          </a:xfrm>
          <a:prstGeom prst="upArrow">
            <a:avLst/>
          </a:prstGeom>
          <a:solidFill>
            <a:srgbClr val="5B505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Pfeil nach unten 16"/>
          <p:cNvSpPr/>
          <p:nvPr/>
        </p:nvSpPr>
        <p:spPr>
          <a:xfrm rot="18328362">
            <a:off x="6800850" y="4438650"/>
            <a:ext cx="1193800" cy="977900"/>
          </a:xfrm>
          <a:prstGeom prst="downArrow">
            <a:avLst/>
          </a:prstGeom>
          <a:solidFill>
            <a:srgbClr val="5B505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Pfeil nach rechts 17"/>
          <p:cNvSpPr/>
          <p:nvPr/>
        </p:nvSpPr>
        <p:spPr>
          <a:xfrm rot="5400000">
            <a:off x="7385844" y="3658394"/>
            <a:ext cx="1797050" cy="855662"/>
          </a:xfrm>
          <a:prstGeom prst="rightArrow">
            <a:avLst/>
          </a:prstGeom>
          <a:solidFill>
            <a:srgbClr val="5B505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6FDD6710-56F7-4826-8909-516AA9625932}" type="slidenum">
              <a:rPr lang="de-CH" smtClean="0"/>
              <a:pPr>
                <a:defRPr/>
              </a:pPr>
              <a:t>10</a:t>
            </a:fld>
            <a:endParaRPr lang="de-CH"/>
          </a:p>
        </p:txBody>
      </p:sp>
    </p:spTree>
    <p:extLst>
      <p:ext uri="{BB962C8B-B14F-4D97-AF65-F5344CB8AC3E}">
        <p14:creationId xmlns:p14="http://schemas.microsoft.com/office/powerpoint/2010/main" val="193762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3" name="Rectangle 4"/>
          <p:cNvSpPr>
            <a:spLocks noGrp="1" noChangeArrowheads="1"/>
          </p:cNvSpPr>
          <p:nvPr>
            <p:ph type="title" idx="4294967295"/>
          </p:nvPr>
        </p:nvSpPr>
        <p:spPr>
          <a:xfrm>
            <a:off x="421481" y="254794"/>
            <a:ext cx="8229600" cy="1196975"/>
          </a:xfrm>
        </p:spPr>
        <p:txBody>
          <a:bodyPr/>
          <a:lstStyle/>
          <a:p>
            <a:pPr eaLnBrk="1" hangingPunct="1"/>
            <a:r>
              <a:rPr lang="de-DE" altLang="de-DE" sz="2800" b="0" dirty="0">
                <a:solidFill>
                  <a:srgbClr val="ED7925"/>
                </a:solidFill>
              </a:rPr>
              <a:t>Dissoziative Prozesse</a:t>
            </a:r>
          </a:p>
        </p:txBody>
      </p:sp>
      <p:grpSp>
        <p:nvGrpSpPr>
          <p:cNvPr id="2" name="Organization Chart 2"/>
          <p:cNvGrpSpPr>
            <a:grpSpLocks/>
          </p:cNvGrpSpPr>
          <p:nvPr/>
        </p:nvGrpSpPr>
        <p:grpSpPr bwMode="auto">
          <a:xfrm>
            <a:off x="69850" y="884239"/>
            <a:ext cx="8785225" cy="2447925"/>
            <a:chOff x="272" y="999"/>
            <a:chExt cx="1872" cy="720"/>
          </a:xfrm>
        </p:grpSpPr>
        <p:cxnSp>
          <p:nvCxnSpPr>
            <p:cNvPr id="1028" name="_s1028"/>
            <p:cNvCxnSpPr>
              <a:cxnSpLocks noChangeShapeType="1"/>
              <a:stCxn id="5" idx="0"/>
              <a:endCxn id="3" idx="2"/>
            </p:cNvCxnSpPr>
            <p:nvPr/>
          </p:nvCxnSpPr>
          <p:spPr bwMode="auto">
            <a:xfrm rot="5400000" flipH="1">
              <a:off x="1388" y="1107"/>
              <a:ext cx="144" cy="504"/>
            </a:xfrm>
            <a:prstGeom prst="bentConnector3">
              <a:avLst>
                <a:gd name="adj1" fmla="val 23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4" idx="0"/>
              <a:endCxn id="3" idx="2"/>
            </p:cNvCxnSpPr>
            <p:nvPr/>
          </p:nvCxnSpPr>
          <p:spPr bwMode="auto">
            <a:xfrm rot="16200000">
              <a:off x="884" y="1107"/>
              <a:ext cx="144" cy="504"/>
            </a:xfrm>
            <a:prstGeom prst="bentConnector3">
              <a:avLst>
                <a:gd name="adj1" fmla="val 23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0"/>
            <p:cNvSpPr>
              <a:spLocks noChangeArrowheads="1"/>
            </p:cNvSpPr>
            <p:nvPr/>
          </p:nvSpPr>
          <p:spPr bwMode="auto">
            <a:xfrm>
              <a:off x="776" y="99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a:ln>
                    <a:noFill/>
                  </a:ln>
                  <a:solidFill>
                    <a:schemeClr val="tx1"/>
                  </a:solidFill>
                  <a:effectLst/>
                  <a:latin typeface="+mn-lt"/>
                  <a:cs typeface="Arial" charset="0"/>
                </a:rPr>
                <a:t>Gedächtnis /</a:t>
              </a:r>
              <a:r>
                <a:rPr kumimoji="0" lang="de-DE" sz="2400" b="0" i="0" u="none" strike="noStrike" cap="none" normalizeH="0" dirty="0">
                  <a:ln>
                    <a:noFill/>
                  </a:ln>
                  <a:solidFill>
                    <a:schemeClr val="tx1"/>
                  </a:solidFill>
                  <a:effectLst/>
                  <a:latin typeface="+mn-lt"/>
                  <a:cs typeface="Arial" charset="0"/>
                </a:rPr>
                <a:t> </a:t>
              </a:r>
              <a:r>
                <a:rPr kumimoji="0" lang="de-DE" sz="2400" b="0" i="0" u="none" strike="noStrike" cap="none" normalizeH="0" baseline="0" dirty="0">
                  <a:ln>
                    <a:noFill/>
                  </a:ln>
                  <a:solidFill>
                    <a:schemeClr val="tx1"/>
                  </a:solidFill>
                  <a:effectLst/>
                  <a:latin typeface="+mn-lt"/>
                  <a:cs typeface="Arial" charset="0"/>
                </a:rPr>
                <a:t>Erinnerung</a:t>
              </a:r>
            </a:p>
          </p:txBody>
        </p:sp>
        <p:sp>
          <p:nvSpPr>
            <p:cNvPr id="4" name="_s1031"/>
            <p:cNvSpPr>
              <a:spLocks noChangeArrowheads="1"/>
            </p:cNvSpPr>
            <p:nvPr/>
          </p:nvSpPr>
          <p:spPr bwMode="auto">
            <a:xfrm>
              <a:off x="272" y="143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a:ln>
                    <a:noFill/>
                  </a:ln>
                  <a:solidFill>
                    <a:schemeClr val="tx1"/>
                  </a:solidFill>
                  <a:effectLst/>
                  <a:latin typeface="+mn-lt"/>
                  <a:cs typeface="Arial" charset="0"/>
                </a:rPr>
                <a:t>Implizit/prozedural</a:t>
              </a:r>
            </a:p>
          </p:txBody>
        </p:sp>
        <p:sp>
          <p:nvSpPr>
            <p:cNvPr id="5" name="_s1032"/>
            <p:cNvSpPr>
              <a:spLocks noChangeArrowheads="1"/>
            </p:cNvSpPr>
            <p:nvPr/>
          </p:nvSpPr>
          <p:spPr bwMode="auto">
            <a:xfrm>
              <a:off x="1280" y="143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a:ln>
                    <a:noFill/>
                  </a:ln>
                  <a:solidFill>
                    <a:schemeClr val="tx1"/>
                  </a:solidFill>
                  <a:effectLst/>
                  <a:latin typeface="+mn-lt"/>
                  <a:cs typeface="Arial" charset="0"/>
                </a:rPr>
                <a:t>Explizit/deklerativ</a:t>
              </a:r>
            </a:p>
          </p:txBody>
        </p:sp>
      </p:grpSp>
      <p:sp>
        <p:nvSpPr>
          <p:cNvPr id="1034" name="Text Box 18"/>
          <p:cNvSpPr txBox="1">
            <a:spLocks noChangeArrowheads="1"/>
          </p:cNvSpPr>
          <p:nvPr/>
        </p:nvSpPr>
        <p:spPr bwMode="auto">
          <a:xfrm>
            <a:off x="393700" y="3476626"/>
            <a:ext cx="3521075" cy="2024063"/>
          </a:xfrm>
          <a:prstGeom prst="rect">
            <a:avLst/>
          </a:prstGeom>
          <a:solidFill>
            <a:schemeClr val="accent1"/>
          </a:solidFill>
          <a:ln w="9525">
            <a:solidFill>
              <a:schemeClr val="tx1"/>
            </a:solidFill>
            <a:miter lim="800000"/>
            <a:headEnd/>
            <a:tailEnd/>
          </a:ln>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a:solidFill>
                  <a:schemeClr val="tx1"/>
                </a:solidFill>
                <a:latin typeface="+mn-lt"/>
              </a:rPr>
              <a:t>Emotionen</a:t>
            </a:r>
          </a:p>
          <a:p>
            <a:r>
              <a:rPr lang="de-DE" altLang="de-DE" sz="1800">
                <a:solidFill>
                  <a:schemeClr val="tx1"/>
                </a:solidFill>
                <a:latin typeface="+mn-lt"/>
              </a:rPr>
              <a:t>Unbewusst</a:t>
            </a:r>
          </a:p>
          <a:p>
            <a:r>
              <a:rPr lang="de-DE" altLang="de-DE" sz="1800">
                <a:solidFill>
                  <a:schemeClr val="tx1"/>
                </a:solidFill>
                <a:latin typeface="+mn-lt"/>
              </a:rPr>
              <a:t>Handlungsroutinen</a:t>
            </a:r>
          </a:p>
          <a:p>
            <a:r>
              <a:rPr lang="de-DE" altLang="de-DE" sz="1800">
                <a:solidFill>
                  <a:schemeClr val="tx1"/>
                </a:solidFill>
                <a:latin typeface="+mn-lt"/>
              </a:rPr>
              <a:t>Priming Effekte</a:t>
            </a:r>
          </a:p>
          <a:p>
            <a:r>
              <a:rPr lang="de-DE" altLang="de-DE" sz="1800">
                <a:solidFill>
                  <a:schemeClr val="tx1"/>
                </a:solidFill>
                <a:latin typeface="+mn-lt"/>
              </a:rPr>
              <a:t>Einzelne Bilder</a:t>
            </a:r>
          </a:p>
          <a:p>
            <a:r>
              <a:rPr lang="de-DE" altLang="de-DE" sz="1800">
                <a:solidFill>
                  <a:schemeClr val="tx1"/>
                </a:solidFill>
                <a:latin typeface="+mn-lt"/>
              </a:rPr>
              <a:t>Dissoziation </a:t>
            </a:r>
          </a:p>
          <a:p>
            <a:r>
              <a:rPr lang="de-DE" altLang="de-DE" sz="1800">
                <a:solidFill>
                  <a:schemeClr val="tx1"/>
                </a:solidFill>
                <a:latin typeface="+mn-lt"/>
              </a:rPr>
              <a:t>Kein Körpergefühl</a:t>
            </a:r>
          </a:p>
        </p:txBody>
      </p:sp>
      <p:sp>
        <p:nvSpPr>
          <p:cNvPr id="1035" name="Text Box 19"/>
          <p:cNvSpPr txBox="1">
            <a:spLocks noChangeArrowheads="1"/>
          </p:cNvSpPr>
          <p:nvPr/>
        </p:nvSpPr>
        <p:spPr bwMode="auto">
          <a:xfrm>
            <a:off x="393700" y="5924551"/>
            <a:ext cx="354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en-US" altLang="de-DE" sz="1800">
              <a:solidFill>
                <a:schemeClr val="tx1"/>
              </a:solidFill>
              <a:latin typeface="+mn-lt"/>
            </a:endParaRPr>
          </a:p>
        </p:txBody>
      </p:sp>
      <p:sp>
        <p:nvSpPr>
          <p:cNvPr id="1036" name="Text Box 20"/>
          <p:cNvSpPr txBox="1">
            <a:spLocks noChangeArrowheads="1"/>
          </p:cNvSpPr>
          <p:nvPr/>
        </p:nvSpPr>
        <p:spPr bwMode="auto">
          <a:xfrm>
            <a:off x="228600" y="5800726"/>
            <a:ext cx="369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en-US" altLang="de-DE" sz="1800">
              <a:solidFill>
                <a:schemeClr val="tx1"/>
              </a:solidFill>
              <a:latin typeface="+mn-lt"/>
            </a:endParaRPr>
          </a:p>
        </p:txBody>
      </p:sp>
      <p:sp>
        <p:nvSpPr>
          <p:cNvPr id="1037" name="Text Box 22"/>
          <p:cNvSpPr txBox="1">
            <a:spLocks noChangeArrowheads="1"/>
          </p:cNvSpPr>
          <p:nvPr/>
        </p:nvSpPr>
        <p:spPr bwMode="auto">
          <a:xfrm>
            <a:off x="5073650" y="3549651"/>
            <a:ext cx="3736975" cy="1749425"/>
          </a:xfrm>
          <a:prstGeom prst="rect">
            <a:avLst/>
          </a:prstGeom>
          <a:solidFill>
            <a:schemeClr val="accent1"/>
          </a:solidFill>
          <a:ln w="9525">
            <a:solidFill>
              <a:schemeClr val="tx1"/>
            </a:solidFill>
            <a:miter lim="800000"/>
            <a:headEnd/>
            <a:tailEnd/>
          </a:ln>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a:solidFill>
                  <a:schemeClr val="tx1"/>
                </a:solidFill>
                <a:latin typeface="+mn-lt"/>
              </a:rPr>
              <a:t>Kognitionen</a:t>
            </a:r>
          </a:p>
          <a:p>
            <a:r>
              <a:rPr lang="de-DE" altLang="de-DE" sz="1800">
                <a:solidFill>
                  <a:schemeClr val="tx1"/>
                </a:solidFill>
                <a:latin typeface="+mn-lt"/>
              </a:rPr>
              <a:t>Bewusst</a:t>
            </a:r>
          </a:p>
          <a:p>
            <a:r>
              <a:rPr lang="de-DE" altLang="de-DE" sz="1800">
                <a:solidFill>
                  <a:schemeClr val="tx1"/>
                </a:solidFill>
                <a:latin typeface="+mn-lt"/>
              </a:rPr>
              <a:t>Semantisch</a:t>
            </a:r>
          </a:p>
          <a:p>
            <a:r>
              <a:rPr lang="de-DE" altLang="de-DE" sz="1800">
                <a:solidFill>
                  <a:schemeClr val="tx1"/>
                </a:solidFill>
                <a:latin typeface="+mn-lt"/>
              </a:rPr>
              <a:t>Episodisch</a:t>
            </a:r>
          </a:p>
          <a:p>
            <a:r>
              <a:rPr lang="de-DE" altLang="de-DE" sz="1800">
                <a:solidFill>
                  <a:schemeClr val="tx1"/>
                </a:solidFill>
                <a:latin typeface="+mn-lt"/>
              </a:rPr>
              <a:t>Autobiographisch</a:t>
            </a:r>
          </a:p>
          <a:p>
            <a:r>
              <a:rPr lang="de-DE" altLang="de-DE" sz="1800">
                <a:solidFill>
                  <a:schemeClr val="tx1"/>
                </a:solidFill>
                <a:latin typeface="+mn-lt"/>
              </a:rPr>
              <a:t>Körpergefühl</a:t>
            </a:r>
          </a:p>
        </p:txBody>
      </p:sp>
      <p:sp>
        <p:nvSpPr>
          <p:cNvPr id="1038" name="Text Box 23"/>
          <p:cNvSpPr txBox="1">
            <a:spLocks noChangeArrowheads="1"/>
          </p:cNvSpPr>
          <p:nvPr/>
        </p:nvSpPr>
        <p:spPr bwMode="auto">
          <a:xfrm>
            <a:off x="609600" y="5637214"/>
            <a:ext cx="3095625" cy="641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a:solidFill>
                  <a:schemeClr val="bg1"/>
                </a:solidFill>
                <a:latin typeface="+mn-lt"/>
              </a:rPr>
              <a:t>Thalamus, Amygdala, </a:t>
            </a:r>
          </a:p>
          <a:p>
            <a:r>
              <a:rPr lang="de-DE" altLang="de-DE" sz="1800">
                <a:solidFill>
                  <a:schemeClr val="bg1"/>
                </a:solidFill>
                <a:latin typeface="+mn-lt"/>
              </a:rPr>
              <a:t>Sensorischer Cortex</a:t>
            </a:r>
          </a:p>
        </p:txBody>
      </p:sp>
      <p:sp>
        <p:nvSpPr>
          <p:cNvPr id="1039" name="Text Box 24"/>
          <p:cNvSpPr txBox="1">
            <a:spLocks noChangeArrowheads="1"/>
          </p:cNvSpPr>
          <p:nvPr/>
        </p:nvSpPr>
        <p:spPr bwMode="auto">
          <a:xfrm>
            <a:off x="5073650" y="5565776"/>
            <a:ext cx="3816350" cy="641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spcBef>
                <a:spcPct val="50000"/>
              </a:spcBef>
            </a:pPr>
            <a:r>
              <a:rPr lang="de-DE" altLang="de-DE" sz="1800">
                <a:solidFill>
                  <a:schemeClr val="bg1"/>
                </a:solidFill>
                <a:latin typeface="+mn-lt"/>
              </a:rPr>
              <a:t>Präfrontaler Cortex, Hippocampus, Temporallappen</a:t>
            </a:r>
          </a:p>
        </p:txBody>
      </p:sp>
      <p:sp>
        <p:nvSpPr>
          <p:cNvPr id="1040" name="Text Box 25"/>
          <p:cNvSpPr txBox="1">
            <a:spLocks noChangeArrowheads="1"/>
          </p:cNvSpPr>
          <p:nvPr/>
        </p:nvSpPr>
        <p:spPr bwMode="auto">
          <a:xfrm>
            <a:off x="3778250" y="3405189"/>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spcBef>
                <a:spcPct val="50000"/>
              </a:spcBef>
            </a:pPr>
            <a:endParaRPr lang="en-US" altLang="de-DE" sz="1800">
              <a:solidFill>
                <a:schemeClr val="tx1"/>
              </a:solidFill>
              <a:latin typeface="+mn-lt"/>
            </a:endParaRPr>
          </a:p>
        </p:txBody>
      </p:sp>
      <p:sp>
        <p:nvSpPr>
          <p:cNvPr id="1041" name="Text Box 26"/>
          <p:cNvSpPr txBox="1">
            <a:spLocks noChangeArrowheads="1"/>
          </p:cNvSpPr>
          <p:nvPr/>
        </p:nvSpPr>
        <p:spPr bwMode="auto">
          <a:xfrm rot="10800000" flipV="1">
            <a:off x="4065588" y="3076576"/>
            <a:ext cx="796925" cy="3397250"/>
          </a:xfrm>
          <a:prstGeom prst="rect">
            <a:avLst/>
          </a:prstGeom>
          <a:solidFill>
            <a:schemeClr val="folHlink"/>
          </a:solidFill>
          <a:ln w="9525">
            <a:solidFill>
              <a:schemeClr val="tx1"/>
            </a:solidFill>
            <a:miter lim="800000"/>
            <a:headEnd/>
            <a:tailEnd/>
          </a:ln>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lgn="ctr"/>
            <a:r>
              <a:rPr lang="de-DE" altLang="de-DE" sz="1800" b="1">
                <a:solidFill>
                  <a:schemeClr val="tx1"/>
                </a:solidFill>
                <a:latin typeface="+mn-lt"/>
              </a:rPr>
              <a:t>D</a:t>
            </a:r>
          </a:p>
          <a:p>
            <a:pPr algn="ctr"/>
            <a:r>
              <a:rPr lang="de-DE" altLang="de-DE" sz="1800" b="1">
                <a:solidFill>
                  <a:schemeClr val="tx1"/>
                </a:solidFill>
                <a:latin typeface="+mn-lt"/>
                <a:sym typeface="Wingdings 3" pitchFamily="18" charset="2"/>
              </a:rPr>
              <a:t></a:t>
            </a:r>
            <a:r>
              <a:rPr lang="de-DE" altLang="de-DE" sz="1800" b="1">
                <a:solidFill>
                  <a:schemeClr val="tx1"/>
                </a:solidFill>
                <a:latin typeface="+mn-lt"/>
              </a:rPr>
              <a:t>I</a:t>
            </a:r>
            <a:r>
              <a:rPr lang="de-DE" altLang="de-DE" sz="1800" b="1">
                <a:solidFill>
                  <a:schemeClr val="tx1"/>
                </a:solidFill>
                <a:latin typeface="+mn-lt"/>
                <a:sym typeface="Wingdings 3" pitchFamily="18" charset="2"/>
              </a:rPr>
              <a:t></a:t>
            </a:r>
          </a:p>
          <a:p>
            <a:pPr algn="ctr"/>
            <a:r>
              <a:rPr lang="de-DE" altLang="de-DE" sz="1800" b="1">
                <a:solidFill>
                  <a:schemeClr val="tx1"/>
                </a:solidFill>
                <a:latin typeface="+mn-lt"/>
              </a:rPr>
              <a:t>S</a:t>
            </a:r>
          </a:p>
          <a:p>
            <a:pPr algn="ctr"/>
            <a:r>
              <a:rPr lang="de-DE" altLang="de-DE" sz="1800" b="1">
                <a:solidFill>
                  <a:schemeClr val="tx1"/>
                </a:solidFill>
                <a:latin typeface="+mn-lt"/>
              </a:rPr>
              <a:t>S</a:t>
            </a:r>
          </a:p>
          <a:p>
            <a:pPr algn="ctr"/>
            <a:r>
              <a:rPr lang="de-DE" altLang="de-DE" sz="1800" b="1">
                <a:solidFill>
                  <a:schemeClr val="tx1"/>
                </a:solidFill>
                <a:latin typeface="+mn-lt"/>
              </a:rPr>
              <a:t>O</a:t>
            </a:r>
          </a:p>
          <a:p>
            <a:pPr algn="ctr"/>
            <a:r>
              <a:rPr lang="de-DE" altLang="de-DE" sz="1800" b="1">
                <a:solidFill>
                  <a:schemeClr val="tx1"/>
                </a:solidFill>
                <a:latin typeface="+mn-lt"/>
              </a:rPr>
              <a:t>Z</a:t>
            </a:r>
          </a:p>
          <a:p>
            <a:pPr algn="ctr"/>
            <a:r>
              <a:rPr lang="de-DE" altLang="de-DE" sz="1800" b="1">
                <a:solidFill>
                  <a:schemeClr val="tx1"/>
                </a:solidFill>
                <a:latin typeface="+mn-lt"/>
                <a:sym typeface="Wingdings 3" pitchFamily="18" charset="2"/>
              </a:rPr>
              <a:t></a:t>
            </a:r>
            <a:r>
              <a:rPr lang="de-DE" altLang="de-DE" sz="1800" b="1">
                <a:solidFill>
                  <a:schemeClr val="tx1"/>
                </a:solidFill>
                <a:latin typeface="+mn-lt"/>
              </a:rPr>
              <a:t>I</a:t>
            </a:r>
            <a:r>
              <a:rPr lang="de-DE" altLang="de-DE" sz="1800" b="1">
                <a:solidFill>
                  <a:schemeClr val="tx1"/>
                </a:solidFill>
                <a:latin typeface="+mn-lt"/>
                <a:sym typeface="Wingdings 3" pitchFamily="18" charset="2"/>
              </a:rPr>
              <a:t></a:t>
            </a:r>
          </a:p>
          <a:p>
            <a:pPr algn="ctr"/>
            <a:r>
              <a:rPr lang="de-DE" altLang="de-DE" sz="1800" b="1">
                <a:solidFill>
                  <a:schemeClr val="tx1"/>
                </a:solidFill>
                <a:latin typeface="+mn-lt"/>
              </a:rPr>
              <a:t>A</a:t>
            </a:r>
          </a:p>
          <a:p>
            <a:pPr algn="ctr"/>
            <a:r>
              <a:rPr lang="de-DE" altLang="de-DE" sz="1800" b="1">
                <a:solidFill>
                  <a:schemeClr val="tx1"/>
                </a:solidFill>
                <a:latin typeface="+mn-lt"/>
              </a:rPr>
              <a:t>T</a:t>
            </a:r>
          </a:p>
          <a:p>
            <a:pPr algn="ctr"/>
            <a:r>
              <a:rPr lang="de-DE" altLang="de-DE" sz="1800" b="1">
                <a:solidFill>
                  <a:schemeClr val="tx1"/>
                </a:solidFill>
                <a:latin typeface="+mn-lt"/>
                <a:sym typeface="Wingdings 3" pitchFamily="18" charset="2"/>
              </a:rPr>
              <a:t></a:t>
            </a:r>
            <a:r>
              <a:rPr lang="de-DE" altLang="de-DE" sz="1800" b="1">
                <a:solidFill>
                  <a:schemeClr val="tx1"/>
                </a:solidFill>
                <a:latin typeface="+mn-lt"/>
              </a:rPr>
              <a:t>I</a:t>
            </a:r>
            <a:r>
              <a:rPr lang="de-DE" altLang="de-DE" sz="1800" b="1">
                <a:solidFill>
                  <a:schemeClr val="tx1"/>
                </a:solidFill>
                <a:latin typeface="+mn-lt"/>
                <a:sym typeface="Wingdings 3" pitchFamily="18" charset="2"/>
              </a:rPr>
              <a:t></a:t>
            </a:r>
          </a:p>
          <a:p>
            <a:pPr algn="ctr"/>
            <a:r>
              <a:rPr lang="de-DE" altLang="de-DE" sz="1800" b="1">
                <a:solidFill>
                  <a:schemeClr val="tx1"/>
                </a:solidFill>
                <a:latin typeface="+mn-lt"/>
              </a:rPr>
              <a:t>O</a:t>
            </a:r>
          </a:p>
          <a:p>
            <a:pPr algn="ctr"/>
            <a:r>
              <a:rPr lang="de-DE" altLang="de-DE" sz="1800" b="1">
                <a:solidFill>
                  <a:schemeClr val="tx1"/>
                </a:solidFill>
                <a:latin typeface="+mn-lt"/>
              </a:rPr>
              <a:t>N</a:t>
            </a:r>
          </a:p>
        </p:txBody>
      </p:sp>
      <p:sp>
        <p:nvSpPr>
          <p:cNvPr id="1042" name="Text Box 18"/>
          <p:cNvSpPr txBox="1">
            <a:spLocks noChangeArrowheads="1"/>
          </p:cNvSpPr>
          <p:nvPr/>
        </p:nvSpPr>
        <p:spPr bwMode="auto">
          <a:xfrm>
            <a:off x="393700" y="884239"/>
            <a:ext cx="168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a:solidFill>
                  <a:schemeClr val="tx1"/>
                </a:solidFill>
                <a:latin typeface="+mn-lt"/>
              </a:rPr>
              <a:t>Fiedler (2002)</a:t>
            </a:r>
            <a:endParaRPr lang="en-US" altLang="de-DE" sz="1800">
              <a:solidFill>
                <a:schemeClr val="tx1"/>
              </a:solidFill>
              <a:latin typeface="+mn-lt"/>
            </a:endParaRPr>
          </a:p>
        </p:txBody>
      </p:sp>
      <p:sp>
        <p:nvSpPr>
          <p:cNvPr id="6" name="Datumsplatzhalter 5"/>
          <p:cNvSpPr>
            <a:spLocks noGrp="1"/>
          </p:cNvSpPr>
          <p:nvPr>
            <p:ph type="dt" sz="half" idx="11"/>
          </p:nvPr>
        </p:nvSpPr>
        <p:spPr/>
        <p:txBody>
          <a:bodyPr/>
          <a:lstStyle/>
          <a:p>
            <a:pPr>
              <a:defRPr/>
            </a:pPr>
            <a:r>
              <a:rPr lang="de-DE"/>
              <a:t>27. November 2014</a:t>
            </a:r>
            <a:endParaRPr lang="de-CH" dirty="0"/>
          </a:p>
        </p:txBody>
      </p:sp>
      <p:sp>
        <p:nvSpPr>
          <p:cNvPr id="7" name="Fußzeilenplatzhalter 6"/>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8" name="Foliennummernplatzhalter 7"/>
          <p:cNvSpPr>
            <a:spLocks noGrp="1"/>
          </p:cNvSpPr>
          <p:nvPr>
            <p:ph type="sldNum" sz="quarter" idx="10"/>
          </p:nvPr>
        </p:nvSpPr>
        <p:spPr/>
        <p:txBody>
          <a:bodyPr/>
          <a:lstStyle/>
          <a:p>
            <a:pPr>
              <a:defRPr/>
            </a:pPr>
            <a:r>
              <a:rPr lang="de-CH"/>
              <a:t>    |  </a:t>
            </a:r>
            <a:fld id="{441FFC99-91B4-45C7-B541-96066D84B122}" type="slidenum">
              <a:rPr lang="de-CH" smtClean="0"/>
              <a:pPr>
                <a:defRPr/>
              </a:pPr>
              <a:t>11</a:t>
            </a:fld>
            <a:endParaRPr lang="de-CH"/>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a:solidFill>
                  <a:schemeClr val="tx1"/>
                </a:solidFill>
                <a:cs typeface="Arial" charset="0"/>
              </a:rPr>
              <a:t>    |  </a:t>
            </a:r>
            <a:fld id="{6585B731-087D-4200-A88F-F9A611C644C8}" type="slidenum">
              <a:rPr lang="de-CH" altLang="de-DE" sz="800" smtClean="0">
                <a:solidFill>
                  <a:schemeClr val="tx1"/>
                </a:solidFill>
                <a:cs typeface="Arial" charset="0"/>
              </a:rPr>
              <a:pPr/>
              <a:t>12</a:t>
            </a:fld>
            <a:endParaRPr lang="de-CH" altLang="de-DE" sz="80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8917" name="Rectangle 2"/>
          <p:cNvSpPr>
            <a:spLocks noGrp="1" noChangeArrowheads="1"/>
          </p:cNvSpPr>
          <p:nvPr>
            <p:ph type="title"/>
          </p:nvPr>
        </p:nvSpPr>
        <p:spPr>
          <a:xfrm>
            <a:off x="481013" y="209550"/>
            <a:ext cx="8121650" cy="1079500"/>
          </a:xfrm>
        </p:spPr>
        <p:txBody>
          <a:bodyPr/>
          <a:lstStyle/>
          <a:p>
            <a:pPr eaLnBrk="1" hangingPunct="1"/>
            <a:r>
              <a:rPr lang="de-CH" altLang="de-DE" sz="2800" b="0" dirty="0">
                <a:solidFill>
                  <a:srgbClr val="ED7925"/>
                </a:solidFill>
              </a:rPr>
              <a:t>Bedeutung von Trauma für die Entwicklungspsychopathologie</a:t>
            </a:r>
            <a:br>
              <a:rPr lang="de-CH" altLang="de-DE" sz="3200" dirty="0">
                <a:solidFill>
                  <a:srgbClr val="5B5055"/>
                </a:solidFill>
              </a:rPr>
            </a:br>
            <a:endParaRPr lang="de-CH" altLang="de-DE" sz="3200" b="0" dirty="0">
              <a:solidFill>
                <a:srgbClr val="5B5055"/>
              </a:solidFill>
            </a:endParaRPr>
          </a:p>
        </p:txBody>
      </p:sp>
      <p:graphicFrame>
        <p:nvGraphicFramePr>
          <p:cNvPr id="38918" name="Object 2"/>
          <p:cNvGraphicFramePr>
            <a:graphicFrameLocks noChangeAspect="1"/>
          </p:cNvGraphicFramePr>
          <p:nvPr/>
        </p:nvGraphicFramePr>
        <p:xfrm>
          <a:off x="49213" y="1554163"/>
          <a:ext cx="8431212" cy="4718050"/>
        </p:xfrm>
        <a:graphic>
          <a:graphicData uri="http://schemas.openxmlformats.org/presentationml/2006/ole">
            <mc:AlternateContent xmlns:mc="http://schemas.openxmlformats.org/markup-compatibility/2006">
              <mc:Choice xmlns:v="urn:schemas-microsoft-com:vml" Requires="v">
                <p:oleObj spid="_x0000_s38969" name="Diagramm" r:id="rId3" imgW="8105851" imgH="4533900" progId="MSGraph.Chart.8">
                  <p:embed followColorScheme="full"/>
                </p:oleObj>
              </mc:Choice>
              <mc:Fallback>
                <p:oleObj name="Diagramm" r:id="rId3" imgW="8105851" imgH="45339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3" y="1554163"/>
                        <a:ext cx="843121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Textfeld 7"/>
          <p:cNvSpPr txBox="1">
            <a:spLocks noChangeArrowheads="1"/>
          </p:cNvSpPr>
          <p:nvPr/>
        </p:nvSpPr>
        <p:spPr bwMode="auto">
          <a:xfrm>
            <a:off x="846138" y="1563688"/>
            <a:ext cx="373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a:solidFill>
                  <a:schemeClr val="tx1"/>
                </a:solidFill>
              </a:rPr>
              <a:t>%</a:t>
            </a:r>
          </a:p>
        </p:txBody>
      </p:sp>
      <p:sp>
        <p:nvSpPr>
          <p:cNvPr id="38920" name="Textfeld 8"/>
          <p:cNvSpPr txBox="1">
            <a:spLocks noChangeArrowheads="1"/>
          </p:cNvSpPr>
          <p:nvPr/>
        </p:nvSpPr>
        <p:spPr bwMode="auto">
          <a:xfrm>
            <a:off x="6665913" y="1946275"/>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a:solidFill>
                  <a:schemeClr val="tx1"/>
                </a:solidFill>
              </a:rPr>
              <a:t>N = 1400</a:t>
            </a:r>
          </a:p>
        </p:txBody>
      </p:sp>
      <p:sp>
        <p:nvSpPr>
          <p:cNvPr id="38921" name="Textfeld 9"/>
          <p:cNvSpPr txBox="1">
            <a:spLocks noChangeArrowheads="1"/>
          </p:cNvSpPr>
          <p:nvPr/>
        </p:nvSpPr>
        <p:spPr bwMode="auto">
          <a:xfrm>
            <a:off x="6538913" y="5948363"/>
            <a:ext cx="2284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a:solidFill>
                  <a:schemeClr val="tx1"/>
                </a:solidFill>
              </a:rPr>
              <a:t>Copeland et al. 2007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r>
              <a:rPr lang="de-CH">
                <a:solidFill>
                  <a:srgbClr val="000000"/>
                </a:solidFill>
              </a:rPr>
              <a:t>    |  </a:t>
            </a:r>
            <a:fld id="{37420A58-DE22-4B14-8331-FD2EABA5BF6A}" type="slidenum">
              <a:rPr lang="de-CH">
                <a:solidFill>
                  <a:srgbClr val="000000"/>
                </a:solidFill>
              </a:rPr>
              <a:pPr>
                <a:defRPr/>
              </a:pPr>
              <a:t>13</a:t>
            </a:fld>
            <a:endParaRPr lang="de-CH">
              <a:solidFill>
                <a:srgbClr val="000000"/>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9941" name="Rectangle 2"/>
          <p:cNvSpPr>
            <a:spLocks noGrp="1" noChangeArrowheads="1"/>
          </p:cNvSpPr>
          <p:nvPr>
            <p:ph type="title"/>
          </p:nvPr>
        </p:nvSpPr>
        <p:spPr>
          <a:xfrm>
            <a:off x="438150" y="615950"/>
            <a:ext cx="6837363" cy="1079500"/>
          </a:xfrm>
        </p:spPr>
        <p:txBody>
          <a:bodyPr/>
          <a:lstStyle/>
          <a:p>
            <a:r>
              <a:rPr lang="de-CH" altLang="de-DE" sz="2800" b="0" dirty="0">
                <a:solidFill>
                  <a:srgbClr val="ED7925"/>
                </a:solidFill>
              </a:rPr>
              <a:t>Komorbidität nach DSM-IV</a:t>
            </a:r>
            <a:br>
              <a:rPr lang="de-CH" altLang="de-DE" sz="2800" b="0" dirty="0">
                <a:solidFill>
                  <a:srgbClr val="ED7925"/>
                </a:solidFill>
              </a:rPr>
            </a:br>
            <a:endParaRPr lang="de-CH" altLang="de-DE" sz="2800" b="0" dirty="0">
              <a:solidFill>
                <a:srgbClr val="ED7925"/>
              </a:solidFill>
            </a:endParaRPr>
          </a:p>
        </p:txBody>
      </p:sp>
      <p:pic>
        <p:nvPicPr>
          <p:cNvPr id="399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4" y="1485900"/>
            <a:ext cx="85518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5"/>
          <p:cNvSpPr>
            <a:spLocks noGrp="1"/>
          </p:cNvSpPr>
          <p:nvPr>
            <p:ph type="title"/>
          </p:nvPr>
        </p:nvSpPr>
        <p:spPr>
          <a:xfrm>
            <a:off x="330200" y="152400"/>
            <a:ext cx="8642350" cy="1155700"/>
          </a:xfrm>
        </p:spPr>
        <p:txBody>
          <a:bodyPr/>
          <a:lstStyle/>
          <a:p>
            <a:r>
              <a:rPr lang="de-DE" altLang="de-DE" sz="2400" b="0" dirty="0">
                <a:solidFill>
                  <a:srgbClr val="ED7925"/>
                </a:solidFill>
              </a:rPr>
              <a:t>Einfluss von psychischen Erkrankungen auf den Verlauf von </a:t>
            </a:r>
            <a:r>
              <a:rPr lang="de-DE" altLang="de-DE" sz="2400" b="0" dirty="0" err="1">
                <a:solidFill>
                  <a:srgbClr val="ED7925"/>
                </a:solidFill>
              </a:rPr>
              <a:t>Jugendhilfemassnahmen</a:t>
            </a:r>
            <a:endParaRPr lang="de-DE" altLang="de-DE" sz="2400" b="0" dirty="0">
              <a:solidFill>
                <a:srgbClr val="ED7925"/>
              </a:solidFill>
            </a:endParaRPr>
          </a:p>
        </p:txBody>
      </p:sp>
      <p:sp>
        <p:nvSpPr>
          <p:cNvPr id="2" name="Foliennummernplatzhalter 1"/>
          <p:cNvSpPr>
            <a:spLocks noGrp="1"/>
          </p:cNvSpPr>
          <p:nvPr>
            <p:ph type="sldNum" sz="quarter" idx="10"/>
          </p:nvPr>
        </p:nvSpPr>
        <p:spPr/>
        <p:txBody>
          <a:bodyPr/>
          <a:lstStyle/>
          <a:p>
            <a:pPr>
              <a:defRPr/>
            </a:pPr>
            <a:r>
              <a:rPr lang="de-CH"/>
              <a:t>    |  </a:t>
            </a:r>
            <a:fld id="{6DF125DB-65C6-4157-B70E-5E4F79F56ED5}" type="slidenum">
              <a:rPr lang="de-CH" smtClean="0"/>
              <a:pPr>
                <a:defRPr/>
              </a:pPr>
              <a:t>14</a:t>
            </a:fld>
            <a:endParaRPr lang="de-CH"/>
          </a:p>
        </p:txBody>
      </p:sp>
      <p:sp>
        <p:nvSpPr>
          <p:cNvPr id="3" name="Datumsplatzhalter 2"/>
          <p:cNvSpPr>
            <a:spLocks noGrp="1"/>
          </p:cNvSpPr>
          <p:nvPr>
            <p:ph type="dt" sz="quarter" idx="11"/>
          </p:nvPr>
        </p:nvSpPr>
        <p:spPr/>
        <p:txBody>
          <a:bodyPr/>
          <a:lstStyle/>
          <a:p>
            <a:pPr>
              <a:defRPr/>
            </a:pPr>
            <a:r>
              <a:rPr lang="de-DE"/>
              <a:t>27. November 2014</a:t>
            </a:r>
            <a:endParaRPr lang="de-CH" dirty="0"/>
          </a:p>
        </p:txBody>
      </p:sp>
      <p:sp>
        <p:nvSpPr>
          <p:cNvPr id="4" name="Fußzeilenplatzhalter 3"/>
          <p:cNvSpPr>
            <a:spLocks noGrp="1"/>
          </p:cNvSpPr>
          <p:nvPr>
            <p:ph type="ftr" sz="quarter" idx="12"/>
          </p:nvPr>
        </p:nvSpPr>
        <p:spPr/>
        <p:txBody>
          <a:bodyPr/>
          <a:lstStyle/>
          <a:p>
            <a:pPr>
              <a:defRPr/>
            </a:pPr>
            <a:r>
              <a:rPr lang="de-CH"/>
              <a:t>Universitäre Psychiatrische Kliniken Basel</a:t>
            </a:r>
            <a:r>
              <a:rPr lang="de-CH" b="0"/>
              <a:t> | www.upkbs.ch |</a:t>
            </a:r>
          </a:p>
        </p:txBody>
      </p:sp>
      <p:graphicFrame>
        <p:nvGraphicFramePr>
          <p:cNvPr id="40966" name="Diagramm 4"/>
          <p:cNvGraphicFramePr>
            <a:graphicFrameLocks/>
          </p:cNvGraphicFramePr>
          <p:nvPr>
            <p:extLst>
              <p:ext uri="{D42A27DB-BD31-4B8C-83A1-F6EECF244321}">
                <p14:modId xmlns:p14="http://schemas.microsoft.com/office/powerpoint/2010/main" val="2525279264"/>
              </p:ext>
            </p:extLst>
          </p:nvPr>
        </p:nvGraphicFramePr>
        <p:xfrm>
          <a:off x="266700" y="1206500"/>
          <a:ext cx="8509000" cy="4851400"/>
        </p:xfrm>
        <a:graphic>
          <a:graphicData uri="http://schemas.openxmlformats.org/presentationml/2006/ole">
            <mc:AlternateContent xmlns:mc="http://schemas.openxmlformats.org/markup-compatibility/2006">
              <mc:Choice xmlns:v="urn:schemas-microsoft-com:vml" Requires="v">
                <p:oleObj spid="_x0000_s41016" name="Diagramm" r:id="rId3" imgW="8505886" imgH="4848174" progId="Excel.Chart.8">
                  <p:embed/>
                </p:oleObj>
              </mc:Choice>
              <mc:Fallback>
                <p:oleObj name="Diagramm" r:id="rId3" imgW="8505886" imgH="4848174" progId="Excel.Chart.8">
                  <p:embed/>
                  <p:pic>
                    <p:nvPicPr>
                      <p:cNvPr id="0" name="Diagramm 4"/>
                      <p:cNvPicPr>
                        <a:picLocks noChangeArrowheads="1"/>
                      </p:cNvPicPr>
                      <p:nvPr/>
                    </p:nvPicPr>
                    <p:blipFill>
                      <a:blip r:embed="rId4"/>
                      <a:srcRect/>
                      <a:stretch>
                        <a:fillRect/>
                      </a:stretch>
                    </p:blipFill>
                    <p:spPr bwMode="auto">
                      <a:xfrm>
                        <a:off x="266700" y="1206500"/>
                        <a:ext cx="8509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7" name="Textfeld 7"/>
          <p:cNvSpPr txBox="1">
            <a:spLocks noChangeArrowheads="1"/>
          </p:cNvSpPr>
          <p:nvPr/>
        </p:nvSpPr>
        <p:spPr bwMode="auto">
          <a:xfrm flipH="1" flipV="1">
            <a:off x="330200" y="13462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a:solidFill>
                  <a:schemeClr val="tx1"/>
                </a:solidFill>
              </a:rPr>
              <a:t>%</a:t>
            </a:r>
          </a:p>
        </p:txBody>
      </p:sp>
      <p:sp>
        <p:nvSpPr>
          <p:cNvPr id="40968" name="Textfeld 4"/>
          <p:cNvSpPr txBox="1">
            <a:spLocks noChangeArrowheads="1"/>
          </p:cNvSpPr>
          <p:nvPr/>
        </p:nvSpPr>
        <p:spPr bwMode="auto">
          <a:xfrm>
            <a:off x="6732588" y="5245100"/>
            <a:ext cx="2411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dirty="0">
                <a:solidFill>
                  <a:schemeClr val="tx1"/>
                </a:solidFill>
              </a:rPr>
              <a:t>Schmid et al. in </a:t>
            </a:r>
            <a:r>
              <a:rPr lang="de-DE" altLang="de-DE" sz="1800" dirty="0" err="1">
                <a:solidFill>
                  <a:schemeClr val="tx1"/>
                </a:solidFill>
              </a:rPr>
              <a:t>Vorb</a:t>
            </a:r>
            <a:r>
              <a:rPr lang="de-DE" altLang="de-DE" sz="1800" dirty="0">
                <a:solidFill>
                  <a:schemeClr val="tx1"/>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12"/>
          <p:cNvSpPr>
            <a:spLocks noChangeArrowheads="1"/>
          </p:cNvSpPr>
          <p:nvPr/>
        </p:nvSpPr>
        <p:spPr bwMode="auto">
          <a:xfrm>
            <a:off x="1403350" y="1484313"/>
            <a:ext cx="2881313" cy="1730375"/>
          </a:xfrm>
          <a:prstGeom prst="ellipse">
            <a:avLst/>
          </a:prstGeom>
          <a:solidFill>
            <a:srgbClr val="9DCFAA"/>
          </a:solidFill>
          <a:ln w="9525">
            <a:solidFill>
              <a:schemeClr val="tx1"/>
            </a:solidFill>
            <a:round/>
            <a:headEnd/>
            <a:tailEnd/>
          </a:ln>
        </p:spPr>
        <p:txBody>
          <a:bodyPr wrap="none" anchor="ctr"/>
          <a:lstStyle/>
          <a:p>
            <a:pPr algn="ctr"/>
            <a:r>
              <a:rPr lang="de-DE" altLang="de-DE"/>
              <a:t>Bipolare</a:t>
            </a:r>
          </a:p>
          <a:p>
            <a:pPr algn="ctr"/>
            <a:r>
              <a:rPr lang="de-DE" altLang="de-DE"/>
              <a:t>Störungen im</a:t>
            </a:r>
          </a:p>
          <a:p>
            <a:pPr algn="ctr"/>
            <a:r>
              <a:rPr lang="de-DE" altLang="de-DE"/>
              <a:t>Kindesalter</a:t>
            </a:r>
            <a:r>
              <a:rPr lang="en-US" altLang="de-DE"/>
              <a:t> </a:t>
            </a:r>
          </a:p>
        </p:txBody>
      </p:sp>
      <p:sp>
        <p:nvSpPr>
          <p:cNvPr id="12291" name="Rectangle 2"/>
          <p:cNvSpPr>
            <a:spLocks noGrp="1" noChangeArrowheads="1"/>
          </p:cNvSpPr>
          <p:nvPr>
            <p:ph type="title" idx="4294967295"/>
          </p:nvPr>
        </p:nvSpPr>
        <p:spPr>
          <a:xfrm>
            <a:off x="107950" y="0"/>
            <a:ext cx="7777163" cy="260350"/>
          </a:xfrm>
        </p:spPr>
        <p:txBody>
          <a:bodyPr tIns="108000" rIns="144000"/>
          <a:lstStyle/>
          <a:p>
            <a:pPr eaLnBrk="1" hangingPunct="1">
              <a:tabLst>
                <a:tab pos="444500" algn="r"/>
                <a:tab pos="541338" algn="l"/>
              </a:tabLst>
            </a:pPr>
            <a:r>
              <a:rPr lang="en-US" altLang="de-DE" sz="2400"/>
              <a:t>Trauma-Entwicklungsheterotopie</a:t>
            </a:r>
            <a:endParaRPr lang="en-US" altLang="de-DE" sz="4800"/>
          </a:p>
        </p:txBody>
      </p:sp>
      <p:sp>
        <p:nvSpPr>
          <p:cNvPr id="12292" name="Oval 5"/>
          <p:cNvSpPr>
            <a:spLocks noChangeArrowheads="1"/>
          </p:cNvSpPr>
          <p:nvPr/>
        </p:nvSpPr>
        <p:spPr bwMode="auto">
          <a:xfrm>
            <a:off x="2411413" y="3933825"/>
            <a:ext cx="2952750" cy="1295400"/>
          </a:xfrm>
          <a:prstGeom prst="ellipse">
            <a:avLst/>
          </a:prstGeom>
          <a:solidFill>
            <a:schemeClr val="accent1">
              <a:alpha val="49019"/>
            </a:schemeClr>
          </a:solidFill>
          <a:ln w="9525">
            <a:solidFill>
              <a:schemeClr val="tx1"/>
            </a:solidFill>
            <a:round/>
            <a:headEnd/>
            <a:tailEnd/>
          </a:ln>
        </p:spPr>
        <p:txBody>
          <a:bodyPr wrap="none" anchor="ctr"/>
          <a:lstStyle/>
          <a:p>
            <a:pPr algn="ctr"/>
            <a:r>
              <a:rPr lang="en-US" altLang="de-DE"/>
              <a:t>Oppositionelles</a:t>
            </a:r>
          </a:p>
          <a:p>
            <a:pPr algn="ctr"/>
            <a:r>
              <a:rPr lang="en-US" altLang="de-DE"/>
              <a:t>Verhalten</a:t>
            </a:r>
          </a:p>
        </p:txBody>
      </p:sp>
      <p:sp>
        <p:nvSpPr>
          <p:cNvPr id="12293" name="Oval 6"/>
          <p:cNvSpPr>
            <a:spLocks noChangeArrowheads="1"/>
          </p:cNvSpPr>
          <p:nvPr/>
        </p:nvSpPr>
        <p:spPr bwMode="auto">
          <a:xfrm>
            <a:off x="2987675" y="3357563"/>
            <a:ext cx="3455988" cy="1008062"/>
          </a:xfrm>
          <a:prstGeom prst="ellipse">
            <a:avLst/>
          </a:prstGeom>
          <a:solidFill>
            <a:schemeClr val="accent1"/>
          </a:solidFill>
          <a:ln w="9525">
            <a:solidFill>
              <a:schemeClr val="tx1"/>
            </a:solidFill>
            <a:round/>
            <a:headEnd/>
            <a:tailEnd/>
          </a:ln>
        </p:spPr>
        <p:txBody>
          <a:bodyPr wrap="none" anchor="ctr"/>
          <a:lstStyle/>
          <a:p>
            <a:pPr algn="ctr"/>
            <a:r>
              <a:rPr lang="en-US" altLang="de-DE"/>
              <a:t>ADHS</a:t>
            </a:r>
          </a:p>
        </p:txBody>
      </p:sp>
      <p:sp>
        <p:nvSpPr>
          <p:cNvPr id="12294" name="Oval 8"/>
          <p:cNvSpPr>
            <a:spLocks noChangeArrowheads="1"/>
          </p:cNvSpPr>
          <p:nvPr/>
        </p:nvSpPr>
        <p:spPr bwMode="auto">
          <a:xfrm>
            <a:off x="250825" y="2781300"/>
            <a:ext cx="3673475" cy="2016125"/>
          </a:xfrm>
          <a:prstGeom prst="ellipse">
            <a:avLst/>
          </a:prstGeom>
          <a:solidFill>
            <a:srgbClr val="79F385">
              <a:alpha val="18823"/>
            </a:srgbClr>
          </a:solidFill>
          <a:ln w="9525">
            <a:solidFill>
              <a:schemeClr val="tx1"/>
            </a:solidFill>
            <a:round/>
            <a:headEnd/>
            <a:tailEnd/>
          </a:ln>
        </p:spPr>
        <p:txBody>
          <a:bodyPr wrap="none" anchor="ctr"/>
          <a:lstStyle/>
          <a:p>
            <a:pPr algn="ctr"/>
            <a:r>
              <a:rPr lang="en-US" altLang="de-DE"/>
              <a:t>Emotionale</a:t>
            </a:r>
          </a:p>
          <a:p>
            <a:pPr algn="ctr"/>
            <a:r>
              <a:rPr lang="en-US" altLang="de-DE"/>
              <a:t>Störungen</a:t>
            </a:r>
          </a:p>
          <a:p>
            <a:pPr algn="ctr"/>
            <a:r>
              <a:rPr lang="en-US" altLang="de-DE"/>
              <a:t>Angststörungen</a:t>
            </a:r>
          </a:p>
        </p:txBody>
      </p:sp>
      <p:sp>
        <p:nvSpPr>
          <p:cNvPr id="12295" name="Oval 9"/>
          <p:cNvSpPr>
            <a:spLocks noChangeArrowheads="1"/>
          </p:cNvSpPr>
          <p:nvPr/>
        </p:nvSpPr>
        <p:spPr bwMode="auto">
          <a:xfrm>
            <a:off x="5867400" y="1341438"/>
            <a:ext cx="3276600" cy="1439862"/>
          </a:xfrm>
          <a:prstGeom prst="ellipse">
            <a:avLst/>
          </a:prstGeom>
          <a:solidFill>
            <a:srgbClr val="FF66CC"/>
          </a:solidFill>
          <a:ln w="9525">
            <a:solidFill>
              <a:schemeClr val="tx1"/>
            </a:solidFill>
            <a:round/>
            <a:headEnd/>
            <a:tailEnd/>
          </a:ln>
        </p:spPr>
        <p:txBody>
          <a:bodyPr wrap="none" anchor="ctr"/>
          <a:lstStyle/>
          <a:p>
            <a:pPr algn="ctr"/>
            <a:r>
              <a:rPr lang="en-US" altLang="de-DE"/>
              <a:t>     Störungen der </a:t>
            </a:r>
          </a:p>
          <a:p>
            <a:pPr algn="ctr"/>
            <a:r>
              <a:rPr lang="en-US" altLang="de-DE"/>
              <a:t>Persönlichkeits-</a:t>
            </a:r>
          </a:p>
          <a:p>
            <a:pPr algn="ctr"/>
            <a:r>
              <a:rPr lang="en-US" altLang="de-DE"/>
              <a:t>entwicklung</a:t>
            </a:r>
          </a:p>
        </p:txBody>
      </p:sp>
      <p:sp>
        <p:nvSpPr>
          <p:cNvPr id="12296" name="Oval 11"/>
          <p:cNvSpPr>
            <a:spLocks noChangeArrowheads="1"/>
          </p:cNvSpPr>
          <p:nvPr/>
        </p:nvSpPr>
        <p:spPr bwMode="auto">
          <a:xfrm>
            <a:off x="5435600" y="2492375"/>
            <a:ext cx="2665413" cy="1584325"/>
          </a:xfrm>
          <a:prstGeom prst="ellipse">
            <a:avLst/>
          </a:prstGeom>
          <a:solidFill>
            <a:srgbClr val="FF0000">
              <a:alpha val="81175"/>
            </a:srgbClr>
          </a:solidFill>
          <a:ln w="9525">
            <a:solidFill>
              <a:schemeClr val="tx1"/>
            </a:solidFill>
            <a:round/>
            <a:headEnd/>
            <a:tailEnd/>
          </a:ln>
        </p:spPr>
        <p:txBody>
          <a:bodyPr wrap="none" anchor="ctr"/>
          <a:lstStyle/>
          <a:p>
            <a:pPr algn="ctr"/>
            <a:r>
              <a:rPr lang="en-US" altLang="de-DE">
                <a:solidFill>
                  <a:schemeClr val="bg1"/>
                </a:solidFill>
              </a:rPr>
              <a:t>Selbstverletzung</a:t>
            </a:r>
          </a:p>
          <a:p>
            <a:pPr algn="ctr"/>
            <a:r>
              <a:rPr lang="en-US" altLang="de-DE">
                <a:solidFill>
                  <a:schemeClr val="bg1"/>
                </a:solidFill>
              </a:rPr>
              <a:t>Suizidalität</a:t>
            </a:r>
          </a:p>
        </p:txBody>
      </p:sp>
      <p:sp>
        <p:nvSpPr>
          <p:cNvPr id="12297" name="Line 13"/>
          <p:cNvSpPr>
            <a:spLocks noChangeShapeType="1"/>
          </p:cNvSpPr>
          <p:nvPr/>
        </p:nvSpPr>
        <p:spPr bwMode="auto">
          <a:xfrm>
            <a:off x="1331913" y="6165850"/>
            <a:ext cx="6335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0730" name="Text Box 14"/>
          <p:cNvSpPr txBox="1">
            <a:spLocks noChangeArrowheads="1"/>
          </p:cNvSpPr>
          <p:nvPr/>
        </p:nvSpPr>
        <p:spPr bwMode="auto">
          <a:xfrm>
            <a:off x="179388" y="6308725"/>
            <a:ext cx="8640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en-US" dirty="0" err="1">
                <a:latin typeface="+mn-lt"/>
              </a:rPr>
              <a:t>Geburt</a:t>
            </a:r>
            <a:r>
              <a:rPr lang="en-US" dirty="0">
                <a:latin typeface="+mn-lt"/>
              </a:rPr>
              <a:t>          </a:t>
            </a:r>
            <a:r>
              <a:rPr lang="en-US" dirty="0" err="1">
                <a:latin typeface="+mn-lt"/>
              </a:rPr>
              <a:t>Vorschulalter</a:t>
            </a:r>
            <a:r>
              <a:rPr lang="en-US" dirty="0">
                <a:latin typeface="+mn-lt"/>
              </a:rPr>
              <a:t>           </a:t>
            </a:r>
            <a:r>
              <a:rPr lang="en-US" dirty="0" err="1">
                <a:latin typeface="+mn-lt"/>
              </a:rPr>
              <a:t>Schulalter</a:t>
            </a:r>
            <a:r>
              <a:rPr lang="en-US" dirty="0">
                <a:latin typeface="+mn-lt"/>
              </a:rPr>
              <a:t>         </a:t>
            </a:r>
            <a:r>
              <a:rPr lang="en-US" dirty="0" err="1">
                <a:latin typeface="+mn-lt"/>
              </a:rPr>
              <a:t>Pubertät</a:t>
            </a:r>
            <a:r>
              <a:rPr lang="en-US" dirty="0">
                <a:latin typeface="+mn-lt"/>
              </a:rPr>
              <a:t>      </a:t>
            </a:r>
            <a:r>
              <a:rPr lang="en-US" dirty="0" err="1">
                <a:latin typeface="+mn-lt"/>
              </a:rPr>
              <a:t>Adoleszenz</a:t>
            </a:r>
            <a:endParaRPr lang="en-US" dirty="0">
              <a:latin typeface="+mn-lt"/>
            </a:endParaRPr>
          </a:p>
        </p:txBody>
      </p:sp>
      <p:sp>
        <p:nvSpPr>
          <p:cNvPr id="25611" name="Oval 11"/>
          <p:cNvSpPr>
            <a:spLocks noChangeArrowheads="1"/>
          </p:cNvSpPr>
          <p:nvPr/>
        </p:nvSpPr>
        <p:spPr bwMode="auto">
          <a:xfrm>
            <a:off x="3635375" y="1557338"/>
            <a:ext cx="3024188" cy="1368425"/>
          </a:xfrm>
          <a:prstGeom prst="ellipse">
            <a:avLst/>
          </a:prstGeom>
          <a:solidFill>
            <a:srgbClr val="FF9900">
              <a:alpha val="81000"/>
            </a:srgbClr>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lgn="ctr">
              <a:defRPr/>
            </a:pPr>
            <a:r>
              <a:rPr lang="de-CH">
                <a:solidFill>
                  <a:schemeClr val="bg1"/>
                </a:solidFill>
              </a:rPr>
              <a:t>Affektive Störungen</a:t>
            </a:r>
          </a:p>
        </p:txBody>
      </p:sp>
      <p:sp>
        <p:nvSpPr>
          <p:cNvPr id="25612" name="Oval 12"/>
          <p:cNvSpPr>
            <a:spLocks noChangeArrowheads="1"/>
          </p:cNvSpPr>
          <p:nvPr/>
        </p:nvSpPr>
        <p:spPr bwMode="auto">
          <a:xfrm>
            <a:off x="323850" y="5229225"/>
            <a:ext cx="2374900" cy="936625"/>
          </a:xfrm>
          <a:prstGeom prst="ellipse">
            <a:avLst/>
          </a:prstGeom>
          <a:solidFill>
            <a:srgbClr val="993366">
              <a:alpha val="94000"/>
            </a:srgbClr>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lgn="ctr">
              <a:defRPr/>
            </a:pPr>
            <a:r>
              <a:rPr lang="de-CH">
                <a:solidFill>
                  <a:schemeClr val="bg1"/>
                </a:solidFill>
              </a:rPr>
              <a:t>Regulationsstörungen</a:t>
            </a:r>
          </a:p>
        </p:txBody>
      </p:sp>
      <p:sp>
        <p:nvSpPr>
          <p:cNvPr id="12301" name="Oval 7"/>
          <p:cNvSpPr>
            <a:spLocks noChangeArrowheads="1"/>
          </p:cNvSpPr>
          <p:nvPr/>
        </p:nvSpPr>
        <p:spPr bwMode="auto">
          <a:xfrm>
            <a:off x="2627313" y="2565400"/>
            <a:ext cx="3097212" cy="1150938"/>
          </a:xfrm>
          <a:prstGeom prst="ellipse">
            <a:avLst/>
          </a:prstGeom>
          <a:solidFill>
            <a:schemeClr val="accent1">
              <a:alpha val="52940"/>
            </a:schemeClr>
          </a:solidFill>
          <a:ln w="9525">
            <a:solidFill>
              <a:schemeClr val="tx1"/>
            </a:solidFill>
            <a:round/>
            <a:headEnd/>
            <a:tailEnd/>
          </a:ln>
        </p:spPr>
        <p:txBody>
          <a:bodyPr wrap="none" anchor="ctr"/>
          <a:lstStyle/>
          <a:p>
            <a:pPr algn="ctr"/>
            <a:r>
              <a:rPr lang="de-DE" altLang="de-DE"/>
              <a:t>Störung des </a:t>
            </a:r>
          </a:p>
          <a:p>
            <a:pPr algn="ctr"/>
            <a:r>
              <a:rPr lang="de-DE" altLang="de-DE"/>
              <a:t>Sozialverhaltens</a:t>
            </a:r>
          </a:p>
        </p:txBody>
      </p:sp>
      <p:sp>
        <p:nvSpPr>
          <p:cNvPr id="12302" name="Oval 14"/>
          <p:cNvSpPr>
            <a:spLocks noChangeArrowheads="1"/>
          </p:cNvSpPr>
          <p:nvPr/>
        </p:nvSpPr>
        <p:spPr bwMode="auto">
          <a:xfrm>
            <a:off x="5795963" y="0"/>
            <a:ext cx="3348037" cy="1628775"/>
          </a:xfrm>
          <a:prstGeom prst="ellipse">
            <a:avLst/>
          </a:prstGeom>
          <a:solidFill>
            <a:srgbClr val="CC99FF">
              <a:alpha val="79999"/>
            </a:srgbClr>
          </a:solidFill>
          <a:ln w="9525">
            <a:solidFill>
              <a:schemeClr val="tx1"/>
            </a:solidFill>
            <a:round/>
            <a:headEnd/>
            <a:tailEnd/>
          </a:ln>
        </p:spPr>
        <p:txBody>
          <a:bodyPr wrap="none" anchor="ctr"/>
          <a:lstStyle/>
          <a:p>
            <a:pPr algn="ctr"/>
            <a:r>
              <a:rPr lang="de-DE" altLang="de-DE" dirty="0"/>
              <a:t>Dissoziative und </a:t>
            </a:r>
            <a:r>
              <a:rPr lang="de-DE" altLang="de-DE" dirty="0" err="1"/>
              <a:t>somatoforme</a:t>
            </a:r>
            <a:endParaRPr lang="de-DE" altLang="de-DE" dirty="0"/>
          </a:p>
          <a:p>
            <a:pPr algn="ctr"/>
            <a:r>
              <a:rPr lang="de-DE" altLang="de-DE" dirty="0"/>
              <a:t> Störungen</a:t>
            </a:r>
          </a:p>
        </p:txBody>
      </p:sp>
      <p:sp>
        <p:nvSpPr>
          <p:cNvPr id="12303" name="Rectangle 15"/>
          <p:cNvSpPr>
            <a:spLocks noChangeArrowheads="1"/>
          </p:cNvSpPr>
          <p:nvPr/>
        </p:nvSpPr>
        <p:spPr bwMode="auto">
          <a:xfrm>
            <a:off x="2979738" y="5373688"/>
            <a:ext cx="6164262" cy="646112"/>
          </a:xfrm>
          <a:prstGeom prst="rect">
            <a:avLst/>
          </a:prstGeom>
          <a:solidFill>
            <a:srgbClr val="FFCC00"/>
          </a:solidFill>
          <a:ln w="25400">
            <a:solidFill>
              <a:schemeClr val="tx1"/>
            </a:solidFill>
            <a:miter lim="800000"/>
            <a:headEnd/>
            <a:tailEnd/>
          </a:ln>
        </p:spPr>
        <p:txBody>
          <a:bodyPr>
            <a:spAutoFit/>
          </a:bodyPr>
          <a:lstStyle/>
          <a:p>
            <a:r>
              <a:rPr lang="de-DE" altLang="de-DE">
                <a:sym typeface="Wingdings" pitchFamily="2" charset="2"/>
              </a:rPr>
              <a:t></a:t>
            </a:r>
          </a:p>
          <a:p>
            <a:r>
              <a:rPr lang="de-DE" altLang="de-DE">
                <a:sym typeface="Wingdings" pitchFamily="2" charset="2"/>
              </a:rPr>
              <a:t>  </a:t>
            </a:r>
            <a:r>
              <a:rPr lang="de-DE" altLang="de-DE" b="1"/>
              <a:t>Traumafolgestörungen + biologische Faktoren</a:t>
            </a:r>
            <a:endParaRPr lang="en-US" altLang="de-DE" b="1"/>
          </a:p>
        </p:txBody>
      </p:sp>
      <p:sp>
        <p:nvSpPr>
          <p:cNvPr id="12304" name="Text Box 16"/>
          <p:cNvSpPr txBox="1">
            <a:spLocks noChangeArrowheads="1"/>
          </p:cNvSpPr>
          <p:nvPr/>
        </p:nvSpPr>
        <p:spPr bwMode="auto">
          <a:xfrm>
            <a:off x="-107950" y="620713"/>
            <a:ext cx="3373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DE" altLang="de-DE" sz="1400">
                <a:solidFill>
                  <a:schemeClr val="tx1"/>
                </a:solidFill>
                <a:latin typeface="+mn-lt"/>
              </a:rPr>
              <a:t>     Schmid, Fegert, Petermann 2010</a:t>
            </a:r>
          </a:p>
          <a:p>
            <a:r>
              <a:rPr lang="de-DE" altLang="de-DE" sz="1400">
                <a:solidFill>
                  <a:schemeClr val="tx1"/>
                </a:solidFill>
                <a:latin typeface="+mn-lt"/>
              </a:rPr>
              <a:t>     Kindheit &amp; Entwicklung  19 (1) 47-63 </a:t>
            </a:r>
            <a:endParaRPr lang="en-US" altLang="de-DE" sz="1400">
              <a:solidFill>
                <a:schemeClr val="tx1"/>
              </a:solidFill>
              <a:latin typeface="+mn-lt"/>
            </a:endParaRPr>
          </a:p>
        </p:txBody>
      </p:sp>
      <p:sp>
        <p:nvSpPr>
          <p:cNvPr id="12305" name="Oval 4"/>
          <p:cNvSpPr>
            <a:spLocks noChangeArrowheads="1"/>
          </p:cNvSpPr>
          <p:nvPr/>
        </p:nvSpPr>
        <p:spPr bwMode="auto">
          <a:xfrm>
            <a:off x="900113" y="4508500"/>
            <a:ext cx="2592387" cy="1008063"/>
          </a:xfrm>
          <a:prstGeom prst="ellipse">
            <a:avLst/>
          </a:prstGeom>
          <a:solidFill>
            <a:srgbClr val="6CA6D6">
              <a:alpha val="52156"/>
            </a:srgbClr>
          </a:solidFill>
          <a:ln w="9525">
            <a:solidFill>
              <a:schemeClr val="tx1"/>
            </a:solidFill>
            <a:round/>
            <a:headEnd/>
            <a:tailEnd/>
          </a:ln>
        </p:spPr>
        <p:txBody>
          <a:bodyPr wrap="none" anchor="ctr"/>
          <a:lstStyle/>
          <a:p>
            <a:pPr algn="ctr"/>
            <a:r>
              <a:rPr lang="en-US" altLang="de-DE"/>
              <a:t>Bindungsstörungen</a:t>
            </a:r>
          </a:p>
        </p:txBody>
      </p:sp>
      <p:sp>
        <p:nvSpPr>
          <p:cNvPr id="12306" name="Oval 10"/>
          <p:cNvSpPr>
            <a:spLocks noChangeArrowheads="1"/>
          </p:cNvSpPr>
          <p:nvPr/>
        </p:nvSpPr>
        <p:spPr bwMode="auto">
          <a:xfrm>
            <a:off x="3635375" y="549275"/>
            <a:ext cx="3529013" cy="1368425"/>
          </a:xfrm>
          <a:prstGeom prst="ellipse">
            <a:avLst/>
          </a:prstGeom>
          <a:solidFill>
            <a:srgbClr val="33CCCC">
              <a:alpha val="56078"/>
            </a:srgbClr>
          </a:solidFill>
          <a:ln w="9525">
            <a:solidFill>
              <a:schemeClr val="tx1"/>
            </a:solidFill>
            <a:round/>
            <a:headEnd/>
            <a:tailEnd/>
          </a:ln>
        </p:spPr>
        <p:txBody>
          <a:bodyPr wrap="none" anchor="ctr"/>
          <a:lstStyle/>
          <a:p>
            <a:pPr algn="ctr"/>
            <a:r>
              <a:rPr lang="de-DE" altLang="de-DE"/>
              <a:t>Substanz- </a:t>
            </a:r>
          </a:p>
          <a:p>
            <a:pPr algn="ctr"/>
            <a:r>
              <a:rPr lang="de-DE" altLang="de-DE"/>
              <a:t>missbrauch</a:t>
            </a:r>
          </a:p>
        </p:txBody>
      </p:sp>
      <p:sp>
        <p:nvSpPr>
          <p:cNvPr id="4" name="Foliennummernplatzhalter 3"/>
          <p:cNvSpPr>
            <a:spLocks noGrp="1"/>
          </p:cNvSpPr>
          <p:nvPr>
            <p:ph type="sldNum" sz="quarter" idx="10"/>
          </p:nvPr>
        </p:nvSpPr>
        <p:spPr/>
        <p:txBody>
          <a:bodyPr/>
          <a:lstStyle/>
          <a:p>
            <a:pPr>
              <a:defRPr/>
            </a:pPr>
            <a:r>
              <a:rPr lang="de-CH"/>
              <a:t>    |  </a:t>
            </a:r>
            <a:fld id="{04E056AA-09B0-4B47-BC72-01B94B8BF193}" type="slidenum">
              <a:rPr lang="de-CH" smtClean="0"/>
              <a:pPr>
                <a:defRPr/>
              </a:pPr>
              <a:t>15</a:t>
            </a:fld>
            <a:endParaRPr lang="de-CH"/>
          </a:p>
        </p:txBody>
      </p:sp>
    </p:spTree>
    <p:extLst>
      <p:ext uri="{BB962C8B-B14F-4D97-AF65-F5344CB8AC3E}">
        <p14:creationId xmlns:p14="http://schemas.microsoft.com/office/powerpoint/2010/main" val="295771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r>
              <a:rPr lang="de-CH"/>
              <a:t>    |  </a:t>
            </a:r>
            <a:fld id="{1C30CA64-6415-4770-8B91-3E4BC65A731D}" type="slidenum">
              <a:rPr lang="de-CH" smtClean="0"/>
              <a:pPr>
                <a:defRPr/>
              </a:pPr>
              <a:t>16</a:t>
            </a:fld>
            <a:endParaRPr lang="de-CH"/>
          </a:p>
        </p:txBody>
      </p:sp>
      <p:sp>
        <p:nvSpPr>
          <p:cNvPr id="5" name="Fußzeilenplatzhalter 4"/>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2" name="Datumsplatzhalter 1"/>
          <p:cNvSpPr>
            <a:spLocks noGrp="1"/>
          </p:cNvSpPr>
          <p:nvPr>
            <p:ph type="dt" sz="quarter" idx="11"/>
          </p:nvPr>
        </p:nvSpPr>
        <p:spPr/>
        <p:txBody>
          <a:bodyPr/>
          <a:lstStyle/>
          <a:p>
            <a:pPr>
              <a:defRPr/>
            </a:pPr>
            <a:r>
              <a:rPr lang="de-DE"/>
              <a:t>27. November 2014</a:t>
            </a:r>
            <a:endParaRPr lang="de-CH" dirty="0"/>
          </a:p>
        </p:txBody>
      </p:sp>
      <p:sp>
        <p:nvSpPr>
          <p:cNvPr id="43013" name="Titel 1"/>
          <p:cNvSpPr>
            <a:spLocks noGrp="1"/>
          </p:cNvSpPr>
          <p:nvPr>
            <p:ph type="title"/>
          </p:nvPr>
        </p:nvSpPr>
        <p:spPr>
          <a:xfrm>
            <a:off x="923925" y="508000"/>
            <a:ext cx="6837363" cy="1079500"/>
          </a:xfrm>
        </p:spPr>
        <p:txBody>
          <a:bodyPr/>
          <a:lstStyle/>
          <a:p>
            <a:r>
              <a:rPr lang="de-CH" altLang="de-DE" sz="3200" b="0" dirty="0">
                <a:solidFill>
                  <a:srgbClr val="ED7925"/>
                </a:solidFill>
              </a:rPr>
              <a:t>Nochmals genauer nachlesen?</a:t>
            </a:r>
          </a:p>
        </p:txBody>
      </p:sp>
      <p:pic>
        <p:nvPicPr>
          <p:cNvPr id="43014"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12738" y="1196975"/>
            <a:ext cx="8410575" cy="5018088"/>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a:xfrm>
            <a:off x="429418" y="264675"/>
            <a:ext cx="6837363" cy="1079500"/>
          </a:xfrm>
        </p:spPr>
        <p:txBody>
          <a:bodyPr/>
          <a:lstStyle/>
          <a:p>
            <a:r>
              <a:rPr lang="de-CH" sz="2800" b="0" dirty="0">
                <a:solidFill>
                  <a:srgbClr val="ED7925"/>
                </a:solidFill>
              </a:rPr>
              <a:t>Einleitung</a:t>
            </a:r>
          </a:p>
        </p:txBody>
      </p:sp>
      <p:sp>
        <p:nvSpPr>
          <p:cNvPr id="8" name="Rechteck 3"/>
          <p:cNvSpPr>
            <a:spLocks noChangeArrowheads="1"/>
          </p:cNvSpPr>
          <p:nvPr/>
        </p:nvSpPr>
        <p:spPr bwMode="auto">
          <a:xfrm>
            <a:off x="333830" y="1144361"/>
            <a:ext cx="8331704" cy="1938992"/>
          </a:xfrm>
          <a:prstGeom prst="rect">
            <a:avLst/>
          </a:prstGeom>
          <a:noFill/>
          <a:ln>
            <a:noFill/>
          </a:ln>
        </p:spPr>
        <p:txBody>
          <a:bodyPr wrap="square">
            <a:spAutoFit/>
          </a:bodyPr>
          <a:lstStyle/>
          <a:p>
            <a:pPr>
              <a:defRPr/>
            </a:pPr>
            <a:r>
              <a:rPr lang="de-DE" sz="2400" dirty="0">
                <a:latin typeface="+mn-lt"/>
              </a:rPr>
              <a:t>„Die ‚Erwachsenen‘ beschäftigen sich zu wenig mit den Problemen, die Jugendliche haben, und zu viel mit den Problemen, die Jugendliche machen.“</a:t>
            </a:r>
          </a:p>
          <a:p>
            <a:pPr>
              <a:defRPr/>
            </a:pPr>
            <a:endParaRPr lang="de-DE" sz="2400" dirty="0">
              <a:latin typeface="+mn-lt"/>
            </a:endParaRPr>
          </a:p>
          <a:p>
            <a:pPr>
              <a:defRPr/>
            </a:pPr>
            <a:r>
              <a:rPr lang="de-DE" sz="2400" i="1" dirty="0">
                <a:latin typeface="+mn-lt"/>
              </a:rPr>
              <a:t>Ute Claas, Deutsche Kriminologin</a:t>
            </a:r>
          </a:p>
        </p:txBody>
      </p:sp>
      <p:sp>
        <p:nvSpPr>
          <p:cNvPr id="9" name="Textfeld 4"/>
          <p:cNvSpPr txBox="1">
            <a:spLocks noChangeArrowheads="1"/>
          </p:cNvSpPr>
          <p:nvPr/>
        </p:nvSpPr>
        <p:spPr bwMode="auto">
          <a:xfrm>
            <a:off x="5707063" y="6194425"/>
            <a:ext cx="3119437" cy="215900"/>
          </a:xfrm>
          <a:prstGeom prst="rect">
            <a:avLst/>
          </a:prstGeom>
          <a:no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de-DE" sz="800" dirty="0">
                <a:latin typeface="+mn-lt"/>
              </a:rPr>
              <a:t>http://www.rensch-haus.com/images/gesundheit_oekologie.jpg</a:t>
            </a:r>
          </a:p>
        </p:txBody>
      </p:sp>
      <p:pic>
        <p:nvPicPr>
          <p:cNvPr id="91144" name="Picture 2" descr="C:\Users\Schmid\Pictures\gesundheit_oekologie.jpg"/>
          <p:cNvPicPr>
            <a:picLocks noChangeAspect="1" noChangeArrowheads="1"/>
          </p:cNvPicPr>
          <p:nvPr/>
        </p:nvPicPr>
        <p:blipFill>
          <a:blip r:embed="rId2" cstate="print"/>
          <a:srcRect/>
          <a:stretch>
            <a:fillRect/>
          </a:stretch>
        </p:blipFill>
        <p:spPr bwMode="auto">
          <a:xfrm>
            <a:off x="4659086" y="3402061"/>
            <a:ext cx="4167414" cy="2792364"/>
          </a:xfrm>
          <a:prstGeom prst="rect">
            <a:avLst/>
          </a:prstGeom>
          <a:noFill/>
          <a:ln w="9525">
            <a:noFill/>
            <a:miter lim="800000"/>
            <a:headEnd/>
            <a:tailEnd/>
          </a:ln>
        </p:spPr>
      </p:pic>
      <p:sp>
        <p:nvSpPr>
          <p:cNvPr id="10"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17</a:t>
            </a:fld>
            <a:endParaRPr lang="de-CH" sz="800"/>
          </a:p>
        </p:txBody>
      </p:sp>
      <p:sp>
        <p:nvSpPr>
          <p:cNvPr id="12"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FAD011FA-53B3-4954-BE2C-327CE82524CD}" type="slidenum">
              <a:rPr lang="de-CH" smtClean="0"/>
              <a:pPr>
                <a:defRPr/>
              </a:pPr>
              <a:t>17</a:t>
            </a:fld>
            <a:endParaRPr lang="de-CH"/>
          </a:p>
        </p:txBody>
      </p:sp>
    </p:spTree>
    <p:extLst>
      <p:ext uri="{BB962C8B-B14F-4D97-AF65-F5344CB8AC3E}">
        <p14:creationId xmlns:p14="http://schemas.microsoft.com/office/powerpoint/2010/main" val="110577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6700" y="373063"/>
            <a:ext cx="8877300" cy="1181100"/>
          </a:xfrm>
        </p:spPr>
        <p:txBody>
          <a:bodyPr/>
          <a:lstStyle/>
          <a:p>
            <a:r>
              <a:rPr lang="de-DE" altLang="de-DE" b="0" dirty="0"/>
              <a:t> </a:t>
            </a:r>
            <a:r>
              <a:rPr lang="de-DE" altLang="de-DE" sz="2800" b="0" dirty="0">
                <a:solidFill>
                  <a:srgbClr val="ED7925"/>
                </a:solidFill>
              </a:rPr>
              <a:t>Warum eine Traumapädagogik</a:t>
            </a:r>
            <a:r>
              <a:rPr lang="de-DE" altLang="de-DE" sz="2400" b="0" dirty="0">
                <a:solidFill>
                  <a:srgbClr val="ED7925"/>
                </a:solidFill>
              </a:rPr>
              <a:t>? -1 - Klienten</a:t>
            </a:r>
            <a:endParaRPr lang="en-US" altLang="de-DE" sz="2800" b="0" dirty="0">
              <a:solidFill>
                <a:srgbClr val="ED7925"/>
              </a:solidFill>
            </a:endParaRPr>
          </a:p>
        </p:txBody>
      </p:sp>
      <p:sp>
        <p:nvSpPr>
          <p:cNvPr id="17411" name="Rectangle 3"/>
          <p:cNvSpPr>
            <a:spLocks noGrp="1" noChangeArrowheads="1"/>
          </p:cNvSpPr>
          <p:nvPr>
            <p:ph type="body" idx="1"/>
          </p:nvPr>
        </p:nvSpPr>
        <p:spPr>
          <a:xfrm>
            <a:off x="380999" y="1066800"/>
            <a:ext cx="8667751" cy="5353050"/>
          </a:xfrm>
        </p:spPr>
        <p:txBody>
          <a:bodyPr/>
          <a:lstStyle/>
          <a:p>
            <a:pPr marL="342900" indent="-342900">
              <a:lnSpc>
                <a:spcPct val="100000"/>
              </a:lnSpc>
              <a:spcAft>
                <a:spcPts val="1200"/>
              </a:spcAft>
              <a:defRPr/>
            </a:pPr>
            <a:r>
              <a:rPr lang="de-DE" altLang="de-DE" sz="2200" dirty="0"/>
              <a:t>Es leben extrem viele Heranwachsende mit traumatischen Lebenserfahrungen in der stationären Jugendhilfe und im Pflegekinderwesen.</a:t>
            </a:r>
          </a:p>
          <a:p>
            <a:pPr marL="342900" indent="-342900">
              <a:lnSpc>
                <a:spcPct val="100000"/>
              </a:lnSpc>
              <a:spcAft>
                <a:spcPts val="1200"/>
              </a:spcAft>
              <a:defRPr/>
            </a:pPr>
            <a:r>
              <a:rPr lang="de-DE" altLang="de-DE" sz="2200" dirty="0"/>
              <a:t>Traumatisierte Heimkinder weisen einen besonderen pädagogischen Bedarf auf.</a:t>
            </a:r>
          </a:p>
          <a:p>
            <a:pPr marL="342900" indent="-342900">
              <a:lnSpc>
                <a:spcPct val="100000"/>
              </a:lnSpc>
              <a:spcAft>
                <a:spcPts val="1200"/>
              </a:spcAft>
              <a:defRPr/>
            </a:pPr>
            <a:r>
              <a:rPr lang="de-DE" altLang="de-DE" sz="2200" dirty="0"/>
              <a:t>Fremdplatzierungen in traditionellen Angeboten scheitern bei besonders traumatisierten Kinder und Jugendlichen häufig – Beziehungskontinuität ist aber für die weitere Prognose entscheidend.</a:t>
            </a:r>
          </a:p>
          <a:p>
            <a:pPr marL="342900" indent="-342900">
              <a:lnSpc>
                <a:spcPct val="100000"/>
              </a:lnSpc>
              <a:spcAft>
                <a:spcPts val="1200"/>
              </a:spcAft>
              <a:defRPr/>
            </a:pPr>
            <a:r>
              <a:rPr lang="de-DE" altLang="de-DE" sz="2200" dirty="0"/>
              <a:t>Viele gute, traditionelle Ansätze der Heimerziehung lassen sich gut mit </a:t>
            </a:r>
            <a:r>
              <a:rPr lang="de-DE" altLang="de-DE" sz="2200" dirty="0" err="1"/>
              <a:t>psychotraumatologischem</a:t>
            </a:r>
            <a:r>
              <a:rPr lang="de-DE" altLang="de-DE" sz="2200" dirty="0"/>
              <a:t> Wissen begründen und in ein theoretisches Gerüst einfügen?</a:t>
            </a:r>
          </a:p>
          <a:p>
            <a:pPr marL="342900" indent="-342900">
              <a:lnSpc>
                <a:spcPct val="100000"/>
              </a:lnSpc>
              <a:spcAft>
                <a:spcPts val="1200"/>
              </a:spcAft>
              <a:defRPr/>
            </a:pPr>
            <a:r>
              <a:rPr lang="de-DE" altLang="de-DE" sz="2200" dirty="0"/>
              <a:t>Konzeptionelle Antwort auf die Forderung nach immer mehr Ressourcen für die stationäre Jugendhilfe?</a:t>
            </a:r>
          </a:p>
        </p:txBody>
      </p:sp>
      <p:sp>
        <p:nvSpPr>
          <p:cNvPr id="4" name="Foliennummernplatzhalter 3"/>
          <p:cNvSpPr>
            <a:spLocks noGrp="1"/>
          </p:cNvSpPr>
          <p:nvPr>
            <p:ph type="sldNum" sz="quarter" idx="10"/>
          </p:nvPr>
        </p:nvSpPr>
        <p:spPr>
          <a:xfrm>
            <a:off x="7440613" y="6524625"/>
            <a:ext cx="1019175" cy="125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F20AB3FE-6842-49CB-B2C6-6E4F902EF3C8}" type="slidenum">
              <a:rPr lang="de-CH" altLang="de-DE" smtClean="0">
                <a:solidFill>
                  <a:schemeClr val="tx1"/>
                </a:solidFill>
              </a:rPr>
              <a:pPr/>
              <a:t>18</a:t>
            </a:fld>
            <a:endParaRPr lang="de-CH" altLang="de-DE">
              <a:solidFill>
                <a:schemeClr val="tx1"/>
              </a:solidFill>
            </a:endParaRPr>
          </a:p>
        </p:txBody>
      </p:sp>
      <p:sp>
        <p:nvSpPr>
          <p:cNvPr id="6" name="Fußzeilenplatzhalter 5"/>
          <p:cNvSpPr>
            <a:spLocks noGrp="1"/>
          </p:cNvSpPr>
          <p:nvPr>
            <p:ph type="ftr" sz="quarter" idx="12"/>
          </p:nvPr>
        </p:nvSpPr>
        <p:spPr>
          <a:xfrm>
            <a:off x="1449388" y="6524625"/>
            <a:ext cx="3411537" cy="144463"/>
          </a:xfrm>
        </p:spPr>
        <p:txBody>
          <a:bodyPr/>
          <a:lstStyle/>
          <a:p>
            <a:pPr>
              <a:defRPr/>
            </a:pPr>
            <a:r>
              <a:rPr lang="de-CH"/>
              <a:t>Universitäre Psychiatrische Kliniken Basel</a:t>
            </a:r>
            <a:r>
              <a:rPr lang="de-CH" b="0"/>
              <a:t> | www.upkbs.ch |</a:t>
            </a:r>
          </a:p>
        </p:txBody>
      </p:sp>
      <p:sp>
        <p:nvSpPr>
          <p:cNvPr id="7"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4209233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F20AB3FE-6842-49CB-B2C6-6E4F902EF3C8}" type="slidenum">
              <a:rPr lang="de-CH" altLang="de-DE" smtClean="0">
                <a:solidFill>
                  <a:schemeClr val="tx1"/>
                </a:solidFill>
              </a:rPr>
              <a:pPr/>
              <a:t>19</a:t>
            </a:fld>
            <a:endParaRPr lang="de-CH" altLang="de-DE">
              <a:solidFill>
                <a:schemeClr val="tx1"/>
              </a:solidFill>
            </a:endParaRPr>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14341" name="Rectangle 2"/>
          <p:cNvSpPr>
            <a:spLocks noGrp="1" noChangeArrowheads="1"/>
          </p:cNvSpPr>
          <p:nvPr>
            <p:ph type="title"/>
          </p:nvPr>
        </p:nvSpPr>
        <p:spPr>
          <a:xfrm>
            <a:off x="542925" y="393700"/>
            <a:ext cx="6837363" cy="1079500"/>
          </a:xfrm>
          <a:extLst>
            <a:ext uri="{91240B29-F687-4F45-9708-019B960494DF}">
              <a14:hiddenLine xmlns:a14="http://schemas.microsoft.com/office/drawing/2010/main" w="9525">
                <a:solidFill>
                  <a:srgbClr val="ED7925"/>
                </a:solidFill>
                <a:miter lim="800000"/>
                <a:headEnd/>
                <a:tailEnd/>
              </a14:hiddenLine>
            </a:ext>
          </a:extLst>
        </p:spPr>
        <p:txBody>
          <a:bodyPr/>
          <a:lstStyle/>
          <a:p>
            <a:r>
              <a:rPr lang="de-CH" altLang="de-DE" sz="2800" dirty="0">
                <a:solidFill>
                  <a:srgbClr val="5B5055"/>
                </a:solidFill>
              </a:rPr>
              <a:t>Traumata</a:t>
            </a:r>
            <a:endParaRPr lang="de-CH" altLang="de-DE" sz="2800" b="0" dirty="0">
              <a:solidFill>
                <a:srgbClr val="5B5055"/>
              </a:solidFill>
            </a:endParaRPr>
          </a:p>
        </p:txBody>
      </p:sp>
      <p:sp>
        <p:nvSpPr>
          <p:cNvPr id="14342" name="Textplatzhalter 2"/>
          <p:cNvSpPr txBox="1">
            <a:spLocks/>
          </p:cNvSpPr>
          <p:nvPr/>
        </p:nvSpPr>
        <p:spPr bwMode="auto">
          <a:xfrm>
            <a:off x="430213" y="1196975"/>
            <a:ext cx="8713787"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rgbClr val="444424"/>
                </a:solidFill>
                <a:latin typeface="Georgia" pitchFamily="18" charset="0"/>
              </a:defRPr>
            </a:lvl1pPr>
            <a:lvl2pPr>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pPr marL="177800" indent="-177800">
              <a:lnSpc>
                <a:spcPts val="2600"/>
              </a:lnSpc>
              <a:buClr>
                <a:srgbClr val="ED7925"/>
              </a:buClr>
              <a:buFont typeface="Georgia" pitchFamily="18" charset="0"/>
              <a:buChar char="›"/>
            </a:pPr>
            <a:r>
              <a:rPr lang="de-CH" altLang="de-DE" sz="2800" b="1">
                <a:ea typeface="MS PGothic" pitchFamily="34" charset="-128"/>
                <a:sym typeface="Times" pitchFamily="18" charset="0"/>
              </a:rPr>
              <a:t>80%</a:t>
            </a:r>
            <a:r>
              <a:rPr lang="de-CH" altLang="de-DE" sz="2800">
                <a:ea typeface="MS PGothic" pitchFamily="34" charset="-128"/>
                <a:sym typeface="Times" pitchFamily="18" charset="0"/>
              </a:rPr>
              <a:t> berichten traumatische Erlebnisse im ETI</a:t>
            </a:r>
          </a:p>
          <a:p>
            <a:pPr marL="533400" lvl="1" indent="-176213">
              <a:lnSpc>
                <a:spcPts val="2600"/>
              </a:lnSpc>
              <a:buClr>
                <a:srgbClr val="ED7925"/>
              </a:buClr>
              <a:buFont typeface="Georgia" pitchFamily="18" charset="0"/>
              <a:buChar char="›"/>
            </a:pPr>
            <a:r>
              <a:rPr lang="de-CH" altLang="de-DE" sz="2400" b="1"/>
              <a:t>49%</a:t>
            </a:r>
            <a:r>
              <a:rPr lang="de-CH" altLang="de-DE" sz="2400"/>
              <a:t> geben 3 oder mehr traumatische Erlebnisse an</a:t>
            </a:r>
          </a:p>
          <a:p>
            <a:pPr marL="177800" indent="-177800">
              <a:lnSpc>
                <a:spcPts val="2600"/>
              </a:lnSpc>
              <a:buClr>
                <a:srgbClr val="ED7925"/>
              </a:buClr>
              <a:buFont typeface="Georgia" pitchFamily="18" charset="0"/>
              <a:buChar char="›"/>
            </a:pPr>
            <a:endParaRPr lang="de-CH" altLang="de-DE"/>
          </a:p>
        </p:txBody>
      </p:sp>
      <p:graphicFrame>
        <p:nvGraphicFramePr>
          <p:cNvPr id="14343" name="Object 5"/>
          <p:cNvGraphicFramePr>
            <a:graphicFrameLocks noChangeAspect="1"/>
          </p:cNvGraphicFramePr>
          <p:nvPr/>
        </p:nvGraphicFramePr>
        <p:xfrm>
          <a:off x="250825" y="2060575"/>
          <a:ext cx="7994650" cy="4297363"/>
        </p:xfrm>
        <a:graphic>
          <a:graphicData uri="http://schemas.openxmlformats.org/presentationml/2006/ole">
            <mc:AlternateContent xmlns:mc="http://schemas.openxmlformats.org/markup-compatibility/2006">
              <mc:Choice xmlns:v="urn:schemas-microsoft-com:vml" Requires="v">
                <p:oleObj spid="_x0000_s136227" name="Arbeitsblatt" r:id="rId3" imgW="7581926" imgH="4295672" progId="Excel.Sheet.8">
                  <p:embed/>
                </p:oleObj>
              </mc:Choice>
              <mc:Fallback>
                <p:oleObj name="Arbeitsblatt" r:id="rId3" imgW="7581926" imgH="429567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060575"/>
                        <a:ext cx="799465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16"/>
          <p:cNvSpPr>
            <a:spLocks/>
          </p:cNvSpPr>
          <p:nvPr/>
        </p:nvSpPr>
        <p:spPr bwMode="auto">
          <a:xfrm>
            <a:off x="7956550" y="5949950"/>
            <a:ext cx="825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5" bIns="0"/>
          <a:lstStyle/>
          <a:p>
            <a:pPr marL="38100">
              <a:defRPr/>
            </a:pPr>
            <a:r>
              <a:rPr lang="en-US">
                <a:latin typeface="+mn-lt"/>
                <a:ea typeface="MS PGothic" pitchFamily="34" charset="-128"/>
                <a:sym typeface="Arial" pitchFamily="34" charset="0"/>
              </a:rPr>
              <a:t>N=420</a:t>
            </a:r>
          </a:p>
        </p:txBody>
      </p:sp>
      <p:sp>
        <p:nvSpPr>
          <p:cNvPr id="9"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153240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370013" y="468313"/>
            <a:ext cx="6837362" cy="1079500"/>
          </a:xfrm>
        </p:spPr>
        <p:txBody>
          <a:bodyPr tIns="108000" rIns="144000" bIns="45720"/>
          <a:lstStyle/>
          <a:p>
            <a:pPr eaLnBrk="1" hangingPunct="1"/>
            <a:r>
              <a:rPr lang="de-DE" altLang="de-DE" sz="2800" b="0" dirty="0">
                <a:solidFill>
                  <a:srgbClr val="ED7925"/>
                </a:solidFill>
              </a:rPr>
              <a:t>Einleitung</a:t>
            </a:r>
            <a:endParaRPr lang="en-US" altLang="de-DE" sz="2800" b="0" dirty="0">
              <a:solidFill>
                <a:srgbClr val="ED7925"/>
              </a:solidFill>
            </a:endParaRPr>
          </a:p>
        </p:txBody>
      </p:sp>
      <p:sp>
        <p:nvSpPr>
          <p:cNvPr id="31747" name="Rectangle 3"/>
          <p:cNvSpPr>
            <a:spLocks noGrp="1" noChangeArrowheads="1"/>
          </p:cNvSpPr>
          <p:nvPr>
            <p:ph type="body" idx="4294967295"/>
          </p:nvPr>
        </p:nvSpPr>
        <p:spPr>
          <a:xfrm>
            <a:off x="1427163" y="1868488"/>
            <a:ext cx="6388100" cy="4095750"/>
          </a:xfrm>
        </p:spPr>
        <p:txBody>
          <a:bodyPr tIns="45720" rIns="144000" bIns="45720"/>
          <a:lstStyle/>
          <a:p>
            <a:pPr marL="0" indent="0" eaLnBrk="1" hangingPunct="1">
              <a:lnSpc>
                <a:spcPct val="100000"/>
              </a:lnSpc>
              <a:spcAft>
                <a:spcPts val="1200"/>
              </a:spcAft>
              <a:buFont typeface="Georgia" pitchFamily="18" charset="0"/>
              <a:buNone/>
              <a:tabLst>
                <a:tab pos="266700" algn="r"/>
                <a:tab pos="361950" algn="l"/>
                <a:tab pos="1257300" algn="l"/>
              </a:tabLst>
            </a:pPr>
            <a:r>
              <a:rPr lang="de-DE" altLang="de-DE" sz="2400" dirty="0">
                <a:solidFill>
                  <a:schemeClr val="tx1">
                    <a:lumMod val="75000"/>
                    <a:lumOff val="25000"/>
                  </a:schemeClr>
                </a:solidFill>
              </a:rPr>
              <a:t>„Obwohl die Welt voller Leid ist,  ist sie auch voller Siege über das Leid.“</a:t>
            </a:r>
          </a:p>
          <a:p>
            <a:pPr marL="0" indent="0" eaLnBrk="1" hangingPunct="1">
              <a:lnSpc>
                <a:spcPct val="100000"/>
              </a:lnSpc>
              <a:spcAft>
                <a:spcPts val="1200"/>
              </a:spcAft>
              <a:buFont typeface="Georgia" pitchFamily="18" charset="0"/>
              <a:buNone/>
              <a:tabLst>
                <a:tab pos="266700" algn="r"/>
                <a:tab pos="361950" algn="l"/>
                <a:tab pos="1257300" algn="l"/>
              </a:tabLst>
            </a:pPr>
            <a:endParaRPr lang="de-DE" altLang="de-DE" dirty="0">
              <a:solidFill>
                <a:schemeClr val="tx1">
                  <a:lumMod val="75000"/>
                  <a:lumOff val="25000"/>
                </a:schemeClr>
              </a:solidFill>
            </a:endParaRPr>
          </a:p>
          <a:p>
            <a:pPr marL="0" indent="0" eaLnBrk="1" hangingPunct="1">
              <a:lnSpc>
                <a:spcPct val="100000"/>
              </a:lnSpc>
              <a:spcAft>
                <a:spcPts val="1200"/>
              </a:spcAft>
              <a:buFont typeface="Georgia" pitchFamily="18" charset="0"/>
              <a:buNone/>
              <a:tabLst>
                <a:tab pos="266700" algn="r"/>
                <a:tab pos="361950" algn="l"/>
                <a:tab pos="1257300" algn="l"/>
              </a:tabLst>
            </a:pPr>
            <a:r>
              <a:rPr lang="de-DE" altLang="de-DE" sz="2200" i="1" dirty="0">
                <a:solidFill>
                  <a:schemeClr val="tx1">
                    <a:lumMod val="75000"/>
                    <a:lumOff val="25000"/>
                  </a:schemeClr>
                </a:solidFill>
              </a:rPr>
              <a:t>Helen Keller (US-Schriftstellerin)</a:t>
            </a:r>
            <a:endParaRPr lang="en-US" altLang="de-DE" sz="2200" i="1" dirty="0">
              <a:solidFill>
                <a:schemeClr val="tx1">
                  <a:lumMod val="75000"/>
                  <a:lumOff val="25000"/>
                </a:schemeClr>
              </a:solidFill>
            </a:endParaRPr>
          </a:p>
        </p:txBody>
      </p:sp>
      <p:sp>
        <p:nvSpPr>
          <p:cNvPr id="2" name="Datumsplatzhalter 1"/>
          <p:cNvSpPr>
            <a:spLocks noGrp="1"/>
          </p:cNvSpPr>
          <p:nvPr>
            <p:ph type="dt" sz="quarter" idx="11"/>
          </p:nvPr>
        </p:nvSpPr>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dirty="0"/>
              <a:t>Universitäre Psychiatrische Kliniken Basel</a:t>
            </a:r>
            <a:r>
              <a:rPr lang="de-CH" b="0" dirty="0"/>
              <a:t> | www.upkbs.ch |</a:t>
            </a:r>
          </a:p>
        </p:txBody>
      </p:sp>
      <p:sp>
        <p:nvSpPr>
          <p:cNvPr id="13318" name="Foliennummernplatzhalt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de-CH"/>
              <a:t>    |  </a:t>
            </a:r>
            <a:fld id="{FB2AB70C-80C7-4F8E-BA9F-DDA5023D8826}" type="slidenum">
              <a:rPr lang="de-CH" smtClean="0"/>
              <a:pPr eaLnBrk="1" hangingPunct="1">
                <a:defRPr/>
              </a:pPr>
              <a:t>2</a:t>
            </a:fld>
            <a:endParaRPr lang="de-CH"/>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084263" y="1246188"/>
          <a:ext cx="7375525" cy="4530725"/>
        </p:xfrm>
        <a:graphic>
          <a:graphicData uri="http://schemas.openxmlformats.org/presentationml/2006/ole">
            <mc:AlternateContent xmlns:mc="http://schemas.openxmlformats.org/markup-compatibility/2006">
              <mc:Choice xmlns:v="urn:schemas-microsoft-com:vml" Requires="v">
                <p:oleObj spid="_x0000_s137251" r:id="rId3" imgW="7376799" imgH="4535817" progId="Excel.Chart.8">
                  <p:embed/>
                </p:oleObj>
              </mc:Choice>
              <mc:Fallback>
                <p:oleObj r:id="rId3" imgW="7376799" imgH="453581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1246188"/>
                        <a:ext cx="73755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3"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338642C0-E019-45FD-BAF1-99C2B846174B}" type="slidenum">
              <a:rPr lang="de-CH" altLang="de-DE" smtClean="0">
                <a:solidFill>
                  <a:schemeClr val="tx1"/>
                </a:solidFill>
              </a:rPr>
              <a:pPr/>
              <a:t>20</a:t>
            </a:fld>
            <a:endParaRPr lang="de-CH" altLang="de-DE">
              <a:solidFill>
                <a:schemeClr val="tx1"/>
              </a:solidFill>
            </a:endParaRPr>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15366" name="Rectangle 2"/>
          <p:cNvSpPr>
            <a:spLocks noGrp="1" noChangeArrowheads="1"/>
          </p:cNvSpPr>
          <p:nvPr>
            <p:ph type="title"/>
          </p:nvPr>
        </p:nvSpPr>
        <p:spPr>
          <a:xfrm>
            <a:off x="466725" y="403225"/>
            <a:ext cx="8562975" cy="1079500"/>
          </a:xfrm>
          <a:extLst>
            <a:ext uri="{91240B29-F687-4F45-9708-019B960494DF}">
              <a14:hiddenLine xmlns:a14="http://schemas.microsoft.com/office/drawing/2010/main" w="9525">
                <a:solidFill>
                  <a:srgbClr val="ED7925"/>
                </a:solidFill>
                <a:miter lim="800000"/>
                <a:headEnd/>
                <a:tailEnd/>
              </a14:hiddenLine>
            </a:ext>
          </a:extLst>
        </p:spPr>
        <p:txBody>
          <a:bodyPr/>
          <a:lstStyle/>
          <a:p>
            <a:r>
              <a:rPr lang="de-CH" altLang="de-DE" sz="2800" dirty="0"/>
              <a:t>Gründe für die Beendigung der Teilnahme</a:t>
            </a:r>
            <a:br>
              <a:rPr lang="de-CH" altLang="de-DE" sz="2800" dirty="0"/>
            </a:br>
            <a:endParaRPr lang="de-CH" altLang="de-DE" sz="2800" b="0" dirty="0">
              <a:solidFill>
                <a:srgbClr val="ED7925"/>
              </a:solidFill>
            </a:endParaRPr>
          </a:p>
        </p:txBody>
      </p:sp>
      <p:sp>
        <p:nvSpPr>
          <p:cNvPr id="15367" name="Rectangle 3"/>
          <p:cNvSpPr>
            <a:spLocks noGrp="1" noChangeArrowheads="1"/>
          </p:cNvSpPr>
          <p:nvPr>
            <p:ph type="body" idx="1"/>
          </p:nvPr>
        </p:nvSpPr>
        <p:spPr>
          <a:xfrm>
            <a:off x="1457325" y="5132388"/>
            <a:ext cx="7170738" cy="1135062"/>
          </a:xfrm>
        </p:spPr>
        <p:txBody>
          <a:bodyPr/>
          <a:lstStyle/>
          <a:p>
            <a:pPr marL="0" indent="0">
              <a:lnSpc>
                <a:spcPct val="100000"/>
              </a:lnSpc>
              <a:buFont typeface="Georgia" pitchFamily="18" charset="0"/>
              <a:buNone/>
            </a:pPr>
            <a:r>
              <a:rPr lang="de-CH" altLang="de-DE" sz="2000" dirty="0"/>
              <a:t>16% der Gesamtstichprobe beenden die Massnahme irregulär, die Abbruchraten sind somit etwas besser als im internationalen Vergleich. Dennoch sind diese in Anbetracht der maladaptiven gesellschaftlichen Folgen viel zu hoch.</a:t>
            </a:r>
          </a:p>
        </p:txBody>
      </p:sp>
      <p:sp>
        <p:nvSpPr>
          <p:cNvPr id="8"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326002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3113378C-54E3-438A-8212-0EFE9CFB0E10}" type="slidenum">
              <a:rPr lang="de-CH" altLang="de-DE" smtClean="0">
                <a:solidFill>
                  <a:schemeClr val="tx1"/>
                </a:solidFill>
              </a:rPr>
              <a:pPr/>
              <a:t>21</a:t>
            </a:fld>
            <a:endParaRPr lang="de-CH" altLang="de-DE">
              <a:solidFill>
                <a:schemeClr val="tx1"/>
              </a:solidFill>
            </a:endParaRPr>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16389" name="Rectangle 2"/>
          <p:cNvSpPr>
            <a:spLocks noGrp="1" noChangeArrowheads="1"/>
          </p:cNvSpPr>
          <p:nvPr>
            <p:ph type="title"/>
          </p:nvPr>
        </p:nvSpPr>
        <p:spPr>
          <a:xfrm>
            <a:off x="606425" y="387350"/>
            <a:ext cx="6964363" cy="1485900"/>
          </a:xfrm>
        </p:spPr>
        <p:txBody>
          <a:bodyPr/>
          <a:lstStyle/>
          <a:p>
            <a:pPr eaLnBrk="1" hangingPunct="1"/>
            <a:r>
              <a:rPr lang="de-CH" altLang="de-DE" sz="2800" b="0" dirty="0">
                <a:solidFill>
                  <a:srgbClr val="ED7925"/>
                </a:solidFill>
              </a:rPr>
              <a:t>Viele Beziehungsabbrüche I</a:t>
            </a:r>
          </a:p>
        </p:txBody>
      </p:sp>
      <p:sp>
        <p:nvSpPr>
          <p:cNvPr id="16390" name="Inhaltsplatzhalter 1"/>
          <p:cNvSpPr>
            <a:spLocks noGrp="1"/>
          </p:cNvSpPr>
          <p:nvPr>
            <p:ph idx="1"/>
          </p:nvPr>
        </p:nvSpPr>
        <p:spPr>
          <a:xfrm>
            <a:off x="615950" y="1357313"/>
            <a:ext cx="7954963" cy="4672012"/>
          </a:xfrm>
        </p:spPr>
        <p:txBody>
          <a:bodyPr/>
          <a:lstStyle/>
          <a:p>
            <a:pPr eaLnBrk="1" hangingPunct="1">
              <a:lnSpc>
                <a:spcPct val="100000"/>
              </a:lnSpc>
              <a:spcAft>
                <a:spcPts val="1800"/>
              </a:spcAft>
            </a:pPr>
            <a:r>
              <a:rPr lang="de-DE" altLang="de-DE" sz="2200" dirty="0"/>
              <a:t>Je mehr Beziehungsabbrüche und gescheiterte Hilfen in der Vorgeschichte, desto schlechter die Wirksamkeit der aktuellen Jugendhilfemaßnahme und desto höher das Risiko für weitere Abbrüche (EVAS, 2004, Schmidt et al. 2002). </a:t>
            </a:r>
          </a:p>
          <a:p>
            <a:pPr eaLnBrk="1" hangingPunct="1">
              <a:lnSpc>
                <a:spcPct val="100000"/>
              </a:lnSpc>
              <a:spcAft>
                <a:spcPts val="1800"/>
              </a:spcAft>
            </a:pPr>
            <a:r>
              <a:rPr lang="de-DE" altLang="de-DE" sz="2200" dirty="0"/>
              <a:t>Jeder Wechsel ist zudem mit Ressourcenaufwand / Kosten im Jugendhilfesystem verbunden.</a:t>
            </a:r>
          </a:p>
          <a:p>
            <a:pPr eaLnBrk="1" hangingPunct="1">
              <a:lnSpc>
                <a:spcPct val="100000"/>
              </a:lnSpc>
              <a:spcAft>
                <a:spcPts val="1800"/>
              </a:spcAft>
            </a:pPr>
            <a:r>
              <a:rPr lang="de-DE" altLang="de-DE" sz="2200" dirty="0"/>
              <a:t>Die Zahl der Beziehungsabbrüche geht mit einer  höheren und schweren Delinquenz (Ryan &amp; </a:t>
            </a:r>
            <a:r>
              <a:rPr lang="de-DE" altLang="de-DE" sz="2200" dirty="0" err="1"/>
              <a:t>Testa</a:t>
            </a:r>
            <a:r>
              <a:rPr lang="de-DE" altLang="de-DE" sz="2200" dirty="0"/>
              <a:t> 2004) sowie einer stärkeren Teilhabebeeinträchtigung (Aarons et al. 2010) auf dem weiteren Lebensweg einher.</a:t>
            </a:r>
          </a:p>
          <a:p>
            <a:pPr eaLnBrk="1" hangingPunct="1">
              <a:lnSpc>
                <a:spcPct val="100000"/>
              </a:lnSpc>
              <a:spcAft>
                <a:spcPts val="1800"/>
              </a:spcAft>
            </a:pPr>
            <a:r>
              <a:rPr lang="de-DE" altLang="de-DE" sz="2200" dirty="0"/>
              <a:t>Wesentlich höhere Folgenkosten im medizinischen Bereich (Rubin et al. 2004).</a:t>
            </a:r>
          </a:p>
          <a:p>
            <a:pPr eaLnBrk="1" hangingPunct="1">
              <a:lnSpc>
                <a:spcPct val="100000"/>
              </a:lnSpc>
              <a:spcAft>
                <a:spcPts val="1800"/>
              </a:spcAft>
            </a:pPr>
            <a:endParaRPr lang="de-DE" altLang="de-DE" sz="2200" dirty="0"/>
          </a:p>
        </p:txBody>
      </p:sp>
      <p:sp>
        <p:nvSpPr>
          <p:cNvPr id="7"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128950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2E32D52F-0544-46BB-841A-7D2D87E9AE55}" type="slidenum">
              <a:rPr lang="de-CH" altLang="de-DE" smtClean="0">
                <a:solidFill>
                  <a:schemeClr val="tx1"/>
                </a:solidFill>
              </a:rPr>
              <a:pPr/>
              <a:t>22</a:t>
            </a:fld>
            <a:endParaRPr lang="de-CH" altLang="de-DE">
              <a:solidFill>
                <a:schemeClr val="tx1"/>
              </a:solidFill>
            </a:endParaRPr>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17413" name="Rectangle 2"/>
          <p:cNvSpPr>
            <a:spLocks noGrp="1" noChangeArrowheads="1"/>
          </p:cNvSpPr>
          <p:nvPr>
            <p:ph type="title"/>
          </p:nvPr>
        </p:nvSpPr>
        <p:spPr>
          <a:xfrm>
            <a:off x="434975" y="336550"/>
            <a:ext cx="6837363" cy="1079500"/>
          </a:xfrm>
        </p:spPr>
        <p:txBody>
          <a:bodyPr/>
          <a:lstStyle/>
          <a:p>
            <a:pPr eaLnBrk="1" hangingPunct="1"/>
            <a:r>
              <a:rPr lang="de-CH" altLang="de-DE" sz="2800" b="0" dirty="0">
                <a:solidFill>
                  <a:srgbClr val="ED7925"/>
                </a:solidFill>
              </a:rPr>
              <a:t>Viele Beziehungsabbrüche II</a:t>
            </a:r>
          </a:p>
        </p:txBody>
      </p:sp>
      <p:sp>
        <p:nvSpPr>
          <p:cNvPr id="17414" name="Inhaltsplatzhalter 1"/>
          <p:cNvSpPr>
            <a:spLocks noGrp="1"/>
          </p:cNvSpPr>
          <p:nvPr>
            <p:ph idx="1"/>
          </p:nvPr>
        </p:nvSpPr>
        <p:spPr>
          <a:xfrm>
            <a:off x="431800" y="998538"/>
            <a:ext cx="8432800" cy="5222875"/>
          </a:xfrm>
        </p:spPr>
        <p:txBody>
          <a:bodyPr/>
          <a:lstStyle/>
          <a:p>
            <a:pPr eaLnBrk="1" hangingPunct="1">
              <a:lnSpc>
                <a:spcPct val="100000"/>
              </a:lnSpc>
              <a:spcAft>
                <a:spcPts val="1200"/>
              </a:spcAft>
            </a:pPr>
            <a:r>
              <a:rPr lang="de-DE" altLang="de-DE" sz="2200" dirty="0"/>
              <a:t>Je mehr Beziehungsabbrüche desto schlechter die Bindungsqualität und desto wahrscheinlicher Bindungsstörungen (</a:t>
            </a:r>
            <a:r>
              <a:rPr lang="de-DE" altLang="de-DE" sz="2200" dirty="0" err="1"/>
              <a:t>Schleiffer</a:t>
            </a:r>
            <a:r>
              <a:rPr lang="de-DE" altLang="de-DE" sz="2200" dirty="0"/>
              <a:t> 2002, Per</a:t>
            </a:r>
            <a:r>
              <a:rPr lang="en-US" altLang="de-DE" sz="2200" dirty="0" err="1"/>
              <a:t>éz</a:t>
            </a:r>
            <a:r>
              <a:rPr lang="en-US" altLang="de-DE" sz="2200" dirty="0"/>
              <a:t> et al. 2011).</a:t>
            </a:r>
            <a:endParaRPr lang="de-DE" altLang="de-DE" sz="2200" dirty="0"/>
          </a:p>
          <a:p>
            <a:pPr eaLnBrk="1" hangingPunct="1">
              <a:lnSpc>
                <a:spcPct val="100000"/>
              </a:lnSpc>
              <a:spcAft>
                <a:spcPts val="1200"/>
              </a:spcAft>
            </a:pPr>
            <a:r>
              <a:rPr lang="de-DE" altLang="de-DE" sz="2200" dirty="0"/>
              <a:t>Klienten mit positiven Beziehungserfahrungen haben einen besseren Verlauf bei psychosozialen Interventionen (</a:t>
            </a:r>
            <a:r>
              <a:rPr lang="de-DE" altLang="de-DE" sz="2200" dirty="0" err="1"/>
              <a:t>Zersen</a:t>
            </a:r>
            <a:r>
              <a:rPr lang="de-DE" altLang="de-DE" sz="2200" dirty="0"/>
              <a:t> et al. 2006, </a:t>
            </a:r>
            <a:r>
              <a:rPr lang="de-DE" altLang="de-DE" sz="2200" dirty="0" err="1"/>
              <a:t>Skodol</a:t>
            </a:r>
            <a:r>
              <a:rPr lang="de-DE" altLang="de-DE" sz="2200" dirty="0"/>
              <a:t> et al. 2007).</a:t>
            </a:r>
          </a:p>
          <a:p>
            <a:pPr eaLnBrk="1" hangingPunct="1">
              <a:lnSpc>
                <a:spcPct val="100000"/>
              </a:lnSpc>
              <a:spcAft>
                <a:spcPts val="1200"/>
              </a:spcAft>
            </a:pPr>
            <a:r>
              <a:rPr lang="de-DE" altLang="de-DE" sz="2200" dirty="0"/>
              <a:t>Im Sinne der aus der psychoanalytischen Familientherapie stammenden Replikationshypothese können viele Beziehungsabbrüche auch als unbewusste Wiederholung von innerfamiliären Beziehungserfahrungen betrachtet werden.</a:t>
            </a:r>
          </a:p>
          <a:p>
            <a:pPr eaLnBrk="1" hangingPunct="1">
              <a:lnSpc>
                <a:spcPct val="100000"/>
              </a:lnSpc>
              <a:spcAft>
                <a:spcPts val="1200"/>
              </a:spcAft>
            </a:pPr>
            <a:r>
              <a:rPr lang="de-DE" altLang="de-DE" sz="2200" dirty="0"/>
              <a:t>Beziehungsabbrüche belasten nicht nur die Heranwachsenden sondern auch die beteiligten Fachkräfte auf den Wohngruppen und die Pflegeltern, da diese ebenfalls eine emotionale Beziehung zu den Heranwachsenden aufgebaut haben.   </a:t>
            </a:r>
          </a:p>
        </p:txBody>
      </p:sp>
      <p:sp>
        <p:nvSpPr>
          <p:cNvPr id="7"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1288308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FC7BB317-B0AB-4388-BBF8-8627CF654472}" type="slidenum">
              <a:rPr lang="de-CH" altLang="de-DE" smtClean="0">
                <a:solidFill>
                  <a:schemeClr val="tx1"/>
                </a:solidFill>
              </a:rPr>
              <a:pPr/>
              <a:t>23</a:t>
            </a:fld>
            <a:endParaRPr lang="de-CH" altLang="de-DE">
              <a:solidFill>
                <a:schemeClr val="tx1"/>
              </a:solidFill>
            </a:endParaRPr>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184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334963"/>
            <a:ext cx="8440738"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4"/>
          <p:cNvSpPr txBox="1">
            <a:spLocks noChangeArrowheads="1"/>
          </p:cNvSpPr>
          <p:nvPr/>
        </p:nvSpPr>
        <p:spPr bwMode="auto">
          <a:xfrm>
            <a:off x="6784975" y="4168775"/>
            <a:ext cx="205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DE" altLang="de-DE">
                <a:solidFill>
                  <a:schemeClr val="tx1"/>
                </a:solidFill>
                <a:latin typeface="Calibri" pitchFamily="34" charset="0"/>
                <a:cs typeface="Arial" charset="0"/>
              </a:rPr>
              <a:t>Martin Kühn, 2009</a:t>
            </a:r>
            <a:endParaRPr lang="en-US" altLang="de-DE">
              <a:solidFill>
                <a:schemeClr val="tx1"/>
              </a:solidFill>
              <a:latin typeface="Calibri" pitchFamily="34" charset="0"/>
              <a:cs typeface="Arial" charset="0"/>
            </a:endParaRPr>
          </a:p>
        </p:txBody>
      </p:sp>
      <p:sp>
        <p:nvSpPr>
          <p:cNvPr id="7"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3108249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9FC69A75-BD1D-486F-A85C-4C9CB60D3B7F}" type="slidenum">
              <a:rPr lang="de-CH" altLang="de-DE" smtClean="0">
                <a:solidFill>
                  <a:schemeClr val="tx1"/>
                </a:solidFill>
              </a:rPr>
              <a:pPr/>
              <a:t>24</a:t>
            </a:fld>
            <a:endParaRPr lang="de-CH" altLang="de-DE">
              <a:solidFill>
                <a:schemeClr val="tx1"/>
              </a:solidFill>
            </a:endParaRPr>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19461" name="Rectangle 2"/>
          <p:cNvSpPr>
            <a:spLocks noGrp="1" noChangeArrowheads="1"/>
          </p:cNvSpPr>
          <p:nvPr>
            <p:ph type="title"/>
          </p:nvPr>
        </p:nvSpPr>
        <p:spPr>
          <a:xfrm>
            <a:off x="619125" y="250825"/>
            <a:ext cx="8220075" cy="1079500"/>
          </a:xfrm>
          <a:extLst>
            <a:ext uri="{91240B29-F687-4F45-9708-019B960494DF}">
              <a14:hiddenLine xmlns:a14="http://schemas.microsoft.com/office/drawing/2010/main" w="9525">
                <a:solidFill>
                  <a:srgbClr val="ED7925"/>
                </a:solidFill>
                <a:miter lim="800000"/>
                <a:headEnd/>
                <a:tailEnd/>
              </a14:hiddenLine>
            </a:ext>
          </a:extLst>
        </p:spPr>
        <p:txBody>
          <a:bodyPr/>
          <a:lstStyle/>
          <a:p>
            <a:r>
              <a:rPr lang="de-CH" altLang="de-DE" sz="2400" b="0" dirty="0">
                <a:solidFill>
                  <a:srgbClr val="ED7925"/>
                </a:solidFill>
              </a:rPr>
              <a:t>Eigentlich ein altbekanntes physikalisches Prinzip</a:t>
            </a:r>
          </a:p>
        </p:txBody>
      </p:sp>
      <p:sp>
        <p:nvSpPr>
          <p:cNvPr id="8" name="Text Box 5"/>
          <p:cNvSpPr txBox="1">
            <a:spLocks noChangeArrowheads="1"/>
          </p:cNvSpPr>
          <p:nvPr/>
        </p:nvSpPr>
        <p:spPr bwMode="auto">
          <a:xfrm>
            <a:off x="769938" y="1087438"/>
            <a:ext cx="2513012" cy="646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de-DE" dirty="0">
                <a:latin typeface="+mn-lt"/>
              </a:rPr>
              <a:t>Reihenschaltung</a:t>
            </a:r>
          </a:p>
          <a:p>
            <a:pPr fontAlgn="auto">
              <a:spcBef>
                <a:spcPts val="0"/>
              </a:spcBef>
              <a:spcAft>
                <a:spcPts val="0"/>
              </a:spcAft>
              <a:defRPr/>
            </a:pPr>
            <a:r>
              <a:rPr lang="de-DE" dirty="0" err="1">
                <a:latin typeface="+mn-lt"/>
              </a:rPr>
              <a:t>RGes</a:t>
            </a:r>
            <a:r>
              <a:rPr lang="de-DE" dirty="0">
                <a:latin typeface="+mn-lt"/>
              </a:rPr>
              <a:t> = R1 + R2</a:t>
            </a:r>
            <a:endParaRPr lang="en-US" dirty="0">
              <a:latin typeface="+mn-lt"/>
            </a:endParaRPr>
          </a:p>
        </p:txBody>
      </p:sp>
      <p:sp>
        <p:nvSpPr>
          <p:cNvPr id="9" name="Text Box 6"/>
          <p:cNvSpPr txBox="1">
            <a:spLocks noChangeArrowheads="1"/>
          </p:cNvSpPr>
          <p:nvPr/>
        </p:nvSpPr>
        <p:spPr bwMode="auto">
          <a:xfrm>
            <a:off x="5500688" y="1192213"/>
            <a:ext cx="21463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de-DE" dirty="0">
                <a:latin typeface="+mn-lt"/>
              </a:rPr>
              <a:t>Parallelschaltung</a:t>
            </a:r>
          </a:p>
          <a:p>
            <a:pPr fontAlgn="auto">
              <a:spcBef>
                <a:spcPts val="0"/>
              </a:spcBef>
              <a:spcAft>
                <a:spcPts val="0"/>
              </a:spcAft>
              <a:defRPr/>
            </a:pPr>
            <a:r>
              <a:rPr lang="de-DE" dirty="0" err="1">
                <a:latin typeface="+mn-lt"/>
              </a:rPr>
              <a:t>Rges</a:t>
            </a:r>
            <a:r>
              <a:rPr lang="de-DE" dirty="0">
                <a:latin typeface="+mn-lt"/>
              </a:rPr>
              <a:t> = 1/R1 + 1/R2</a:t>
            </a:r>
            <a:endParaRPr lang="en-US" dirty="0">
              <a:latin typeface="+mn-lt"/>
            </a:endParaRPr>
          </a:p>
        </p:txBody>
      </p:sp>
      <p:pic>
        <p:nvPicPr>
          <p:cNvPr id="19464" name="Picture 2" descr="Reihenschaltu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1175" y="1733550"/>
            <a:ext cx="3765550" cy="3203575"/>
          </a:xfrm>
        </p:spPr>
      </p:pic>
      <p:pic>
        <p:nvPicPr>
          <p:cNvPr id="19465" name="Picture 4" descr="http://www.schule-bw.de/unterricht/faecher/physik/online_material/e_lehre_2/efeld/parawdstkon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1733550"/>
            <a:ext cx="4378325"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8"/>
          <p:cNvSpPr txBox="1">
            <a:spLocks noChangeArrowheads="1"/>
          </p:cNvSpPr>
          <p:nvPr/>
        </p:nvSpPr>
        <p:spPr bwMode="auto">
          <a:xfrm>
            <a:off x="330200" y="5141913"/>
            <a:ext cx="4041775" cy="915987"/>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de-DE" dirty="0">
                <a:latin typeface="+mn-lt"/>
              </a:rPr>
              <a:t>Bei einer Reihenschaltung von Widerständen / psychosozialen Hilfen wird der Widerstand größer</a:t>
            </a:r>
          </a:p>
        </p:txBody>
      </p:sp>
      <p:sp>
        <p:nvSpPr>
          <p:cNvPr id="19467" name="Rechteck 9"/>
          <p:cNvSpPr>
            <a:spLocks noChangeArrowheads="1"/>
          </p:cNvSpPr>
          <p:nvPr/>
        </p:nvSpPr>
        <p:spPr bwMode="auto">
          <a:xfrm>
            <a:off x="5013325" y="5035550"/>
            <a:ext cx="41306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a:t>Bei einer Parallelschaltung von Widerständen / psychosozialen Hilfen wird der Widerstand kleiner als die einzelnen Widerstände (vgl. Rosen-Runge 2009)</a:t>
            </a:r>
          </a:p>
        </p:txBody>
      </p:sp>
      <p:sp>
        <p:nvSpPr>
          <p:cNvPr id="13"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403793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579438" y="233363"/>
            <a:ext cx="7778750" cy="1079500"/>
          </a:xfrm>
        </p:spPr>
        <p:txBody>
          <a:bodyPr/>
          <a:lstStyle/>
          <a:p>
            <a:r>
              <a:rPr lang="de-DE" altLang="de-DE" sz="2400" dirty="0">
                <a:solidFill>
                  <a:srgbClr val="5B5055"/>
                </a:solidFill>
              </a:rPr>
              <a:t>Warum eine Versorgungsebene?</a:t>
            </a:r>
            <a:br>
              <a:rPr lang="de-DE" altLang="de-DE" sz="2400" dirty="0"/>
            </a:br>
            <a:r>
              <a:rPr lang="de-DE" altLang="de-DE" sz="2400" b="0" dirty="0">
                <a:solidFill>
                  <a:srgbClr val="ED7925"/>
                </a:solidFill>
              </a:rPr>
              <a:t>Ohnmacht der Helfer </a:t>
            </a:r>
          </a:p>
        </p:txBody>
      </p:sp>
      <p:graphicFrame>
        <p:nvGraphicFramePr>
          <p:cNvPr id="7" name="Inhaltsplatzhalter 6"/>
          <p:cNvGraphicFramePr>
            <a:graphicFrameLocks noGrp="1"/>
          </p:cNvGraphicFramePr>
          <p:nvPr>
            <p:ph idx="1"/>
          </p:nvPr>
        </p:nvGraphicFramePr>
        <p:xfrm>
          <a:off x="-117987" y="825910"/>
          <a:ext cx="9055510" cy="5442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357802B3-4029-480A-8DA9-B23A36482FD7}" type="slidenum">
              <a:rPr lang="de-CH" altLang="de-DE" smtClean="0">
                <a:solidFill>
                  <a:schemeClr val="tx1"/>
                </a:solidFill>
              </a:rPr>
              <a:pPr/>
              <a:t>25</a:t>
            </a:fld>
            <a:endParaRPr lang="de-CH" altLang="de-DE">
              <a:solidFill>
                <a:schemeClr val="tx1"/>
              </a:solidFill>
            </a:endParaRPr>
          </a:p>
        </p:txBody>
      </p:sp>
      <p:sp>
        <p:nvSpPr>
          <p:cNvPr id="6" name="Fußzeilenplatzhalter 5"/>
          <p:cNvSpPr>
            <a:spLocks noGrp="1"/>
          </p:cNvSpPr>
          <p:nvPr>
            <p:ph type="ftr" sz="quarter" idx="12"/>
          </p:nvPr>
        </p:nvSpPr>
        <p:spPr/>
        <p:txBody>
          <a:bodyPr/>
          <a:lstStyle/>
          <a:p>
            <a:pPr>
              <a:defRPr/>
            </a:pPr>
            <a:r>
              <a:rPr lang="de-CH" dirty="0"/>
              <a:t>Universitäre Psychiatrische Kliniken Basel</a:t>
            </a:r>
            <a:r>
              <a:rPr lang="de-CH" b="0" dirty="0"/>
              <a:t> | www.upkbs.ch |</a:t>
            </a:r>
          </a:p>
        </p:txBody>
      </p:sp>
      <p:sp>
        <p:nvSpPr>
          <p:cNvPr id="8"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141851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63525" y="252413"/>
            <a:ext cx="8601075" cy="1079500"/>
          </a:xfrm>
        </p:spPr>
        <p:txBody>
          <a:bodyPr/>
          <a:lstStyle/>
          <a:p>
            <a:r>
              <a:rPr lang="de-DE" altLang="de-DE" sz="2800" b="0" dirty="0">
                <a:solidFill>
                  <a:srgbClr val="ED7925"/>
                </a:solidFill>
              </a:rPr>
              <a:t>Warum eine Traumapädagogik</a:t>
            </a:r>
            <a:r>
              <a:rPr lang="de-DE" altLang="de-DE" sz="2400" b="0" dirty="0">
                <a:solidFill>
                  <a:srgbClr val="ED7925"/>
                </a:solidFill>
              </a:rPr>
              <a:t>? - Mitarbeiter</a:t>
            </a:r>
            <a:endParaRPr lang="en-US" altLang="de-DE" sz="2400" b="0" dirty="0">
              <a:solidFill>
                <a:srgbClr val="ED7925"/>
              </a:solidFill>
            </a:endParaRPr>
          </a:p>
        </p:txBody>
      </p:sp>
      <p:sp>
        <p:nvSpPr>
          <p:cNvPr id="20483" name="Rectangle 3"/>
          <p:cNvSpPr>
            <a:spLocks noGrp="1" noChangeArrowheads="1"/>
          </p:cNvSpPr>
          <p:nvPr>
            <p:ph type="body" idx="1"/>
          </p:nvPr>
        </p:nvSpPr>
        <p:spPr>
          <a:xfrm>
            <a:off x="239713" y="971548"/>
            <a:ext cx="8770937" cy="5467351"/>
          </a:xfrm>
        </p:spPr>
        <p:txBody>
          <a:bodyPr/>
          <a:lstStyle/>
          <a:p>
            <a:pPr marL="342900" indent="-342900">
              <a:lnSpc>
                <a:spcPct val="100000"/>
              </a:lnSpc>
              <a:spcAft>
                <a:spcPts val="1200"/>
              </a:spcAft>
              <a:defRPr/>
            </a:pPr>
            <a:r>
              <a:rPr lang="de-DE" altLang="de-DE" sz="2200" dirty="0"/>
              <a:t>Die ständige Konfrontation mit traumatisierten Menschen und ihren Symptomen ist belastend – man braucht Konzepte, um die pädagogischen Fachkräfte in ihrem Alltag konkret zu entlasten.</a:t>
            </a:r>
          </a:p>
          <a:p>
            <a:pPr marL="342900" indent="-342900">
              <a:lnSpc>
                <a:spcPct val="100000"/>
              </a:lnSpc>
              <a:spcAft>
                <a:spcPts val="1200"/>
              </a:spcAft>
              <a:defRPr/>
            </a:pPr>
            <a:r>
              <a:rPr lang="de-DE" altLang="de-DE" sz="2200" dirty="0"/>
              <a:t>Arbeitszufriedenheit der pädagogischen Fachkräfte in der stationären Jugendhilfe erhöhen - Heimerziehung als Durchgangsberuf?</a:t>
            </a:r>
          </a:p>
          <a:p>
            <a:pPr marL="342900" indent="-342900">
              <a:lnSpc>
                <a:spcPct val="100000"/>
              </a:lnSpc>
              <a:spcAft>
                <a:spcPts val="1200"/>
              </a:spcAft>
              <a:defRPr/>
            </a:pPr>
            <a:r>
              <a:rPr lang="de-DE" altLang="de-DE" sz="2200" dirty="0"/>
              <a:t>Sensibilisierung der Mitarbeiterschaft für eigene emotionale Reaktionen zum Schutz vor traumatischen Reinszenierungen. Gewisser Schutz vor Grenzverletzungen durch Fachkräfte.</a:t>
            </a:r>
          </a:p>
          <a:p>
            <a:pPr marL="342900" indent="-342900">
              <a:lnSpc>
                <a:spcPct val="100000"/>
              </a:lnSpc>
              <a:spcAft>
                <a:spcPts val="1200"/>
              </a:spcAft>
              <a:defRPr/>
            </a:pPr>
            <a:r>
              <a:rPr lang="de-DE" altLang="de-DE" sz="2200" dirty="0"/>
              <a:t>Man muss die Selbstwirksamkeitserwartung der Milieutherapie bei besonders belasteten Kinder erhöhen (nur dadurch lassen sich Abbrüche vermeiden - wider dem Verschiebebahnhof).</a:t>
            </a:r>
          </a:p>
          <a:p>
            <a:pPr marL="342900" indent="-342900">
              <a:lnSpc>
                <a:spcPct val="100000"/>
              </a:lnSpc>
              <a:spcAft>
                <a:spcPts val="1200"/>
              </a:spcAft>
              <a:defRPr/>
            </a:pPr>
            <a:r>
              <a:rPr lang="de-DE" altLang="de-DE" sz="2200" dirty="0"/>
              <a:t>Konzept kommt unmittelbar der pädagogischen Basis zugute und wertet die Arbeit im stationären pädagogischen Alltag auf.</a:t>
            </a:r>
            <a:endParaRPr lang="en-US" altLang="de-DE" sz="2200" dirty="0"/>
          </a:p>
        </p:txBody>
      </p:sp>
      <p:sp>
        <p:nvSpPr>
          <p:cNvPr id="4" name="Foliennummernplatzhalter 3"/>
          <p:cNvSpPr>
            <a:spLocks noGrp="1"/>
          </p:cNvSpPr>
          <p:nvPr>
            <p:ph type="sldNum" sz="quarter" idx="10"/>
          </p:nvPr>
        </p:nvSpPr>
        <p:spPr>
          <a:xfrm>
            <a:off x="7440613" y="6524625"/>
            <a:ext cx="1019175" cy="125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357802B3-4029-480A-8DA9-B23A36482FD7}" type="slidenum">
              <a:rPr lang="de-CH" altLang="de-DE" smtClean="0">
                <a:solidFill>
                  <a:schemeClr val="tx1"/>
                </a:solidFill>
              </a:rPr>
              <a:pPr/>
              <a:t>26</a:t>
            </a:fld>
            <a:endParaRPr lang="de-CH" altLang="de-DE">
              <a:solidFill>
                <a:schemeClr val="tx1"/>
              </a:solidFill>
            </a:endParaRPr>
          </a:p>
        </p:txBody>
      </p:sp>
      <p:sp>
        <p:nvSpPr>
          <p:cNvPr id="5" name="Fußzeilenplatzhalter 5"/>
          <p:cNvSpPr>
            <a:spLocks noGrp="1"/>
          </p:cNvSpPr>
          <p:nvPr>
            <p:ph type="ftr" sz="quarter" idx="12"/>
          </p:nvPr>
        </p:nvSpPr>
        <p:spPr>
          <a:xfrm>
            <a:off x="1449388" y="6524625"/>
            <a:ext cx="3411537" cy="144463"/>
          </a:xfrm>
        </p:spPr>
        <p:txBody>
          <a:bodyPr/>
          <a:lstStyle/>
          <a:p>
            <a:pPr>
              <a:defRPr/>
            </a:pPr>
            <a:r>
              <a:rPr lang="de-CH" dirty="0"/>
              <a:t>Universitäre Psychiatrische Kliniken Basel</a:t>
            </a:r>
            <a:r>
              <a:rPr lang="de-CH" b="0" dirty="0"/>
              <a:t> | www.upkbs.ch |</a:t>
            </a:r>
          </a:p>
        </p:txBody>
      </p:sp>
      <p:sp>
        <p:nvSpPr>
          <p:cNvPr id="6"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59794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1" name="Inhaltsplatzhalter 5"/>
          <p:cNvGraphicFramePr>
            <a:graphicFrameLocks noGrp="1"/>
          </p:cNvGraphicFramePr>
          <p:nvPr>
            <p:ph idx="1"/>
          </p:nvPr>
        </p:nvGraphicFramePr>
        <p:xfrm>
          <a:off x="-50800" y="141288"/>
          <a:ext cx="9137650" cy="6249987"/>
        </p:xfrm>
        <a:graphic>
          <a:graphicData uri="http://schemas.openxmlformats.org/presentationml/2006/ole">
            <mc:AlternateContent xmlns:mc="http://schemas.openxmlformats.org/markup-compatibility/2006">
              <mc:Choice xmlns:v="urn:schemas-microsoft-com:vml" Requires="v">
                <p:oleObj spid="_x0000_s138275" r:id="rId3" imgW="9138696" imgH="6248942" progId="Excel.Chart.8">
                  <p:embed/>
                </p:oleObj>
              </mc:Choice>
              <mc:Fallback>
                <p:oleObj r:id="rId3" imgW="9138696" imgH="6248942"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41288"/>
                        <a:ext cx="9137650" cy="624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22533" name="Foliennummernplatzhalt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rgbClr val="000000"/>
                </a:solidFill>
              </a:rPr>
              <a:t>    |  </a:t>
            </a:r>
            <a:fld id="{3C92576C-DB78-44E3-9BCD-27BFD0A55D04}" type="slidenum">
              <a:rPr lang="de-CH" altLang="de-DE" smtClean="0">
                <a:solidFill>
                  <a:srgbClr val="000000"/>
                </a:solidFill>
              </a:rPr>
              <a:pPr/>
              <a:t>27</a:t>
            </a:fld>
            <a:endParaRPr lang="de-CH" altLang="de-DE">
              <a:solidFill>
                <a:srgbClr val="000000"/>
              </a:solidFill>
            </a:endParaRPr>
          </a:p>
        </p:txBody>
      </p:sp>
      <p:sp>
        <p:nvSpPr>
          <p:cNvPr id="6"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1375035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228600" y="260648"/>
            <a:ext cx="9211235" cy="1079500"/>
          </a:xfrm>
        </p:spPr>
        <p:txBody>
          <a:bodyPr/>
          <a:lstStyle/>
          <a:p>
            <a:r>
              <a:rPr lang="de-DE" sz="2400" dirty="0">
                <a:solidFill>
                  <a:srgbClr val="5B5055"/>
                </a:solidFill>
              </a:rPr>
              <a:t>Weiterentwicklung der </a:t>
            </a:r>
            <a:r>
              <a:rPr lang="de-DE" sz="2400" dirty="0" err="1">
                <a:solidFill>
                  <a:srgbClr val="5B5055"/>
                </a:solidFill>
              </a:rPr>
              <a:t>Traumapädagogik</a:t>
            </a:r>
            <a:br>
              <a:rPr lang="de-DE" sz="2400" dirty="0">
                <a:solidFill>
                  <a:srgbClr val="1B5FA9"/>
                </a:solidFill>
              </a:rPr>
            </a:br>
            <a:r>
              <a:rPr lang="de-DE" sz="2400" dirty="0">
                <a:solidFill>
                  <a:srgbClr val="ED7925"/>
                </a:solidFill>
              </a:rPr>
              <a:t>Andere psychosozialen Handlungsfelder</a:t>
            </a:r>
          </a:p>
        </p:txBody>
      </p:sp>
      <p:sp>
        <p:nvSpPr>
          <p:cNvPr id="9" name="Inhaltsplatzhalter 8"/>
          <p:cNvSpPr>
            <a:spLocks noGrp="1"/>
          </p:cNvSpPr>
          <p:nvPr>
            <p:ph idx="1"/>
          </p:nvPr>
        </p:nvSpPr>
        <p:spPr>
          <a:xfrm>
            <a:off x="523983" y="1335640"/>
            <a:ext cx="7144362" cy="5054886"/>
          </a:xfrm>
        </p:spPr>
        <p:txBody>
          <a:bodyPr/>
          <a:lstStyle/>
          <a:p>
            <a:pPr marL="0" indent="0">
              <a:lnSpc>
                <a:spcPct val="100000"/>
              </a:lnSpc>
              <a:spcBef>
                <a:spcPts val="0"/>
              </a:spcBef>
              <a:spcAft>
                <a:spcPts val="600"/>
              </a:spcAft>
              <a:buNone/>
            </a:pPr>
            <a:r>
              <a:rPr lang="de-DE" sz="1800" dirty="0"/>
              <a:t>Die Traumapädagogik wurde in der stationären Jugendhilfe geprägt, wobei es natürlich in vielen anderen psychosozialen Handlungsfeldern schon Überlegungen zum Umgang mit traumatisierten Klienten gab. </a:t>
            </a:r>
            <a:r>
              <a:rPr lang="de-DE" dirty="0" err="1"/>
              <a:t>T</a:t>
            </a:r>
            <a:r>
              <a:rPr lang="de-DE" sz="1800" dirty="0" err="1"/>
              <a:t>raumapädagogischen</a:t>
            </a:r>
            <a:r>
              <a:rPr lang="de-DE" sz="1800" dirty="0"/>
              <a:t> Konzepte werden deshalb auch von anderen psychosozialen Handlungsfeldern aufgegriffen.</a:t>
            </a:r>
          </a:p>
          <a:p>
            <a:pPr lvl="2">
              <a:lnSpc>
                <a:spcPct val="100000"/>
              </a:lnSpc>
              <a:spcBef>
                <a:spcPts val="0"/>
              </a:spcBef>
              <a:spcAft>
                <a:spcPts val="0"/>
              </a:spcAft>
            </a:pPr>
            <a:r>
              <a:rPr lang="de-DE" sz="1800" dirty="0"/>
              <a:t>Schule, Sonderschulen für sozio-emotionale Entwicklung, …</a:t>
            </a:r>
          </a:p>
          <a:p>
            <a:pPr lvl="2">
              <a:lnSpc>
                <a:spcPct val="100000"/>
              </a:lnSpc>
              <a:spcBef>
                <a:spcPts val="0"/>
              </a:spcBef>
              <a:spcAft>
                <a:spcPts val="0"/>
              </a:spcAft>
            </a:pPr>
            <a:r>
              <a:rPr lang="de-DE" sz="1800" dirty="0"/>
              <a:t>Krankenpflege, stationäre (Kinder- und Jugend-) psychiatrische Milieutherapie</a:t>
            </a:r>
          </a:p>
          <a:p>
            <a:pPr lvl="2">
              <a:lnSpc>
                <a:spcPct val="100000"/>
              </a:lnSpc>
              <a:spcBef>
                <a:spcPts val="0"/>
              </a:spcBef>
              <a:spcAft>
                <a:spcPts val="0"/>
              </a:spcAft>
            </a:pPr>
            <a:r>
              <a:rPr lang="de-DE" sz="1800" dirty="0"/>
              <a:t>Suchtbereich</a:t>
            </a:r>
          </a:p>
          <a:p>
            <a:pPr lvl="2">
              <a:lnSpc>
                <a:spcPct val="100000"/>
              </a:lnSpc>
              <a:spcBef>
                <a:spcPts val="0"/>
              </a:spcBef>
              <a:spcAft>
                <a:spcPts val="0"/>
              </a:spcAft>
            </a:pPr>
            <a:r>
              <a:rPr lang="de-DE" sz="1800" dirty="0"/>
              <a:t>Pflegekinderwesen</a:t>
            </a:r>
          </a:p>
          <a:p>
            <a:pPr lvl="2">
              <a:lnSpc>
                <a:spcPct val="100000"/>
              </a:lnSpc>
              <a:spcBef>
                <a:spcPts val="0"/>
              </a:spcBef>
              <a:spcAft>
                <a:spcPts val="0"/>
              </a:spcAft>
            </a:pPr>
            <a:r>
              <a:rPr lang="de-DE" sz="1800" dirty="0"/>
              <a:t>Streetworker</a:t>
            </a:r>
          </a:p>
          <a:p>
            <a:pPr lvl="2">
              <a:lnSpc>
                <a:spcPct val="100000"/>
              </a:lnSpc>
              <a:spcBef>
                <a:spcPts val="0"/>
              </a:spcBef>
              <a:spcAft>
                <a:spcPts val="0"/>
              </a:spcAft>
            </a:pPr>
            <a:r>
              <a:rPr lang="de-DE" sz="1800" dirty="0"/>
              <a:t>Sozialpädagogische Mitarbeiterinnen in </a:t>
            </a:r>
            <a:br>
              <a:rPr lang="de-DE" sz="1800" dirty="0"/>
            </a:br>
            <a:r>
              <a:rPr lang="de-DE" sz="1800" dirty="0"/>
              <a:t>Frauenhäuser </a:t>
            </a:r>
          </a:p>
          <a:p>
            <a:pPr lvl="2">
              <a:lnSpc>
                <a:spcPct val="100000"/>
              </a:lnSpc>
              <a:spcBef>
                <a:spcPts val="0"/>
              </a:spcBef>
              <a:spcAft>
                <a:spcPts val="0"/>
              </a:spcAft>
            </a:pPr>
            <a:r>
              <a:rPr lang="de-DE" sz="1800" dirty="0"/>
              <a:t>(Jugend-)Strafvollzug und forensischer </a:t>
            </a:r>
            <a:br>
              <a:rPr lang="de-DE" sz="1800" dirty="0"/>
            </a:br>
            <a:r>
              <a:rPr lang="de-DE" sz="1800" dirty="0"/>
              <a:t>Bereich</a:t>
            </a:r>
          </a:p>
          <a:p>
            <a:pPr lvl="2">
              <a:lnSpc>
                <a:spcPct val="100000"/>
              </a:lnSpc>
              <a:spcBef>
                <a:spcPts val="0"/>
              </a:spcBef>
              <a:spcAft>
                <a:spcPts val="0"/>
              </a:spcAft>
            </a:pPr>
            <a:r>
              <a:rPr lang="de-DE" sz="1800" dirty="0"/>
              <a:t>Behindertenhilfe</a:t>
            </a:r>
          </a:p>
          <a:p>
            <a:pPr lvl="2">
              <a:lnSpc>
                <a:spcPct val="100000"/>
              </a:lnSpc>
              <a:spcBef>
                <a:spcPts val="0"/>
              </a:spcBef>
              <a:spcAft>
                <a:spcPts val="0"/>
              </a:spcAft>
            </a:pPr>
            <a:r>
              <a:rPr lang="de-DE" sz="1800" dirty="0"/>
              <a:t>Altenpflege </a:t>
            </a:r>
          </a:p>
          <a:p>
            <a:pPr lvl="2">
              <a:lnSpc>
                <a:spcPct val="100000"/>
              </a:lnSpc>
              <a:spcBef>
                <a:spcPts val="0"/>
              </a:spcBef>
              <a:spcAft>
                <a:spcPts val="0"/>
              </a:spcAft>
            </a:pPr>
            <a:r>
              <a:rPr lang="de-DE" sz="1800" dirty="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501008"/>
            <a:ext cx="2071803" cy="310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umsplatzhalter 1"/>
          <p:cNvSpPr>
            <a:spLocks noGrp="1"/>
          </p:cNvSpPr>
          <p:nvPr>
            <p:ph type="dt" sz="half" idx="11"/>
          </p:nvPr>
        </p:nvSpPr>
        <p:spPr/>
        <p:txBody>
          <a:bodyPr/>
          <a:lstStyle/>
          <a:p>
            <a:pPr>
              <a:defRPr/>
            </a:pPr>
            <a:r>
              <a:rPr lang="de-DE" dirty="0"/>
              <a:t>28. November 2014</a:t>
            </a:r>
            <a:endParaRPr lang="de-CH" dirty="0"/>
          </a:p>
        </p:txBody>
      </p:sp>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a:solidFill>
                  <a:srgbClr val="444424"/>
                </a:solidFill>
                <a:latin typeface="+mj-lt"/>
                <a:cs typeface="+mn-cs"/>
              </a:rPr>
              <a:t>Universitäre Psychiatrische Kliniken Basel</a:t>
            </a:r>
            <a:r>
              <a:rPr lang="de-CH" sz="800">
                <a:solidFill>
                  <a:srgbClr val="444424"/>
                </a:solidFill>
                <a:latin typeface="+mj-lt"/>
                <a:cs typeface="+mn-cs"/>
              </a:rPr>
              <a:t> | www.upkbs.ch |</a:t>
            </a:r>
          </a:p>
        </p:txBody>
      </p:sp>
    </p:spTree>
    <p:extLst>
      <p:ext uri="{BB962C8B-B14F-4D97-AF65-F5344CB8AC3E}">
        <p14:creationId xmlns:p14="http://schemas.microsoft.com/office/powerpoint/2010/main" val="198204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5450" y="476250"/>
            <a:ext cx="8040688" cy="1123950"/>
          </a:xfrm>
        </p:spPr>
        <p:txBody>
          <a:bodyPr/>
          <a:lstStyle/>
          <a:p>
            <a:r>
              <a:rPr lang="de-DE" altLang="de-DE" sz="2800" dirty="0">
                <a:solidFill>
                  <a:srgbClr val="5B5055"/>
                </a:solidFill>
              </a:rPr>
              <a:t>Komplexe Traumafolgestörungen</a:t>
            </a:r>
            <a:br>
              <a:rPr lang="de-DE" altLang="de-DE" sz="2800" dirty="0">
                <a:solidFill>
                  <a:srgbClr val="E95D0F"/>
                </a:solidFill>
              </a:rPr>
            </a:br>
            <a:r>
              <a:rPr lang="de-DE" altLang="de-DE" sz="2800" b="0" dirty="0">
                <a:solidFill>
                  <a:srgbClr val="ED7925"/>
                </a:solidFill>
              </a:rPr>
              <a:t>Auswirkungen auf die Pädagogik</a:t>
            </a:r>
            <a:endParaRPr lang="en-US" altLang="de-DE" sz="2800" b="0" dirty="0">
              <a:solidFill>
                <a:srgbClr val="ED7925"/>
              </a:solidFill>
            </a:endParaRPr>
          </a:p>
        </p:txBody>
      </p:sp>
      <p:sp>
        <p:nvSpPr>
          <p:cNvPr id="44035" name="Rectangle 3"/>
          <p:cNvSpPr>
            <a:spLocks noGrp="1" noChangeArrowheads="1"/>
          </p:cNvSpPr>
          <p:nvPr>
            <p:ph type="body" idx="1"/>
          </p:nvPr>
        </p:nvSpPr>
        <p:spPr>
          <a:xfrm>
            <a:off x="504825" y="2057399"/>
            <a:ext cx="8259763" cy="3802063"/>
          </a:xfrm>
        </p:spPr>
        <p:txBody>
          <a:bodyPr/>
          <a:lstStyle/>
          <a:p>
            <a:pPr>
              <a:lnSpc>
                <a:spcPct val="100000"/>
              </a:lnSpc>
              <a:spcAft>
                <a:spcPts val="1200"/>
              </a:spcAft>
              <a:buFont typeface="Georgia" pitchFamily="18" charset="0"/>
              <a:buNone/>
            </a:pPr>
            <a:r>
              <a:rPr lang="de-DE" altLang="de-DE" sz="2800" dirty="0"/>
              <a:t>„Post </a:t>
            </a:r>
            <a:r>
              <a:rPr lang="de-DE" altLang="de-DE" sz="2800" dirty="0" err="1"/>
              <a:t>traumatic</a:t>
            </a:r>
            <a:r>
              <a:rPr lang="de-DE" altLang="de-DE" sz="2800" dirty="0"/>
              <a:t> stress </a:t>
            </a:r>
            <a:r>
              <a:rPr lang="de-DE" altLang="de-DE" sz="2800" dirty="0" err="1"/>
              <a:t>disorder</a:t>
            </a:r>
            <a:r>
              <a:rPr lang="de-DE" altLang="de-DE" sz="2800" dirty="0"/>
              <a:t> </a:t>
            </a:r>
            <a:r>
              <a:rPr lang="de-DE" altLang="de-DE" sz="2800" dirty="0" err="1"/>
              <a:t>is</a:t>
            </a:r>
            <a:r>
              <a:rPr lang="de-DE" altLang="de-DE" sz="2800" dirty="0"/>
              <a:t> a </a:t>
            </a:r>
            <a:r>
              <a:rPr lang="de-DE" altLang="de-DE" sz="2800" dirty="0" err="1"/>
              <a:t>poem</a:t>
            </a:r>
            <a:endParaRPr lang="de-DE" altLang="de-DE" sz="2800" dirty="0"/>
          </a:p>
          <a:p>
            <a:pPr>
              <a:lnSpc>
                <a:spcPct val="100000"/>
              </a:lnSpc>
              <a:spcAft>
                <a:spcPts val="1200"/>
              </a:spcAft>
              <a:buFont typeface="Georgia" pitchFamily="18" charset="0"/>
              <a:buNone/>
            </a:pPr>
            <a:r>
              <a:rPr lang="de-DE" altLang="de-DE" sz="2800" dirty="0"/>
              <a:t> </a:t>
            </a:r>
            <a:r>
              <a:rPr lang="de-DE" altLang="de-DE" sz="2800" dirty="0" err="1"/>
              <a:t>with</a:t>
            </a:r>
            <a:r>
              <a:rPr lang="de-DE" altLang="de-DE" sz="2800" dirty="0"/>
              <a:t> </a:t>
            </a:r>
            <a:r>
              <a:rPr lang="de-DE" altLang="de-DE" sz="2800" dirty="0" err="1"/>
              <a:t>many</a:t>
            </a:r>
            <a:r>
              <a:rPr lang="de-DE" altLang="de-DE" sz="2800" dirty="0"/>
              <a:t> </a:t>
            </a:r>
            <a:r>
              <a:rPr lang="de-DE" altLang="de-DE" sz="2800" dirty="0" err="1"/>
              <a:t>verses</a:t>
            </a:r>
            <a:r>
              <a:rPr lang="de-DE" altLang="de-DE" sz="2800" dirty="0"/>
              <a:t>.“</a:t>
            </a:r>
          </a:p>
          <a:p>
            <a:endParaRPr lang="de-DE" altLang="de-DE" dirty="0"/>
          </a:p>
          <a:p>
            <a:pPr>
              <a:buFont typeface="Georgia" pitchFamily="18" charset="0"/>
              <a:buNone/>
            </a:pPr>
            <a:endParaRPr lang="de-DE" altLang="de-DE" sz="2400" dirty="0"/>
          </a:p>
          <a:p>
            <a:pPr>
              <a:buFont typeface="Georgia" pitchFamily="18" charset="0"/>
              <a:buNone/>
            </a:pPr>
            <a:endParaRPr lang="de-DE" altLang="de-DE" sz="2400" dirty="0"/>
          </a:p>
          <a:p>
            <a:pPr>
              <a:buFont typeface="Georgia" pitchFamily="18" charset="0"/>
              <a:buNone/>
            </a:pPr>
            <a:r>
              <a:rPr lang="de-DE" altLang="de-DE" sz="2400" i="1" dirty="0"/>
              <a:t>Helen White</a:t>
            </a:r>
            <a:r>
              <a:rPr lang="de-DE" altLang="de-DE" i="1" dirty="0"/>
              <a:t> </a:t>
            </a:r>
          </a:p>
          <a:p>
            <a:pPr>
              <a:buFont typeface="Georgia" pitchFamily="18" charset="0"/>
              <a:buNone/>
            </a:pPr>
            <a:endParaRPr lang="de-DE" altLang="de-DE" i="1" dirty="0"/>
          </a:p>
          <a:p>
            <a:pPr>
              <a:buFont typeface="Georgia" pitchFamily="18" charset="0"/>
              <a:buNone/>
            </a:pPr>
            <a:r>
              <a:rPr lang="de-DE" altLang="de-DE" sz="2400" i="1" dirty="0"/>
              <a:t>(US-Schriftstellerin, die über ihre Erfahrungen als </a:t>
            </a:r>
          </a:p>
          <a:p>
            <a:pPr>
              <a:buFont typeface="Georgia" pitchFamily="18" charset="0"/>
              <a:buNone/>
            </a:pPr>
            <a:r>
              <a:rPr lang="de-DE" altLang="de-DE" sz="2400" i="1" dirty="0"/>
              <a:t>Krankenschwester im Vietnamkrieg berichtete)</a:t>
            </a:r>
          </a:p>
          <a:p>
            <a:pPr>
              <a:buFont typeface="Georgia" pitchFamily="18" charset="0"/>
              <a:buNone/>
            </a:pPr>
            <a:endParaRPr lang="de-DE" altLang="de-DE" sz="2400" i="1" dirty="0"/>
          </a:p>
          <a:p>
            <a:pPr>
              <a:buFont typeface="Georgia" pitchFamily="18" charset="0"/>
              <a:buNone/>
            </a:pPr>
            <a:endParaRPr lang="en-US" altLang="de-DE" i="1" dirty="0"/>
          </a:p>
        </p:txBody>
      </p:sp>
      <p:sp>
        <p:nvSpPr>
          <p:cNvPr id="2" name="Datumsplatzhalter 1"/>
          <p:cNvSpPr>
            <a:spLocks noGrp="1"/>
          </p:cNvSpPr>
          <p:nvPr>
            <p:ph type="dt" sz="half" idx="11"/>
          </p:nvPr>
        </p:nvSpPr>
        <p:spPr/>
        <p:txBody>
          <a:bodyPr/>
          <a:lstStyle/>
          <a:p>
            <a:pPr>
              <a:defRPr/>
            </a:pPr>
            <a:r>
              <a:rPr lang="de-DE"/>
              <a:t>27. November 2014</a:t>
            </a:r>
            <a:endParaRPr lang="de-CH" dirty="0"/>
          </a:p>
        </p:txBody>
      </p:sp>
      <p:sp>
        <p:nvSpPr>
          <p:cNvPr id="5" name="Foliennummernplatzhalter 4"/>
          <p:cNvSpPr>
            <a:spLocks noGrp="1"/>
          </p:cNvSpPr>
          <p:nvPr>
            <p:ph type="sldNum" sz="quarter" idx="10"/>
          </p:nvPr>
        </p:nvSpPr>
        <p:spPr/>
        <p:txBody>
          <a:bodyPr/>
          <a:lstStyle/>
          <a:p>
            <a:pPr>
              <a:defRPr/>
            </a:pPr>
            <a:r>
              <a:rPr lang="de-CH" dirty="0"/>
              <a:t>    |  </a:t>
            </a:r>
            <a:fld id="{FAD011FA-53B3-4954-BE2C-327CE82524CD}" type="slidenum">
              <a:rPr lang="de-CH" smtClean="0"/>
              <a:pPr>
                <a:defRPr/>
              </a:pPr>
              <a:t>29</a:t>
            </a:fld>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lgn="r"/>
            <a:r>
              <a:rPr lang="de-CH" altLang="de-DE" sz="800">
                <a:solidFill>
                  <a:schemeClr val="tx1"/>
                </a:solidFill>
              </a:rPr>
              <a:t>    |  </a:t>
            </a:r>
            <a:fld id="{9E1E6073-64B4-44C0-81F2-7552DD042B59}" type="slidenum">
              <a:rPr lang="de-CH" altLang="de-DE" sz="800">
                <a:solidFill>
                  <a:schemeClr val="tx1"/>
                </a:solidFill>
              </a:rPr>
              <a:pPr algn="r"/>
              <a:t>3</a:t>
            </a:fld>
            <a:endParaRPr lang="de-CH" altLang="de-DE" sz="800">
              <a:solidFill>
                <a:schemeClr val="tx1"/>
              </a:solidFill>
            </a:endParaRPr>
          </a:p>
        </p:txBody>
      </p:sp>
      <p:sp>
        <p:nvSpPr>
          <p:cNvPr id="32773" name="Rectangle 2"/>
          <p:cNvSpPr>
            <a:spLocks noGrp="1" noChangeArrowheads="1"/>
          </p:cNvSpPr>
          <p:nvPr>
            <p:ph type="title" idx="4294967295"/>
          </p:nvPr>
        </p:nvSpPr>
        <p:spPr>
          <a:xfrm>
            <a:off x="833438" y="438150"/>
            <a:ext cx="7518400" cy="1417638"/>
          </a:xfrm>
        </p:spPr>
        <p:txBody>
          <a:bodyPr/>
          <a:lstStyle/>
          <a:p>
            <a:pPr eaLnBrk="1" hangingPunct="1"/>
            <a:r>
              <a:rPr lang="de-CH" altLang="de-DE" sz="2800" b="0" dirty="0">
                <a:solidFill>
                  <a:srgbClr val="ED7925"/>
                </a:solidFill>
              </a:rPr>
              <a:t>Gliederung</a:t>
            </a:r>
            <a:br>
              <a:rPr lang="de-CH" altLang="de-DE" sz="3200" dirty="0">
                <a:solidFill>
                  <a:srgbClr val="ED7925"/>
                </a:solidFill>
              </a:rPr>
            </a:br>
            <a:endParaRPr lang="de-CH" altLang="de-DE" sz="3200" b="0" dirty="0">
              <a:solidFill>
                <a:srgbClr val="ED7925"/>
              </a:solidFill>
            </a:endParaRPr>
          </a:p>
        </p:txBody>
      </p:sp>
      <p:sp>
        <p:nvSpPr>
          <p:cNvPr id="20486" name="Rectangle 3"/>
          <p:cNvSpPr txBox="1">
            <a:spLocks noChangeArrowheads="1"/>
          </p:cNvSpPr>
          <p:nvPr/>
        </p:nvSpPr>
        <p:spPr bwMode="auto">
          <a:xfrm>
            <a:off x="895350" y="1514475"/>
            <a:ext cx="784225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9600" indent="-609600"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marL="447675" indent="-447675" eaLnBrk="1" hangingPunct="1">
              <a:spcAft>
                <a:spcPts val="2400"/>
              </a:spcAft>
              <a:buClr>
                <a:srgbClr val="ED7925"/>
              </a:buClr>
              <a:buFont typeface="Georgia" pitchFamily="18" charset="0"/>
              <a:buChar char="›"/>
              <a:defRPr/>
            </a:pPr>
            <a:r>
              <a:rPr lang="de-DE" sz="2400" dirty="0">
                <a:solidFill>
                  <a:srgbClr val="444424"/>
                </a:solidFill>
              </a:rPr>
              <a:t>Was ist ein Trauma? </a:t>
            </a:r>
          </a:p>
          <a:p>
            <a:pPr marL="447675" indent="-447675" eaLnBrk="1" hangingPunct="1">
              <a:spcAft>
                <a:spcPts val="2400"/>
              </a:spcAft>
              <a:buClr>
                <a:srgbClr val="ED7925"/>
              </a:buClr>
              <a:buFont typeface="Georgia" pitchFamily="18" charset="0"/>
              <a:buChar char="›"/>
              <a:defRPr/>
            </a:pPr>
            <a:r>
              <a:rPr lang="de-DE" sz="2400" dirty="0" err="1">
                <a:solidFill>
                  <a:srgbClr val="444424"/>
                </a:solidFill>
              </a:rPr>
              <a:t>Traumaentwicklungsstörung</a:t>
            </a:r>
            <a:endParaRPr lang="de-DE" sz="2400" dirty="0">
              <a:solidFill>
                <a:srgbClr val="444424"/>
              </a:solidFill>
            </a:endParaRPr>
          </a:p>
          <a:p>
            <a:pPr marL="447675" indent="-447675" eaLnBrk="1" hangingPunct="1">
              <a:spcAft>
                <a:spcPts val="2400"/>
              </a:spcAft>
              <a:buClr>
                <a:srgbClr val="ED7925"/>
              </a:buClr>
              <a:buFont typeface="Georgia" pitchFamily="18" charset="0"/>
              <a:buChar char="›"/>
              <a:defRPr/>
            </a:pPr>
            <a:r>
              <a:rPr lang="de-DE" sz="2400" dirty="0">
                <a:solidFill>
                  <a:srgbClr val="444424"/>
                </a:solidFill>
              </a:rPr>
              <a:t>Warum eine </a:t>
            </a:r>
            <a:r>
              <a:rPr lang="de-DE" sz="2400" dirty="0" err="1">
                <a:solidFill>
                  <a:srgbClr val="444424"/>
                </a:solidFill>
              </a:rPr>
              <a:t>Traumapädagogik</a:t>
            </a:r>
            <a:r>
              <a:rPr lang="de-DE" sz="2400" dirty="0">
                <a:solidFill>
                  <a:srgbClr val="444424"/>
                </a:solidFill>
              </a:rPr>
              <a:t>?</a:t>
            </a:r>
          </a:p>
          <a:p>
            <a:pPr marL="447675" indent="-447675" eaLnBrk="1" hangingPunct="1">
              <a:spcAft>
                <a:spcPts val="2400"/>
              </a:spcAft>
              <a:buClr>
                <a:srgbClr val="ED7925"/>
              </a:buClr>
              <a:buFont typeface="Georgia" pitchFamily="18" charset="0"/>
              <a:buChar char="›"/>
              <a:defRPr/>
            </a:pPr>
            <a:r>
              <a:rPr lang="de-DE" sz="2400" dirty="0">
                <a:solidFill>
                  <a:srgbClr val="444424"/>
                </a:solidFill>
              </a:rPr>
              <a:t>Komplexe Traumafolgestörungen und daraus resultierende pädagogische Probleme </a:t>
            </a:r>
          </a:p>
          <a:p>
            <a:pPr marL="447675" indent="-447675" eaLnBrk="1" hangingPunct="1">
              <a:spcAft>
                <a:spcPts val="2400"/>
              </a:spcAft>
              <a:buClr>
                <a:srgbClr val="ED7925"/>
              </a:buClr>
              <a:buFont typeface="Georgia" pitchFamily="18" charset="0"/>
              <a:buChar char="›"/>
              <a:defRPr/>
            </a:pPr>
            <a:r>
              <a:rPr lang="de-DE" sz="2400" dirty="0">
                <a:solidFill>
                  <a:srgbClr val="444424"/>
                </a:solidFill>
              </a:rPr>
              <a:t>Ansatzpunkte einer </a:t>
            </a:r>
            <a:r>
              <a:rPr lang="de-DE" sz="2400" dirty="0" err="1">
                <a:solidFill>
                  <a:srgbClr val="444424"/>
                </a:solidFill>
              </a:rPr>
              <a:t>Traumapädagogik</a:t>
            </a:r>
            <a:endParaRPr lang="de-DE" sz="2400" dirty="0">
              <a:solidFill>
                <a:srgbClr val="444424"/>
              </a:solidFill>
            </a:endParaRPr>
          </a:p>
          <a:p>
            <a:pPr marL="447675" indent="-447675" eaLnBrk="1" hangingPunct="1">
              <a:spcAft>
                <a:spcPts val="2400"/>
              </a:spcAft>
              <a:buClr>
                <a:srgbClr val="ED7925"/>
              </a:buClr>
              <a:buFont typeface="Georgia" pitchFamily="18" charset="0"/>
              <a:buChar char="›"/>
              <a:defRPr/>
            </a:pPr>
            <a:r>
              <a:rPr lang="de-DE" sz="2400" dirty="0">
                <a:solidFill>
                  <a:srgbClr val="444424"/>
                </a:solidFill>
              </a:rPr>
              <a:t>Diskussion offener Fragen</a:t>
            </a:r>
          </a:p>
        </p:txBody>
      </p:sp>
      <p:sp>
        <p:nvSpPr>
          <p:cNvPr id="2" name="Datumsplatzhalter 1"/>
          <p:cNvSpPr>
            <a:spLocks noGrp="1"/>
          </p:cNvSpPr>
          <p:nvPr>
            <p:ph type="dt" sz="half" idx="11"/>
          </p:nvPr>
        </p:nvSpPr>
        <p:spPr>
          <a:xfrm>
            <a:off x="4840288" y="6524625"/>
            <a:ext cx="1557337" cy="144463"/>
          </a:xfrm>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dirty="0"/>
              <a:t>Universitäre Psychiatrische Kliniken Basel</a:t>
            </a:r>
            <a:r>
              <a:rPr lang="de-CH" b="0" dirty="0"/>
              <a:t> | www.upkbs.ch |</a:t>
            </a:r>
          </a:p>
        </p:txBody>
      </p:sp>
      <p:sp>
        <p:nvSpPr>
          <p:cNvPr id="4" name="Foliennummernplatzhalter 3"/>
          <p:cNvSpPr>
            <a:spLocks noGrp="1"/>
          </p:cNvSpPr>
          <p:nvPr>
            <p:ph type="sldNum" sz="quarter" idx="10"/>
          </p:nvPr>
        </p:nvSpPr>
        <p:spPr/>
        <p:txBody>
          <a:bodyPr/>
          <a:lstStyle/>
          <a:p>
            <a:pPr>
              <a:defRPr/>
            </a:pPr>
            <a:r>
              <a:rPr lang="de-CH"/>
              <a:t>    |  </a:t>
            </a:r>
            <a:fld id="{441FFC99-91B4-45C7-B541-96066D84B122}" type="slidenum">
              <a:rPr lang="de-CH" smtClean="0"/>
              <a:pPr>
                <a:defRPr/>
              </a:pPr>
              <a:t>3</a:t>
            </a:fld>
            <a:endParaRPr lang="de-CH"/>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0" y="0"/>
            <a:ext cx="9144000" cy="7029450"/>
            <a:chOff x="1487" y="1069"/>
            <a:chExt cx="2706" cy="2874"/>
          </a:xfrm>
        </p:grpSpPr>
        <p:sp>
          <p:nvSpPr>
            <p:cNvPr id="3" name="_s2052"/>
            <p:cNvSpPr>
              <a:spLocks noChangeShapeType="1"/>
            </p:cNvSpPr>
            <p:nvPr/>
          </p:nvSpPr>
          <p:spPr bwMode="auto">
            <a:xfrm flipH="1" flipV="1">
              <a:off x="2369" y="1858"/>
              <a:ext cx="313"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4" name="_s2053"/>
            <p:cNvSpPr>
              <a:spLocks noChangeArrowheads="1"/>
            </p:cNvSpPr>
            <p:nvPr/>
          </p:nvSpPr>
          <p:spPr bwMode="auto">
            <a:xfrm>
              <a:off x="1942" y="1374"/>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weniger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Kompetenzen</a:t>
              </a:r>
            </a:p>
          </p:txBody>
        </p:sp>
        <p:sp>
          <p:nvSpPr>
            <p:cNvPr id="5" name="_s2054"/>
            <p:cNvSpPr>
              <a:spLocks noChangeShapeType="1"/>
            </p:cNvSpPr>
            <p:nvPr/>
          </p:nvSpPr>
          <p:spPr bwMode="auto">
            <a:xfrm flipH="1" flipV="1">
              <a:off x="2079" y="2258"/>
              <a:ext cx="507" cy="1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6" name="_s2055"/>
            <p:cNvSpPr>
              <a:spLocks noChangeArrowheads="1"/>
            </p:cNvSpPr>
            <p:nvPr/>
          </p:nvSpPr>
          <p:spPr bwMode="auto">
            <a:xfrm>
              <a:off x="1555" y="1909"/>
              <a:ext cx="536" cy="536"/>
            </a:xfrm>
            <a:prstGeom prst="ellipse">
              <a:avLst/>
            </a:prstGeom>
            <a:solidFill>
              <a:srgbClr val="FF00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a:ln>
                    <a:noFill/>
                  </a:ln>
                  <a:solidFill>
                    <a:schemeClr val="tx1"/>
                  </a:solidFill>
                  <a:effectLst/>
                  <a:latin typeface="Arial" charset="0"/>
                  <a:cs typeface="Arial" charset="0"/>
                </a:rPr>
                <a:t>PTSD: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Hyperarousal,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Intrusionen,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Vermeidung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cs typeface="Arial" charset="0"/>
              </a:endParaRPr>
            </a:p>
          </p:txBody>
        </p:sp>
        <p:sp>
          <p:nvSpPr>
            <p:cNvPr id="7" name="_s2056"/>
            <p:cNvSpPr>
              <a:spLocks noChangeShapeType="1"/>
            </p:cNvSpPr>
            <p:nvPr/>
          </p:nvSpPr>
          <p:spPr bwMode="auto">
            <a:xfrm flipH="1">
              <a:off x="2079" y="2588"/>
              <a:ext cx="508"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8" name="_s2057"/>
            <p:cNvSpPr>
              <a:spLocks noChangeArrowheads="1"/>
            </p:cNvSpPr>
            <p:nvPr/>
          </p:nvSpPr>
          <p:spPr bwMode="auto">
            <a:xfrm>
              <a:off x="1556" y="2569"/>
              <a:ext cx="536" cy="536"/>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Selbstwert, Gefühl 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Selbstunwirksamkeit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kognitive Schemata</a:t>
              </a:r>
            </a:p>
          </p:txBody>
        </p:sp>
        <p:sp>
          <p:nvSpPr>
            <p:cNvPr id="9" name="_s2058"/>
            <p:cNvSpPr>
              <a:spLocks noChangeShapeType="1"/>
            </p:cNvSpPr>
            <p:nvPr/>
          </p:nvSpPr>
          <p:spPr bwMode="auto">
            <a:xfrm flipH="1">
              <a:off x="2370"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0" name="_s2059"/>
            <p:cNvSpPr>
              <a:spLocks noChangeArrowheads="1"/>
            </p:cNvSpPr>
            <p:nvPr/>
          </p:nvSpPr>
          <p:spPr bwMode="auto">
            <a:xfrm>
              <a:off x="1945" y="3102"/>
              <a:ext cx="536" cy="536"/>
            </a:xfrm>
            <a:prstGeom prst="ellipse">
              <a:avLst/>
            </a:prstGeom>
            <a:solidFill>
              <a:srgbClr val="00FFFF"/>
            </a:solidFill>
            <a:ln w="25400">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Dissoziationsneigung/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Sinneswahrnehmung</a:t>
              </a:r>
            </a:p>
          </p:txBody>
        </p:sp>
        <p:sp>
          <p:nvSpPr>
            <p:cNvPr id="11" name="_s2060"/>
            <p:cNvSpPr>
              <a:spLocks noChangeShapeType="1"/>
            </p:cNvSpPr>
            <p:nvPr/>
          </p:nvSpPr>
          <p:spPr bwMode="auto">
            <a:xfrm>
              <a:off x="2840" y="2771"/>
              <a:ext cx="0" cy="5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2" name="_s2061"/>
            <p:cNvSpPr>
              <a:spLocks noChangeArrowheads="1"/>
            </p:cNvSpPr>
            <p:nvPr/>
          </p:nvSpPr>
          <p:spPr bwMode="auto">
            <a:xfrm>
              <a:off x="2573" y="3305"/>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Arial" charset="0"/>
                  <a:cs typeface="Arial" charset="0"/>
                </a:rPr>
                <a:t>Störungen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Arial" charset="0"/>
                  <a:cs typeface="Arial" charset="0"/>
                </a:rPr>
                <a:t> Körperselbst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Arial" charset="0"/>
                  <a:cs typeface="Arial" charset="0"/>
                </a:rPr>
                <a:t>Körperwahrnehmung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err="1">
                  <a:ln>
                    <a:noFill/>
                  </a:ln>
                  <a:solidFill>
                    <a:srgbClr val="000000"/>
                  </a:solidFill>
                  <a:effectLst/>
                  <a:latin typeface="Arial" charset="0"/>
                  <a:cs typeface="Arial" charset="0"/>
                </a:rPr>
                <a:t>Somatisierung</a:t>
              </a:r>
              <a:endParaRPr kumimoji="0" lang="de-DE" sz="1400" b="0" i="0" u="none" strike="noStrike" cap="none" normalizeH="0" baseline="0" dirty="0">
                <a:ln>
                  <a:noFill/>
                </a:ln>
                <a:solidFill>
                  <a:srgbClr val="000000"/>
                </a:solidFill>
                <a:effectLst/>
                <a:latin typeface="Arial" charset="0"/>
                <a:cs typeface="Arial" charset="0"/>
              </a:endParaRPr>
            </a:p>
          </p:txBody>
        </p:sp>
        <p:sp>
          <p:nvSpPr>
            <p:cNvPr id="13" name="_s2062"/>
            <p:cNvSpPr>
              <a:spLocks noChangeShapeType="1"/>
            </p:cNvSpPr>
            <p:nvPr/>
          </p:nvSpPr>
          <p:spPr bwMode="auto">
            <a:xfrm>
              <a:off x="2996"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4" name="_s2063"/>
            <p:cNvSpPr>
              <a:spLocks noChangeArrowheads="1"/>
            </p:cNvSpPr>
            <p:nvPr/>
          </p:nvSpPr>
          <p:spPr bwMode="auto">
            <a:xfrm>
              <a:off x="3200" y="3100"/>
              <a:ext cx="536" cy="536"/>
            </a:xfrm>
            <a:prstGeom prst="ellipse">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exekutiven,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kognitiven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Funktionen</a:t>
              </a:r>
            </a:p>
          </p:txBody>
        </p:sp>
        <p:sp>
          <p:nvSpPr>
            <p:cNvPr id="15" name="_s2064"/>
            <p:cNvSpPr>
              <a:spLocks noChangeShapeType="1"/>
            </p:cNvSpPr>
            <p:nvPr/>
          </p:nvSpPr>
          <p:spPr bwMode="auto">
            <a:xfrm>
              <a:off x="3093" y="2587"/>
              <a:ext cx="507" cy="1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6" name="_s2065"/>
            <p:cNvSpPr>
              <a:spLocks noChangeArrowheads="1"/>
            </p:cNvSpPr>
            <p:nvPr/>
          </p:nvSpPr>
          <p:spPr bwMode="auto">
            <a:xfrm>
              <a:off x="3587" y="256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Emotionsregulation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17" name="_s2066"/>
            <p:cNvSpPr>
              <a:spLocks noChangeShapeType="1"/>
            </p:cNvSpPr>
            <p:nvPr/>
          </p:nvSpPr>
          <p:spPr bwMode="auto">
            <a:xfrm flipV="1">
              <a:off x="3093" y="2258"/>
              <a:ext cx="507"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8" name="_s2067"/>
            <p:cNvSpPr>
              <a:spLocks noChangeArrowheads="1"/>
            </p:cNvSpPr>
            <p:nvPr/>
          </p:nvSpPr>
          <p:spPr bwMode="auto">
            <a:xfrm>
              <a:off x="3586" y="190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Impulskontrolle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Selbstregulation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Stresstoleranz</a:t>
              </a:r>
            </a:p>
          </p:txBody>
        </p:sp>
        <p:sp>
          <p:nvSpPr>
            <p:cNvPr id="19" name="_s2068"/>
            <p:cNvSpPr>
              <a:spLocks noChangeShapeType="1"/>
            </p:cNvSpPr>
            <p:nvPr/>
          </p:nvSpPr>
          <p:spPr bwMode="auto">
            <a:xfrm flipV="1">
              <a:off x="2996" y="1858"/>
              <a:ext cx="313" cy="4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0" name="_s2069"/>
            <p:cNvSpPr>
              <a:spLocks noChangeArrowheads="1"/>
            </p:cNvSpPr>
            <p:nvPr/>
          </p:nvSpPr>
          <p:spPr bwMode="auto">
            <a:xfrm>
              <a:off x="3198" y="1373"/>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Bindungsstörung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Interaktion</a:t>
              </a:r>
            </a:p>
          </p:txBody>
        </p:sp>
        <p:sp>
          <p:nvSpPr>
            <p:cNvPr id="21" name="_s2070"/>
            <p:cNvSpPr>
              <a:spLocks noChangeShapeType="1"/>
            </p:cNvSpPr>
            <p:nvPr/>
          </p:nvSpPr>
          <p:spPr bwMode="auto">
            <a:xfrm flipV="1">
              <a:off x="2839" y="1706"/>
              <a:ext cx="0" cy="5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2" name="_s2071"/>
            <p:cNvSpPr>
              <a:spLocks noChangeArrowheads="1"/>
            </p:cNvSpPr>
            <p:nvPr/>
          </p:nvSpPr>
          <p:spPr bwMode="auto">
            <a:xfrm>
              <a:off x="2571" y="1170"/>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Empathiefähigkeit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Mentalisierung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23" name="_s2072"/>
            <p:cNvSpPr>
              <a:spLocks noChangeArrowheads="1"/>
            </p:cNvSpPr>
            <p:nvPr/>
          </p:nvSpPr>
          <p:spPr bwMode="auto">
            <a:xfrm>
              <a:off x="2571" y="2238"/>
              <a:ext cx="536" cy="536"/>
            </a:xfrm>
            <a:prstGeom prst="ellipse">
              <a:avLst/>
            </a:prstGeom>
            <a:solidFill>
              <a:srgbClr val="CC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Invalidierende,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vernachlässigende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Umgebung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Typ-II-Traumata</a:t>
              </a:r>
            </a:p>
          </p:txBody>
        </p:sp>
      </p:grpSp>
      <p:sp>
        <p:nvSpPr>
          <p:cNvPr id="2073" name="Oval 23"/>
          <p:cNvSpPr>
            <a:spLocks noChangeArrowheads="1"/>
          </p:cNvSpPr>
          <p:nvPr/>
        </p:nvSpPr>
        <p:spPr bwMode="auto">
          <a:xfrm>
            <a:off x="0" y="0"/>
            <a:ext cx="3635375" cy="692150"/>
          </a:xfrm>
          <a:prstGeom prst="ellipse">
            <a:avLst/>
          </a:prstGeom>
          <a:solidFill>
            <a:schemeClr val="folHlink"/>
          </a:solidFill>
          <a:ln w="9525">
            <a:solidFill>
              <a:schemeClr val="tx1"/>
            </a:solidFill>
            <a:round/>
            <a:headEnd/>
            <a:tailEnd/>
          </a:ln>
        </p:spPr>
        <p:txBody>
          <a:bodyPr wrap="none" anchor="ctr"/>
          <a:lstStyle/>
          <a:p>
            <a:pPr algn="ctr"/>
            <a:r>
              <a:rPr lang="de-DE" altLang="de-DE" sz="1400"/>
              <a:t>Biologische Faktoren</a:t>
            </a:r>
          </a:p>
          <a:p>
            <a:pPr algn="ctr"/>
            <a:r>
              <a:rPr lang="de-DE" altLang="de-DE" sz="1400"/>
              <a:t>Genetik, prä- und perinatale</a:t>
            </a:r>
          </a:p>
          <a:p>
            <a:pPr algn="ctr"/>
            <a:r>
              <a:rPr lang="de-DE" altLang="de-DE" sz="1400"/>
              <a:t> Risikofaktoren</a:t>
            </a:r>
          </a:p>
        </p:txBody>
      </p:sp>
      <p:sp>
        <p:nvSpPr>
          <p:cNvPr id="2074" name="Text Box 27"/>
          <p:cNvSpPr txBox="1">
            <a:spLocks noChangeArrowheads="1"/>
          </p:cNvSpPr>
          <p:nvPr/>
        </p:nvSpPr>
        <p:spPr bwMode="auto">
          <a:xfrm>
            <a:off x="231775" y="6451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de-DE" altLang="de-DE" sz="1400">
              <a:solidFill>
                <a:schemeClr val="tx1"/>
              </a:solidFill>
              <a:latin typeface="Arial" charset="0"/>
            </a:endParaRPr>
          </a:p>
        </p:txBody>
      </p:sp>
      <p:sp>
        <p:nvSpPr>
          <p:cNvPr id="2075" name="Rectangle 28"/>
          <p:cNvSpPr>
            <a:spLocks noChangeArrowheads="1"/>
          </p:cNvSpPr>
          <p:nvPr/>
        </p:nvSpPr>
        <p:spPr bwMode="auto">
          <a:xfrm>
            <a:off x="133350" y="6524625"/>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sz="1400" dirty="0"/>
              <a:t>Schmid (2008) </a:t>
            </a:r>
          </a:p>
        </p:txBody>
      </p:sp>
      <p:sp>
        <p:nvSpPr>
          <p:cNvPr id="26" name="Foliennummernplatzhalter 25"/>
          <p:cNvSpPr>
            <a:spLocks noGrp="1"/>
          </p:cNvSpPr>
          <p:nvPr>
            <p:ph type="sldNum" sz="quarter" idx="10"/>
          </p:nvPr>
        </p:nvSpPr>
        <p:spPr/>
        <p:txBody>
          <a:bodyPr/>
          <a:lstStyle/>
          <a:p>
            <a:pPr>
              <a:defRPr/>
            </a:pPr>
            <a:r>
              <a:rPr lang="de-CH"/>
              <a:t>    |  </a:t>
            </a:r>
            <a:fld id="{441FFC99-91B4-45C7-B541-96066D84B122}" type="slidenum">
              <a:rPr lang="de-CH" smtClean="0"/>
              <a:pPr>
                <a:defRPr/>
              </a:pPr>
              <a:t>30</a:t>
            </a:fld>
            <a:endParaRPr lang="de-CH"/>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0" y="0"/>
            <a:ext cx="9144000" cy="7029450"/>
            <a:chOff x="1487" y="1069"/>
            <a:chExt cx="2706" cy="2874"/>
          </a:xfrm>
        </p:grpSpPr>
        <p:sp>
          <p:nvSpPr>
            <p:cNvPr id="3" name="_s3076"/>
            <p:cNvSpPr>
              <a:spLocks noChangeShapeType="1"/>
            </p:cNvSpPr>
            <p:nvPr/>
          </p:nvSpPr>
          <p:spPr bwMode="auto">
            <a:xfrm flipH="1" flipV="1">
              <a:off x="2369" y="1858"/>
              <a:ext cx="313"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4" name="_s3077"/>
            <p:cNvSpPr>
              <a:spLocks noChangeArrowheads="1"/>
            </p:cNvSpPr>
            <p:nvPr/>
          </p:nvSpPr>
          <p:spPr bwMode="auto">
            <a:xfrm>
              <a:off x="1942" y="1374"/>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weniger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Kompetenzen</a:t>
              </a:r>
            </a:p>
          </p:txBody>
        </p:sp>
        <p:sp>
          <p:nvSpPr>
            <p:cNvPr id="5" name="_s3078"/>
            <p:cNvSpPr>
              <a:spLocks noChangeShapeType="1"/>
            </p:cNvSpPr>
            <p:nvPr/>
          </p:nvSpPr>
          <p:spPr bwMode="auto">
            <a:xfrm flipH="1" flipV="1">
              <a:off x="2079" y="2258"/>
              <a:ext cx="507" cy="1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6" name="_s3079"/>
            <p:cNvSpPr>
              <a:spLocks noChangeArrowheads="1"/>
            </p:cNvSpPr>
            <p:nvPr/>
          </p:nvSpPr>
          <p:spPr bwMode="auto">
            <a:xfrm>
              <a:off x="1555" y="1909"/>
              <a:ext cx="536" cy="536"/>
            </a:xfrm>
            <a:prstGeom prst="ellipse">
              <a:avLst/>
            </a:prstGeom>
            <a:solidFill>
              <a:srgbClr val="FF00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a:ln>
                    <a:noFill/>
                  </a:ln>
                  <a:solidFill>
                    <a:schemeClr val="tx1"/>
                  </a:solidFill>
                  <a:effectLst/>
                  <a:latin typeface="Arial" charset="0"/>
                  <a:cs typeface="Arial" charset="0"/>
                </a:rPr>
                <a:t>PTSD: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Hyperarousal,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Intrusionen,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Vermeidung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cs typeface="Arial" charset="0"/>
              </a:endParaRPr>
            </a:p>
          </p:txBody>
        </p:sp>
        <p:sp>
          <p:nvSpPr>
            <p:cNvPr id="7" name="_s3080"/>
            <p:cNvSpPr>
              <a:spLocks noChangeShapeType="1"/>
            </p:cNvSpPr>
            <p:nvPr/>
          </p:nvSpPr>
          <p:spPr bwMode="auto">
            <a:xfrm flipH="1">
              <a:off x="2079" y="2588"/>
              <a:ext cx="508"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8" name="_s3081"/>
            <p:cNvSpPr>
              <a:spLocks noChangeArrowheads="1"/>
            </p:cNvSpPr>
            <p:nvPr/>
          </p:nvSpPr>
          <p:spPr bwMode="auto">
            <a:xfrm>
              <a:off x="1556" y="2569"/>
              <a:ext cx="536" cy="536"/>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Selbstwert, Gefühl 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Selbstunwirksamkeit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kognitive Schemata</a:t>
              </a:r>
            </a:p>
          </p:txBody>
        </p:sp>
        <p:sp>
          <p:nvSpPr>
            <p:cNvPr id="9" name="_s3082"/>
            <p:cNvSpPr>
              <a:spLocks noChangeShapeType="1"/>
            </p:cNvSpPr>
            <p:nvPr/>
          </p:nvSpPr>
          <p:spPr bwMode="auto">
            <a:xfrm flipH="1">
              <a:off x="2370"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0" name="_s3083"/>
            <p:cNvSpPr>
              <a:spLocks noChangeArrowheads="1"/>
            </p:cNvSpPr>
            <p:nvPr/>
          </p:nvSpPr>
          <p:spPr bwMode="auto">
            <a:xfrm>
              <a:off x="1945" y="3102"/>
              <a:ext cx="536" cy="536"/>
            </a:xfrm>
            <a:prstGeom prst="ellipse">
              <a:avLst/>
            </a:prstGeom>
            <a:solidFill>
              <a:srgbClr val="00FFFF"/>
            </a:solidFill>
            <a:ln w="25400">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Dissoziationsneigung/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Sinneswahrnehmung</a:t>
              </a:r>
            </a:p>
          </p:txBody>
        </p:sp>
        <p:sp>
          <p:nvSpPr>
            <p:cNvPr id="11" name="_s3084"/>
            <p:cNvSpPr>
              <a:spLocks noChangeShapeType="1"/>
            </p:cNvSpPr>
            <p:nvPr/>
          </p:nvSpPr>
          <p:spPr bwMode="auto">
            <a:xfrm>
              <a:off x="2840" y="2771"/>
              <a:ext cx="0" cy="5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2" name="_s3085"/>
            <p:cNvSpPr>
              <a:spLocks noChangeArrowheads="1"/>
            </p:cNvSpPr>
            <p:nvPr/>
          </p:nvSpPr>
          <p:spPr bwMode="auto">
            <a:xfrm>
              <a:off x="2573" y="3305"/>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Körperselbst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Körperwahrnehmung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Somatisierung</a:t>
              </a:r>
            </a:p>
          </p:txBody>
        </p:sp>
        <p:sp>
          <p:nvSpPr>
            <p:cNvPr id="13" name="_s3086"/>
            <p:cNvSpPr>
              <a:spLocks noChangeShapeType="1"/>
            </p:cNvSpPr>
            <p:nvPr/>
          </p:nvSpPr>
          <p:spPr bwMode="auto">
            <a:xfrm>
              <a:off x="2996"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4" name="_s3087"/>
            <p:cNvSpPr>
              <a:spLocks noChangeArrowheads="1"/>
            </p:cNvSpPr>
            <p:nvPr/>
          </p:nvSpPr>
          <p:spPr bwMode="auto">
            <a:xfrm>
              <a:off x="3200" y="3100"/>
              <a:ext cx="536" cy="536"/>
            </a:xfrm>
            <a:prstGeom prst="ellipse">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exekutiven,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kognitiven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Funktionen</a:t>
              </a:r>
            </a:p>
          </p:txBody>
        </p:sp>
        <p:sp>
          <p:nvSpPr>
            <p:cNvPr id="15" name="_s3088"/>
            <p:cNvSpPr>
              <a:spLocks noChangeShapeType="1"/>
            </p:cNvSpPr>
            <p:nvPr/>
          </p:nvSpPr>
          <p:spPr bwMode="auto">
            <a:xfrm>
              <a:off x="3093" y="2587"/>
              <a:ext cx="507" cy="1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6" name="_s3089"/>
            <p:cNvSpPr>
              <a:spLocks noChangeArrowheads="1"/>
            </p:cNvSpPr>
            <p:nvPr/>
          </p:nvSpPr>
          <p:spPr bwMode="auto">
            <a:xfrm>
              <a:off x="3587" y="256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Emotionsregulation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17" name="_s3090"/>
            <p:cNvSpPr>
              <a:spLocks noChangeShapeType="1"/>
            </p:cNvSpPr>
            <p:nvPr/>
          </p:nvSpPr>
          <p:spPr bwMode="auto">
            <a:xfrm flipV="1">
              <a:off x="3093" y="2258"/>
              <a:ext cx="507"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8" name="_s3091"/>
            <p:cNvSpPr>
              <a:spLocks noChangeArrowheads="1"/>
            </p:cNvSpPr>
            <p:nvPr/>
          </p:nvSpPr>
          <p:spPr bwMode="auto">
            <a:xfrm>
              <a:off x="3586" y="190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Impulskontrolle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Selbstregulation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Stresstoleranz</a:t>
              </a:r>
            </a:p>
          </p:txBody>
        </p:sp>
        <p:sp>
          <p:nvSpPr>
            <p:cNvPr id="19" name="_s3092"/>
            <p:cNvSpPr>
              <a:spLocks noChangeShapeType="1"/>
            </p:cNvSpPr>
            <p:nvPr/>
          </p:nvSpPr>
          <p:spPr bwMode="auto">
            <a:xfrm flipV="1">
              <a:off x="2996" y="1858"/>
              <a:ext cx="313" cy="4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0" name="_s3093"/>
            <p:cNvSpPr>
              <a:spLocks noChangeArrowheads="1"/>
            </p:cNvSpPr>
            <p:nvPr/>
          </p:nvSpPr>
          <p:spPr bwMode="auto">
            <a:xfrm>
              <a:off x="3198" y="1373"/>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Bindungsstörung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Interaktion</a:t>
              </a:r>
            </a:p>
          </p:txBody>
        </p:sp>
        <p:sp>
          <p:nvSpPr>
            <p:cNvPr id="21" name="_s3094"/>
            <p:cNvSpPr>
              <a:spLocks noChangeShapeType="1"/>
            </p:cNvSpPr>
            <p:nvPr/>
          </p:nvSpPr>
          <p:spPr bwMode="auto">
            <a:xfrm flipV="1">
              <a:off x="2839" y="1706"/>
              <a:ext cx="0" cy="5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2" name="_s3095"/>
            <p:cNvSpPr>
              <a:spLocks noChangeArrowheads="1"/>
            </p:cNvSpPr>
            <p:nvPr/>
          </p:nvSpPr>
          <p:spPr bwMode="auto">
            <a:xfrm>
              <a:off x="2571" y="1170"/>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Empathiefähigkeit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Mentalisierung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23" name="_s3096"/>
            <p:cNvSpPr>
              <a:spLocks noChangeArrowheads="1"/>
            </p:cNvSpPr>
            <p:nvPr/>
          </p:nvSpPr>
          <p:spPr bwMode="auto">
            <a:xfrm>
              <a:off x="2571" y="2238"/>
              <a:ext cx="536" cy="536"/>
            </a:xfrm>
            <a:prstGeom prst="ellipse">
              <a:avLst/>
            </a:prstGeom>
            <a:solidFill>
              <a:srgbClr val="CC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Invalidierende,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vernachlässigende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Umgebung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Typ-II-Traumata</a:t>
              </a:r>
            </a:p>
          </p:txBody>
        </p:sp>
      </p:grpSp>
      <p:sp>
        <p:nvSpPr>
          <p:cNvPr id="3097" name="Oval 23"/>
          <p:cNvSpPr>
            <a:spLocks noChangeArrowheads="1"/>
          </p:cNvSpPr>
          <p:nvPr/>
        </p:nvSpPr>
        <p:spPr bwMode="auto">
          <a:xfrm>
            <a:off x="0" y="0"/>
            <a:ext cx="3635375" cy="692150"/>
          </a:xfrm>
          <a:prstGeom prst="ellipse">
            <a:avLst/>
          </a:prstGeom>
          <a:solidFill>
            <a:schemeClr val="folHlink"/>
          </a:solidFill>
          <a:ln w="9525">
            <a:solidFill>
              <a:schemeClr val="tx1"/>
            </a:solidFill>
            <a:round/>
            <a:headEnd/>
            <a:tailEnd/>
          </a:ln>
        </p:spPr>
        <p:txBody>
          <a:bodyPr wrap="none" anchor="ctr"/>
          <a:lstStyle/>
          <a:p>
            <a:pPr algn="ctr"/>
            <a:r>
              <a:rPr lang="de-DE" altLang="de-DE" sz="1400"/>
              <a:t>Biologische Faktoren</a:t>
            </a:r>
          </a:p>
          <a:p>
            <a:pPr algn="ctr"/>
            <a:r>
              <a:rPr lang="de-DE" altLang="de-DE" sz="1400"/>
              <a:t>Genetik, prä- und perinatale</a:t>
            </a:r>
          </a:p>
          <a:p>
            <a:pPr algn="ctr"/>
            <a:r>
              <a:rPr lang="de-DE" altLang="de-DE" sz="1400"/>
              <a:t> Risikofaktoren</a:t>
            </a:r>
          </a:p>
        </p:txBody>
      </p:sp>
      <p:sp>
        <p:nvSpPr>
          <p:cNvPr id="3098" name="Text Box 27"/>
          <p:cNvSpPr txBox="1">
            <a:spLocks noChangeArrowheads="1"/>
          </p:cNvSpPr>
          <p:nvPr/>
        </p:nvSpPr>
        <p:spPr bwMode="auto">
          <a:xfrm>
            <a:off x="231775" y="6451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de-DE" altLang="de-DE" sz="1400">
              <a:solidFill>
                <a:schemeClr val="tx1"/>
              </a:solidFill>
              <a:latin typeface="Arial" charset="0"/>
            </a:endParaRPr>
          </a:p>
        </p:txBody>
      </p:sp>
      <p:sp>
        <p:nvSpPr>
          <p:cNvPr id="3099" name="Rectangle 28"/>
          <p:cNvSpPr>
            <a:spLocks noChangeArrowheads="1"/>
          </p:cNvSpPr>
          <p:nvPr/>
        </p:nvSpPr>
        <p:spPr bwMode="auto">
          <a:xfrm>
            <a:off x="133350" y="6524625"/>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sz="1400" dirty="0"/>
              <a:t>Schmid (2008) </a:t>
            </a:r>
          </a:p>
        </p:txBody>
      </p:sp>
      <p:sp>
        <p:nvSpPr>
          <p:cNvPr id="3100" name="Oval 28"/>
          <p:cNvSpPr>
            <a:spLocks noChangeArrowheads="1"/>
          </p:cNvSpPr>
          <p:nvPr/>
        </p:nvSpPr>
        <p:spPr bwMode="auto">
          <a:xfrm>
            <a:off x="0" y="1700213"/>
            <a:ext cx="2339975" cy="360045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ltLang="de-DE"/>
          </a:p>
        </p:txBody>
      </p:sp>
      <p:sp>
        <p:nvSpPr>
          <p:cNvPr id="26" name="Foliennummernplatzhalter 25"/>
          <p:cNvSpPr>
            <a:spLocks noGrp="1"/>
          </p:cNvSpPr>
          <p:nvPr>
            <p:ph type="sldNum" sz="quarter" idx="10"/>
          </p:nvPr>
        </p:nvSpPr>
        <p:spPr/>
        <p:txBody>
          <a:bodyPr/>
          <a:lstStyle/>
          <a:p>
            <a:pPr>
              <a:defRPr/>
            </a:pPr>
            <a:r>
              <a:rPr lang="de-CH"/>
              <a:t>    |  </a:t>
            </a:r>
            <a:fld id="{441FFC99-91B4-45C7-B541-96066D84B122}" type="slidenum">
              <a:rPr lang="de-CH" smtClean="0"/>
              <a:pPr>
                <a:defRPr/>
              </a:pPr>
              <a:t>31</a:t>
            </a:fld>
            <a:endParaRPr lang="de-CH"/>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4"/>
          <p:cNvSpPr>
            <a:spLocks noGrp="1"/>
          </p:cNvSpPr>
          <p:nvPr>
            <p:ph type="title"/>
          </p:nvPr>
        </p:nvSpPr>
        <p:spPr>
          <a:xfrm>
            <a:off x="819150" y="508000"/>
            <a:ext cx="7848600" cy="1079500"/>
          </a:xfrm>
        </p:spPr>
        <p:txBody>
          <a:bodyPr/>
          <a:lstStyle/>
          <a:p>
            <a:r>
              <a:rPr lang="de-DE" altLang="de-DE" sz="2800" b="0" dirty="0">
                <a:solidFill>
                  <a:srgbClr val="ED7925"/>
                </a:solidFill>
              </a:rPr>
              <a:t>PTSD – Selbstwert - Selbstunwirksamkeit</a:t>
            </a:r>
          </a:p>
        </p:txBody>
      </p:sp>
      <p:sp>
        <p:nvSpPr>
          <p:cNvPr id="45059" name="Inhaltsplatzhalter 5"/>
          <p:cNvSpPr>
            <a:spLocks noGrp="1"/>
          </p:cNvSpPr>
          <p:nvPr>
            <p:ph idx="1"/>
          </p:nvPr>
        </p:nvSpPr>
        <p:spPr>
          <a:xfrm>
            <a:off x="819150" y="1247775"/>
            <a:ext cx="7785100" cy="5143500"/>
          </a:xfrm>
        </p:spPr>
        <p:txBody>
          <a:bodyPr/>
          <a:lstStyle/>
          <a:p>
            <a:pPr>
              <a:lnSpc>
                <a:spcPct val="100000"/>
              </a:lnSpc>
              <a:spcAft>
                <a:spcPts val="1800"/>
              </a:spcAft>
            </a:pPr>
            <a:r>
              <a:rPr lang="de-DE" altLang="de-DE" sz="2400" dirty="0"/>
              <a:t> Intrusionen/Wiedererinnerungen </a:t>
            </a:r>
          </a:p>
          <a:p>
            <a:pPr>
              <a:lnSpc>
                <a:spcPct val="100000"/>
              </a:lnSpc>
              <a:spcAft>
                <a:spcPts val="1800"/>
              </a:spcAft>
            </a:pPr>
            <a:r>
              <a:rPr lang="de-DE" altLang="de-DE" sz="2400" dirty="0"/>
              <a:t> Alpträume</a:t>
            </a:r>
          </a:p>
          <a:p>
            <a:pPr>
              <a:lnSpc>
                <a:spcPct val="100000"/>
              </a:lnSpc>
              <a:spcAft>
                <a:spcPts val="1800"/>
              </a:spcAft>
            </a:pPr>
            <a:r>
              <a:rPr lang="de-DE" altLang="de-DE" sz="2400" dirty="0"/>
              <a:t> Höheres Erregungsniveau</a:t>
            </a:r>
          </a:p>
          <a:p>
            <a:pPr>
              <a:lnSpc>
                <a:spcPct val="100000"/>
              </a:lnSpc>
              <a:spcAft>
                <a:spcPts val="1800"/>
              </a:spcAft>
            </a:pPr>
            <a:r>
              <a:rPr lang="de-DE" altLang="de-DE" sz="2400" dirty="0"/>
              <a:t> Vermeidungsverhalten</a:t>
            </a:r>
          </a:p>
          <a:p>
            <a:pPr>
              <a:lnSpc>
                <a:spcPct val="100000"/>
              </a:lnSpc>
              <a:spcAft>
                <a:spcPts val="1800"/>
              </a:spcAft>
            </a:pPr>
            <a:r>
              <a:rPr lang="de-DE" altLang="de-DE" sz="2400" dirty="0"/>
              <a:t> Schlafstörungen</a:t>
            </a:r>
          </a:p>
          <a:p>
            <a:pPr>
              <a:lnSpc>
                <a:spcPct val="100000"/>
              </a:lnSpc>
              <a:spcAft>
                <a:spcPts val="1800"/>
              </a:spcAft>
            </a:pPr>
            <a:r>
              <a:rPr lang="de-DE" altLang="de-DE" sz="2400" dirty="0"/>
              <a:t> Absolute Selbstunwirksamkeitserwartung</a:t>
            </a:r>
          </a:p>
          <a:p>
            <a:pPr>
              <a:lnSpc>
                <a:spcPct val="100000"/>
              </a:lnSpc>
              <a:spcAft>
                <a:spcPts val="1800"/>
              </a:spcAft>
            </a:pPr>
            <a:r>
              <a:rPr lang="de-DE" altLang="de-DE" sz="2400" dirty="0"/>
              <a:t> Negative Selbstbild</a:t>
            </a:r>
          </a:p>
          <a:p>
            <a:pPr>
              <a:lnSpc>
                <a:spcPct val="100000"/>
              </a:lnSpc>
              <a:spcAft>
                <a:spcPts val="1800"/>
              </a:spcAft>
            </a:pPr>
            <a:r>
              <a:rPr lang="de-DE" altLang="de-DE" sz="2400" dirty="0"/>
              <a:t> Mangelnde Selbstfürsorge</a:t>
            </a:r>
          </a:p>
          <a:p>
            <a:pPr>
              <a:lnSpc>
                <a:spcPct val="100000"/>
              </a:lnSpc>
              <a:spcAft>
                <a:spcPts val="1800"/>
              </a:spcAft>
            </a:pPr>
            <a:r>
              <a:rPr lang="de-DE" altLang="de-DE" sz="2400" dirty="0"/>
              <a:t> Unterdrückung eigener Bedürfnisse</a:t>
            </a:r>
          </a:p>
          <a:p>
            <a:pPr>
              <a:lnSpc>
                <a:spcPct val="100000"/>
              </a:lnSpc>
              <a:spcAft>
                <a:spcPts val="1800"/>
              </a:spcAft>
            </a:pPr>
            <a:endParaRPr lang="de-DE" altLang="de-DE" sz="2400" dirty="0"/>
          </a:p>
        </p:txBody>
      </p:sp>
      <p:sp>
        <p:nvSpPr>
          <p:cNvPr id="2" name="Foliennummernplatzhalter 1"/>
          <p:cNvSpPr>
            <a:spLocks noGrp="1"/>
          </p:cNvSpPr>
          <p:nvPr>
            <p:ph type="sldNum" sz="quarter" idx="10"/>
          </p:nvPr>
        </p:nvSpPr>
        <p:spPr/>
        <p:txBody>
          <a:bodyPr/>
          <a:lstStyle/>
          <a:p>
            <a:pPr>
              <a:defRPr/>
            </a:pPr>
            <a:r>
              <a:rPr lang="de-CH"/>
              <a:t>    |  </a:t>
            </a:r>
            <a:fld id="{10C3C6AF-B59A-4705-A3E3-45D7B5D61A13}" type="slidenum">
              <a:rPr lang="de-CH" smtClean="0"/>
              <a:pPr>
                <a:defRPr/>
              </a:pPr>
              <a:t>32</a:t>
            </a:fld>
            <a:endParaRPr lang="de-CH"/>
          </a:p>
        </p:txBody>
      </p:sp>
      <p:sp>
        <p:nvSpPr>
          <p:cNvPr id="3" name="Datumsplatzhalter 2"/>
          <p:cNvSpPr>
            <a:spLocks noGrp="1"/>
          </p:cNvSpPr>
          <p:nvPr>
            <p:ph type="dt" sz="quarter" idx="11"/>
          </p:nvPr>
        </p:nvSpPr>
        <p:spPr/>
        <p:txBody>
          <a:bodyPr/>
          <a:lstStyle/>
          <a:p>
            <a:pPr>
              <a:defRPr/>
            </a:pPr>
            <a:r>
              <a:rPr lang="de-DE"/>
              <a:t>27. November 2014</a:t>
            </a:r>
            <a:endParaRPr lang="de-CH" dirty="0"/>
          </a:p>
        </p:txBody>
      </p:sp>
      <p:sp>
        <p:nvSpPr>
          <p:cNvPr id="4" name="Fußzeilenplatzhalter 3"/>
          <p:cNvSpPr>
            <a:spLocks noGrp="1"/>
          </p:cNvSpPr>
          <p:nvPr>
            <p:ph type="ftr" sz="quarter" idx="12"/>
          </p:nvPr>
        </p:nvSpPr>
        <p:spPr/>
        <p:txBody>
          <a:bodyPr/>
          <a:lstStyle/>
          <a:p>
            <a:pPr>
              <a:defRPr/>
            </a:pPr>
            <a:r>
              <a:rPr lang="de-CH"/>
              <a:t>Universitäre Psychiatrische Kliniken Basel</a:t>
            </a:r>
            <a:r>
              <a:rPr lang="de-CH" b="0"/>
              <a:t> | www.upkbs.ch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0" y="0"/>
            <a:ext cx="9144000" cy="7029450"/>
            <a:chOff x="1487" y="1069"/>
            <a:chExt cx="2706" cy="2874"/>
          </a:xfrm>
        </p:grpSpPr>
        <p:sp>
          <p:nvSpPr>
            <p:cNvPr id="3" name="_s4100"/>
            <p:cNvSpPr>
              <a:spLocks noChangeShapeType="1"/>
            </p:cNvSpPr>
            <p:nvPr/>
          </p:nvSpPr>
          <p:spPr bwMode="auto">
            <a:xfrm flipH="1" flipV="1">
              <a:off x="2369" y="1858"/>
              <a:ext cx="313"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4" name="_s4101"/>
            <p:cNvSpPr>
              <a:spLocks noChangeArrowheads="1"/>
            </p:cNvSpPr>
            <p:nvPr/>
          </p:nvSpPr>
          <p:spPr bwMode="auto">
            <a:xfrm>
              <a:off x="1942" y="1374"/>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weniger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Kompetenzen</a:t>
              </a:r>
            </a:p>
          </p:txBody>
        </p:sp>
        <p:sp>
          <p:nvSpPr>
            <p:cNvPr id="5" name="_s4102"/>
            <p:cNvSpPr>
              <a:spLocks noChangeShapeType="1"/>
            </p:cNvSpPr>
            <p:nvPr/>
          </p:nvSpPr>
          <p:spPr bwMode="auto">
            <a:xfrm flipH="1" flipV="1">
              <a:off x="2079" y="2258"/>
              <a:ext cx="507" cy="1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6" name="_s4103"/>
            <p:cNvSpPr>
              <a:spLocks noChangeArrowheads="1"/>
            </p:cNvSpPr>
            <p:nvPr/>
          </p:nvSpPr>
          <p:spPr bwMode="auto">
            <a:xfrm>
              <a:off x="1555" y="1909"/>
              <a:ext cx="536" cy="536"/>
            </a:xfrm>
            <a:prstGeom prst="ellipse">
              <a:avLst/>
            </a:prstGeom>
            <a:solidFill>
              <a:srgbClr val="FF00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a:ln>
                    <a:noFill/>
                  </a:ln>
                  <a:solidFill>
                    <a:schemeClr val="tx1"/>
                  </a:solidFill>
                  <a:effectLst/>
                  <a:latin typeface="Arial" charset="0"/>
                  <a:cs typeface="Arial" charset="0"/>
                </a:rPr>
                <a:t>PTSD: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Hyperarousal,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Intrusionen,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Vermeidung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cs typeface="Arial" charset="0"/>
              </a:endParaRPr>
            </a:p>
          </p:txBody>
        </p:sp>
        <p:sp>
          <p:nvSpPr>
            <p:cNvPr id="7" name="_s4104"/>
            <p:cNvSpPr>
              <a:spLocks noChangeShapeType="1"/>
            </p:cNvSpPr>
            <p:nvPr/>
          </p:nvSpPr>
          <p:spPr bwMode="auto">
            <a:xfrm flipH="1">
              <a:off x="2079" y="2588"/>
              <a:ext cx="508"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8" name="_s4105"/>
            <p:cNvSpPr>
              <a:spLocks noChangeArrowheads="1"/>
            </p:cNvSpPr>
            <p:nvPr/>
          </p:nvSpPr>
          <p:spPr bwMode="auto">
            <a:xfrm>
              <a:off x="1556" y="2569"/>
              <a:ext cx="536" cy="536"/>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Selbstwert, Gefühl 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Selbstunwirksamkeit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kognitive Schemata</a:t>
              </a:r>
            </a:p>
          </p:txBody>
        </p:sp>
        <p:sp>
          <p:nvSpPr>
            <p:cNvPr id="9" name="_s4106"/>
            <p:cNvSpPr>
              <a:spLocks noChangeShapeType="1"/>
            </p:cNvSpPr>
            <p:nvPr/>
          </p:nvSpPr>
          <p:spPr bwMode="auto">
            <a:xfrm flipH="1">
              <a:off x="2370"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0" name="_s4107"/>
            <p:cNvSpPr>
              <a:spLocks noChangeArrowheads="1"/>
            </p:cNvSpPr>
            <p:nvPr/>
          </p:nvSpPr>
          <p:spPr bwMode="auto">
            <a:xfrm>
              <a:off x="1945" y="3102"/>
              <a:ext cx="536" cy="536"/>
            </a:xfrm>
            <a:prstGeom prst="ellipse">
              <a:avLst/>
            </a:prstGeom>
            <a:solidFill>
              <a:srgbClr val="00FFFF"/>
            </a:solidFill>
            <a:ln w="25400">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Dissoziationsneigung/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Sinneswahrnehmung</a:t>
              </a:r>
            </a:p>
          </p:txBody>
        </p:sp>
        <p:sp>
          <p:nvSpPr>
            <p:cNvPr id="11" name="_s4108"/>
            <p:cNvSpPr>
              <a:spLocks noChangeShapeType="1"/>
            </p:cNvSpPr>
            <p:nvPr/>
          </p:nvSpPr>
          <p:spPr bwMode="auto">
            <a:xfrm>
              <a:off x="2840" y="2771"/>
              <a:ext cx="0" cy="5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2" name="_s4109"/>
            <p:cNvSpPr>
              <a:spLocks noChangeArrowheads="1"/>
            </p:cNvSpPr>
            <p:nvPr/>
          </p:nvSpPr>
          <p:spPr bwMode="auto">
            <a:xfrm>
              <a:off x="2573" y="3305"/>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Körperselbst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Körperwahrnehmung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Somatisierung</a:t>
              </a:r>
            </a:p>
          </p:txBody>
        </p:sp>
        <p:sp>
          <p:nvSpPr>
            <p:cNvPr id="13" name="_s4110"/>
            <p:cNvSpPr>
              <a:spLocks noChangeShapeType="1"/>
            </p:cNvSpPr>
            <p:nvPr/>
          </p:nvSpPr>
          <p:spPr bwMode="auto">
            <a:xfrm>
              <a:off x="2996"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4" name="_s4111"/>
            <p:cNvSpPr>
              <a:spLocks noChangeArrowheads="1"/>
            </p:cNvSpPr>
            <p:nvPr/>
          </p:nvSpPr>
          <p:spPr bwMode="auto">
            <a:xfrm>
              <a:off x="3200" y="3100"/>
              <a:ext cx="536" cy="536"/>
            </a:xfrm>
            <a:prstGeom prst="ellipse">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exekutiven,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kognitiven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Funktionen</a:t>
              </a:r>
            </a:p>
          </p:txBody>
        </p:sp>
        <p:sp>
          <p:nvSpPr>
            <p:cNvPr id="15" name="_s4112"/>
            <p:cNvSpPr>
              <a:spLocks noChangeShapeType="1"/>
            </p:cNvSpPr>
            <p:nvPr/>
          </p:nvSpPr>
          <p:spPr bwMode="auto">
            <a:xfrm>
              <a:off x="3093" y="2587"/>
              <a:ext cx="507" cy="1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6" name="_s4113"/>
            <p:cNvSpPr>
              <a:spLocks noChangeArrowheads="1"/>
            </p:cNvSpPr>
            <p:nvPr/>
          </p:nvSpPr>
          <p:spPr bwMode="auto">
            <a:xfrm>
              <a:off x="3587" y="256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Emotionsregulation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17" name="_s4114"/>
            <p:cNvSpPr>
              <a:spLocks noChangeShapeType="1"/>
            </p:cNvSpPr>
            <p:nvPr/>
          </p:nvSpPr>
          <p:spPr bwMode="auto">
            <a:xfrm flipV="1">
              <a:off x="3093" y="2258"/>
              <a:ext cx="507"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8" name="_s4115"/>
            <p:cNvSpPr>
              <a:spLocks noChangeArrowheads="1"/>
            </p:cNvSpPr>
            <p:nvPr/>
          </p:nvSpPr>
          <p:spPr bwMode="auto">
            <a:xfrm>
              <a:off x="3586" y="190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Impulskontrolle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Selbstregulation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Stresstoleranz</a:t>
              </a:r>
            </a:p>
          </p:txBody>
        </p:sp>
        <p:sp>
          <p:nvSpPr>
            <p:cNvPr id="19" name="_s4116"/>
            <p:cNvSpPr>
              <a:spLocks noChangeShapeType="1"/>
            </p:cNvSpPr>
            <p:nvPr/>
          </p:nvSpPr>
          <p:spPr bwMode="auto">
            <a:xfrm flipV="1">
              <a:off x="2996" y="1858"/>
              <a:ext cx="313" cy="4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0" name="_s4117"/>
            <p:cNvSpPr>
              <a:spLocks noChangeArrowheads="1"/>
            </p:cNvSpPr>
            <p:nvPr/>
          </p:nvSpPr>
          <p:spPr bwMode="auto">
            <a:xfrm>
              <a:off x="3198" y="1373"/>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Bindungsstörung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Interaktion</a:t>
              </a:r>
            </a:p>
          </p:txBody>
        </p:sp>
        <p:sp>
          <p:nvSpPr>
            <p:cNvPr id="21" name="_s4118"/>
            <p:cNvSpPr>
              <a:spLocks noChangeShapeType="1"/>
            </p:cNvSpPr>
            <p:nvPr/>
          </p:nvSpPr>
          <p:spPr bwMode="auto">
            <a:xfrm flipV="1">
              <a:off x="2839" y="1706"/>
              <a:ext cx="0" cy="5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2" name="_s4119"/>
            <p:cNvSpPr>
              <a:spLocks noChangeArrowheads="1"/>
            </p:cNvSpPr>
            <p:nvPr/>
          </p:nvSpPr>
          <p:spPr bwMode="auto">
            <a:xfrm>
              <a:off x="2571" y="1170"/>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Empathiefähigkeit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Mentalisierung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23" name="_s4120"/>
            <p:cNvSpPr>
              <a:spLocks noChangeArrowheads="1"/>
            </p:cNvSpPr>
            <p:nvPr/>
          </p:nvSpPr>
          <p:spPr bwMode="auto">
            <a:xfrm>
              <a:off x="2571" y="2238"/>
              <a:ext cx="536" cy="536"/>
            </a:xfrm>
            <a:prstGeom prst="ellipse">
              <a:avLst/>
            </a:prstGeom>
            <a:solidFill>
              <a:srgbClr val="CC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Invalidierende,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vernachlässigende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Umgebung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Typ-II-Traumata</a:t>
              </a:r>
            </a:p>
          </p:txBody>
        </p:sp>
      </p:grpSp>
      <p:sp>
        <p:nvSpPr>
          <p:cNvPr id="4121" name="Oval 23"/>
          <p:cNvSpPr>
            <a:spLocks noChangeArrowheads="1"/>
          </p:cNvSpPr>
          <p:nvPr/>
        </p:nvSpPr>
        <p:spPr bwMode="auto">
          <a:xfrm>
            <a:off x="0" y="0"/>
            <a:ext cx="3635375" cy="692150"/>
          </a:xfrm>
          <a:prstGeom prst="ellipse">
            <a:avLst/>
          </a:prstGeom>
          <a:solidFill>
            <a:schemeClr val="folHlink"/>
          </a:solidFill>
          <a:ln w="9525">
            <a:solidFill>
              <a:schemeClr val="tx1"/>
            </a:solidFill>
            <a:round/>
            <a:headEnd/>
            <a:tailEnd/>
          </a:ln>
        </p:spPr>
        <p:txBody>
          <a:bodyPr wrap="none" anchor="ctr"/>
          <a:lstStyle/>
          <a:p>
            <a:pPr algn="ctr"/>
            <a:r>
              <a:rPr lang="de-DE" altLang="de-DE" sz="1400"/>
              <a:t>Biologische Faktoren</a:t>
            </a:r>
          </a:p>
          <a:p>
            <a:pPr algn="ctr"/>
            <a:r>
              <a:rPr lang="de-DE" altLang="de-DE" sz="1400"/>
              <a:t>Genetik, prä- und perinatale</a:t>
            </a:r>
          </a:p>
          <a:p>
            <a:pPr algn="ctr"/>
            <a:r>
              <a:rPr lang="de-DE" altLang="de-DE" sz="1400"/>
              <a:t> Risikofaktoren</a:t>
            </a:r>
          </a:p>
        </p:txBody>
      </p:sp>
      <p:sp>
        <p:nvSpPr>
          <p:cNvPr id="4122" name="Text Box 27"/>
          <p:cNvSpPr txBox="1">
            <a:spLocks noChangeArrowheads="1"/>
          </p:cNvSpPr>
          <p:nvPr/>
        </p:nvSpPr>
        <p:spPr bwMode="auto">
          <a:xfrm>
            <a:off x="231775" y="6451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de-DE" altLang="de-DE" sz="1400">
              <a:solidFill>
                <a:schemeClr val="tx1"/>
              </a:solidFill>
              <a:latin typeface="Arial" charset="0"/>
            </a:endParaRPr>
          </a:p>
        </p:txBody>
      </p:sp>
      <p:sp>
        <p:nvSpPr>
          <p:cNvPr id="4123" name="Rectangle 28"/>
          <p:cNvSpPr>
            <a:spLocks noChangeArrowheads="1"/>
          </p:cNvSpPr>
          <p:nvPr/>
        </p:nvSpPr>
        <p:spPr bwMode="auto">
          <a:xfrm>
            <a:off x="133350" y="6524625"/>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sz="1400" dirty="0"/>
              <a:t>Schmid (2008) </a:t>
            </a:r>
          </a:p>
        </p:txBody>
      </p:sp>
      <p:sp>
        <p:nvSpPr>
          <p:cNvPr id="4124" name="Oval 28"/>
          <p:cNvSpPr>
            <a:spLocks noChangeArrowheads="1"/>
          </p:cNvSpPr>
          <p:nvPr/>
        </p:nvSpPr>
        <p:spPr bwMode="auto">
          <a:xfrm>
            <a:off x="6804025" y="1700213"/>
            <a:ext cx="2339975" cy="374491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ltLang="de-DE"/>
          </a:p>
        </p:txBody>
      </p:sp>
      <p:sp>
        <p:nvSpPr>
          <p:cNvPr id="26" name="Foliennummernplatzhalter 25"/>
          <p:cNvSpPr>
            <a:spLocks noGrp="1"/>
          </p:cNvSpPr>
          <p:nvPr>
            <p:ph type="sldNum" sz="quarter" idx="10"/>
          </p:nvPr>
        </p:nvSpPr>
        <p:spPr/>
        <p:txBody>
          <a:bodyPr/>
          <a:lstStyle/>
          <a:p>
            <a:pPr>
              <a:defRPr/>
            </a:pPr>
            <a:r>
              <a:rPr lang="de-CH"/>
              <a:t>    |  </a:t>
            </a:r>
            <a:fld id="{441FFC99-91B4-45C7-B541-96066D84B122}" type="slidenum">
              <a:rPr lang="de-CH" smtClean="0"/>
              <a:pPr>
                <a:defRPr/>
              </a:pPr>
              <a:t>33</a:t>
            </a:fld>
            <a:endParaRPr lang="de-CH"/>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lgn="r"/>
            <a:r>
              <a:rPr lang="de-CH" altLang="de-DE" sz="800">
                <a:solidFill>
                  <a:schemeClr val="tx1"/>
                </a:solidFill>
              </a:rPr>
              <a:t>    |  </a:t>
            </a:r>
            <a:fld id="{C7F670C7-9272-4C31-993D-A040940D8CA7}" type="slidenum">
              <a:rPr lang="de-CH" altLang="de-DE" sz="800">
                <a:solidFill>
                  <a:schemeClr val="tx1"/>
                </a:solidFill>
              </a:rPr>
              <a:pPr algn="r"/>
              <a:t>34</a:t>
            </a:fld>
            <a:endParaRPr lang="de-CH" altLang="de-DE" sz="800">
              <a:solidFill>
                <a:schemeClr val="tx1"/>
              </a:solidFill>
            </a:endParaRPr>
          </a:p>
        </p:txBody>
      </p:sp>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a:solidFill>
                  <a:srgbClr val="444424"/>
                </a:solidFill>
                <a:latin typeface="+mj-lt"/>
                <a:cs typeface="+mn-cs"/>
              </a:rPr>
              <a:t>Universitäre Psychiatrische Kliniken Basel</a:t>
            </a:r>
            <a:r>
              <a:rPr lang="de-CH" sz="800">
                <a:solidFill>
                  <a:srgbClr val="444424"/>
                </a:solidFill>
                <a:latin typeface="+mj-lt"/>
                <a:cs typeface="+mn-cs"/>
              </a:rPr>
              <a:t> | www.upkbs.ch |</a:t>
            </a:r>
          </a:p>
        </p:txBody>
      </p:sp>
      <p:sp>
        <p:nvSpPr>
          <p:cNvPr id="46085" name="Rectangle 2"/>
          <p:cNvSpPr>
            <a:spLocks noGrp="1" noChangeArrowheads="1"/>
          </p:cNvSpPr>
          <p:nvPr>
            <p:ph type="title" idx="4294967295"/>
          </p:nvPr>
        </p:nvSpPr>
        <p:spPr>
          <a:xfrm>
            <a:off x="379413" y="301625"/>
            <a:ext cx="8080375" cy="1079500"/>
          </a:xfrm>
        </p:spPr>
        <p:txBody>
          <a:bodyPr/>
          <a:lstStyle/>
          <a:p>
            <a:pPr eaLnBrk="1" hangingPunct="1"/>
            <a:r>
              <a:rPr lang="de-CH" altLang="de-DE" sz="2400" b="0" dirty="0">
                <a:solidFill>
                  <a:srgbClr val="ED7925"/>
                </a:solidFill>
              </a:rPr>
              <a:t>Probleme bei der Emotionsregulation</a:t>
            </a:r>
          </a:p>
        </p:txBody>
      </p:sp>
      <p:sp>
        <p:nvSpPr>
          <p:cNvPr id="46086" name="Rectangle 3"/>
          <p:cNvSpPr txBox="1">
            <a:spLocks noChangeArrowheads="1"/>
          </p:cNvSpPr>
          <p:nvPr/>
        </p:nvSpPr>
        <p:spPr bwMode="auto">
          <a:xfrm>
            <a:off x="334963" y="1093788"/>
            <a:ext cx="4729162" cy="524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marL="177800" indent="-177800">
              <a:spcAft>
                <a:spcPts val="2400"/>
              </a:spcAft>
              <a:buClr>
                <a:srgbClr val="ED7925"/>
              </a:buClr>
              <a:buFont typeface="Georgia" pitchFamily="18" charset="0"/>
              <a:buChar char="›"/>
            </a:pPr>
            <a:r>
              <a:rPr lang="de-DE" altLang="de-DE" sz="2000" dirty="0"/>
              <a:t>Gefühle werden leichter ausgelöst, fluten schneller an und werden rasch als </a:t>
            </a:r>
            <a:r>
              <a:rPr lang="de-DE" altLang="de-DE" sz="2000" dirty="0" err="1"/>
              <a:t>aversive</a:t>
            </a:r>
            <a:r>
              <a:rPr lang="de-DE" altLang="de-DE" sz="2000" dirty="0"/>
              <a:t> Anspannung erlebt.</a:t>
            </a:r>
          </a:p>
          <a:p>
            <a:pPr marL="177800" indent="-177800">
              <a:spcAft>
                <a:spcPts val="2400"/>
              </a:spcAft>
              <a:buClr>
                <a:srgbClr val="ED7925"/>
              </a:buClr>
              <a:buFont typeface="Georgia" pitchFamily="18" charset="0"/>
              <a:buChar char="›"/>
            </a:pPr>
            <a:r>
              <a:rPr lang="de-DE" altLang="de-DE" sz="2000" dirty="0"/>
              <a:t>Handlungsimpulse können nicht adäquat identifiziert und somit schwerer gegenreguliert werden.</a:t>
            </a:r>
          </a:p>
          <a:p>
            <a:pPr marL="177800" indent="-177800">
              <a:spcAft>
                <a:spcPts val="2400"/>
              </a:spcAft>
              <a:buClr>
                <a:srgbClr val="ED7925"/>
              </a:buClr>
              <a:buFont typeface="Georgia" pitchFamily="18" charset="0"/>
              <a:buChar char="›"/>
            </a:pPr>
            <a:r>
              <a:rPr lang="de-DE" altLang="de-DE" sz="2000" dirty="0"/>
              <a:t>Gefühle dauern länger an und überlagern sich (Beruhigung braucht länger).</a:t>
            </a:r>
          </a:p>
          <a:p>
            <a:pPr marL="177800" indent="-177800">
              <a:spcAft>
                <a:spcPts val="2400"/>
              </a:spcAft>
              <a:buClr>
                <a:srgbClr val="ED7925"/>
              </a:buClr>
              <a:buFont typeface="Georgia" pitchFamily="18" charset="0"/>
              <a:buChar char="›"/>
            </a:pPr>
            <a:r>
              <a:rPr lang="de-DE" altLang="de-DE" sz="2000" dirty="0"/>
              <a:t>Sekundär-Gefühle (Schuld, Scham)</a:t>
            </a:r>
          </a:p>
          <a:p>
            <a:pPr marL="177800" indent="-177800">
              <a:spcAft>
                <a:spcPts val="2400"/>
              </a:spcAft>
              <a:buClr>
                <a:srgbClr val="ED7925"/>
              </a:buClr>
              <a:buFont typeface="Georgia" pitchFamily="18" charset="0"/>
              <a:buChar char="›"/>
            </a:pPr>
            <a:r>
              <a:rPr lang="de-DE" altLang="de-DE" sz="2000" dirty="0"/>
              <a:t>Durcheinander negativer Gefühle – emotionale Taubheit - innere Leere Emotionsphobie.</a:t>
            </a:r>
          </a:p>
          <a:p>
            <a:pPr marL="177800" indent="-177800">
              <a:spcAft>
                <a:spcPts val="2400"/>
              </a:spcAft>
              <a:buClr>
                <a:srgbClr val="ED7925"/>
              </a:buClr>
            </a:pPr>
            <a:endParaRPr lang="en-US" altLang="de-DE" sz="2000" dirty="0"/>
          </a:p>
        </p:txBody>
      </p:sp>
      <p:pic>
        <p:nvPicPr>
          <p:cNvPr id="46087" name="Picture 5" descr="speedli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413" y="1530350"/>
            <a:ext cx="3335337"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feld 1"/>
          <p:cNvSpPr txBox="1">
            <a:spLocks noChangeArrowheads="1"/>
          </p:cNvSpPr>
          <p:nvPr/>
        </p:nvSpPr>
        <p:spPr bwMode="auto">
          <a:xfrm>
            <a:off x="4046538" y="6199188"/>
            <a:ext cx="4916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1200">
                <a:solidFill>
                  <a:schemeClr val="tx1"/>
                </a:solidFill>
              </a:rPr>
              <a:t>Von: http://www.123mycodes.com/myspacefunnystuff/img/2344.jpg</a:t>
            </a:r>
          </a:p>
        </p:txBody>
      </p:sp>
      <p:sp>
        <p:nvSpPr>
          <p:cNvPr id="2" name="Datumsplatzhalter 1"/>
          <p:cNvSpPr>
            <a:spLocks noGrp="1"/>
          </p:cNvSpPr>
          <p:nvPr>
            <p:ph type="dt" sz="half" idx="11"/>
          </p:nvPr>
        </p:nvSpPr>
        <p:spPr>
          <a:xfrm>
            <a:off x="4849813" y="6524625"/>
            <a:ext cx="1557337" cy="144463"/>
          </a:xfrm>
        </p:spPr>
        <p:txBody>
          <a:bodyPr/>
          <a:lstStyle/>
          <a:p>
            <a:pPr>
              <a:defRPr/>
            </a:pPr>
            <a:r>
              <a:rPr lang="de-DE"/>
              <a:t>27. November 2014</a:t>
            </a:r>
            <a:endParaRPr lang="de-CH"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rrowheads="1"/>
          </p:cNvSpPr>
          <p:nvPr>
            <p:ph type="title" idx="4294967295"/>
          </p:nvPr>
        </p:nvSpPr>
        <p:spPr>
          <a:xfrm>
            <a:off x="1001713" y="171450"/>
            <a:ext cx="6837362" cy="1079500"/>
          </a:xfrm>
        </p:spPr>
        <p:txBody>
          <a:bodyPr/>
          <a:lstStyle/>
          <a:p>
            <a:pPr>
              <a:defRPr/>
            </a:pPr>
            <a:r>
              <a:rPr lang="de-DE" dirty="0">
                <a:effectLst>
                  <a:outerShdw blurRad="38100" dist="38100" dir="2700000" algn="tl">
                    <a:srgbClr val="FFFFFF"/>
                  </a:outerShdw>
                </a:effectLst>
              </a:rPr>
              <a:t>Störungsmodell: Spannungsreduktion</a:t>
            </a:r>
            <a:br>
              <a:rPr lang="de-DE" dirty="0">
                <a:effectLst>
                  <a:outerShdw blurRad="38100" dist="38100" dir="2700000" algn="tl">
                    <a:srgbClr val="FFFFFF"/>
                  </a:outerShdw>
                </a:effectLst>
              </a:rPr>
            </a:br>
            <a:endParaRPr lang="de-DE" dirty="0">
              <a:effectLst>
                <a:outerShdw blurRad="38100" dist="38100" dir="2700000" algn="tl">
                  <a:srgbClr val="FFFFFF"/>
                </a:outerShdw>
              </a:effectLst>
            </a:endParaRPr>
          </a:p>
        </p:txBody>
      </p:sp>
      <p:sp>
        <p:nvSpPr>
          <p:cNvPr id="253955"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defRPr/>
            </a:pPr>
            <a:endParaRPr lang="de-CH" sz="3200" b="1">
              <a:solidFill>
                <a:schemeClr val="tx2"/>
              </a:solidFill>
              <a:effectLst>
                <a:outerShdw blurRad="38100" dist="38100" dir="2700000" algn="tl">
                  <a:srgbClr val="000000"/>
                </a:outerShdw>
              </a:effectLst>
              <a:latin typeface="Tahoma" pitchFamily="34" charset="0"/>
              <a:cs typeface="+mn-cs"/>
            </a:endParaRPr>
          </a:p>
        </p:txBody>
      </p:sp>
      <p:sp>
        <p:nvSpPr>
          <p:cNvPr id="253956" name="Rectangle 4"/>
          <p:cNvSpPr>
            <a:spLocks noChangeArrowheads="1"/>
          </p:cNvSpPr>
          <p:nvPr/>
        </p:nvSpPr>
        <p:spPr bwMode="auto">
          <a:xfrm>
            <a:off x="123825" y="711200"/>
            <a:ext cx="8778875" cy="5813425"/>
          </a:xfrm>
          <a:prstGeom prst="rect">
            <a:avLst/>
          </a:prstGeom>
          <a:solidFill>
            <a:schemeClr val="bg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bg1"/>
            </a:extrusionClr>
          </a:sp3d>
        </p:spPr>
        <p:txBody>
          <a:bodyPr>
            <a:flatTx/>
          </a:bodyPr>
          <a:lstStyle/>
          <a:p>
            <a:pPr marL="342900" indent="-342900">
              <a:spcBef>
                <a:spcPct val="20000"/>
              </a:spcBef>
              <a:buClr>
                <a:schemeClr val="hlink"/>
              </a:buClr>
              <a:buSzPct val="80000"/>
              <a:buFont typeface="Arial" charset="0"/>
              <a:buChar char="►"/>
              <a:defRPr/>
            </a:pPr>
            <a:endParaRPr lang="de-DE" sz="3200" dirty="0">
              <a:solidFill>
                <a:schemeClr val="accent1"/>
              </a:solidFill>
              <a:effectLst>
                <a:outerShdw blurRad="38100" dist="38100" dir="2700000" algn="tl">
                  <a:srgbClr val="000000"/>
                </a:outerShdw>
              </a:effectLst>
              <a:latin typeface="Tahoma" pitchFamily="34" charset="0"/>
              <a:cs typeface="+mn-cs"/>
            </a:endParaRPr>
          </a:p>
          <a:p>
            <a:pPr marL="342900" indent="-342900">
              <a:spcBef>
                <a:spcPct val="20000"/>
              </a:spcBef>
              <a:buClr>
                <a:schemeClr val="hlink"/>
              </a:buClr>
              <a:buSzPct val="80000"/>
              <a:buFont typeface="Arial" charset="0"/>
              <a:buChar char="►"/>
              <a:defRPr/>
            </a:pPr>
            <a:endParaRPr lang="de-DE" sz="3200" dirty="0">
              <a:solidFill>
                <a:schemeClr val="accent1"/>
              </a:solidFill>
              <a:effectLst>
                <a:outerShdw blurRad="38100" dist="38100" dir="2700000" algn="tl">
                  <a:srgbClr val="000000"/>
                </a:outerShdw>
              </a:effectLst>
              <a:latin typeface="Tahoma" pitchFamily="34" charset="0"/>
              <a:cs typeface="+mn-cs"/>
            </a:endParaRPr>
          </a:p>
          <a:p>
            <a:pPr marL="342900" indent="-342900">
              <a:spcBef>
                <a:spcPct val="20000"/>
              </a:spcBef>
              <a:buClr>
                <a:schemeClr val="hlink"/>
              </a:buClr>
              <a:buSzPct val="80000"/>
              <a:buFont typeface="Arial" charset="0"/>
              <a:buChar char="►"/>
              <a:defRPr/>
            </a:pPr>
            <a:endParaRPr lang="de-DE" sz="3200" dirty="0">
              <a:solidFill>
                <a:schemeClr val="accent1"/>
              </a:solidFill>
              <a:effectLst>
                <a:outerShdw blurRad="38100" dist="38100" dir="2700000" algn="tl">
                  <a:srgbClr val="000000"/>
                </a:outerShdw>
              </a:effectLst>
              <a:latin typeface="Tahoma" pitchFamily="34" charset="0"/>
              <a:cs typeface="+mn-cs"/>
            </a:endParaRPr>
          </a:p>
          <a:p>
            <a:pPr marL="342900" indent="-342900">
              <a:spcBef>
                <a:spcPct val="20000"/>
              </a:spcBef>
              <a:buClr>
                <a:schemeClr val="hlink"/>
              </a:buClr>
              <a:buSzPct val="80000"/>
              <a:buFont typeface="Arial" charset="0"/>
              <a:buNone/>
              <a:defRPr/>
            </a:pPr>
            <a:r>
              <a:rPr lang="de-DE" sz="2400" dirty="0">
                <a:solidFill>
                  <a:schemeClr val="accent1"/>
                </a:solidFill>
                <a:effectLst>
                  <a:outerShdw blurRad="38100" dist="38100" dir="2700000" algn="tl">
                    <a:srgbClr val="000000"/>
                  </a:outerShdw>
                </a:effectLst>
                <a:latin typeface="Tahoma" pitchFamily="34" charset="0"/>
                <a:cs typeface="+mn-cs"/>
              </a:rPr>
              <a:t>    </a:t>
            </a:r>
            <a:r>
              <a:rPr lang="de-DE" sz="2400" dirty="0">
                <a:effectLst>
                  <a:outerShdw blurRad="38100" dist="38100" dir="2700000" algn="tl">
                    <a:srgbClr val="000000"/>
                  </a:outerShdw>
                </a:effectLst>
                <a:latin typeface="Tahoma" pitchFamily="34" charset="0"/>
                <a:cs typeface="+mn-cs"/>
              </a:rPr>
              <a:t>     </a:t>
            </a:r>
          </a:p>
          <a:p>
            <a:pPr marL="342900" indent="-342900">
              <a:spcBef>
                <a:spcPct val="20000"/>
              </a:spcBef>
              <a:buClr>
                <a:schemeClr val="hlink"/>
              </a:buClr>
              <a:buSzPct val="80000"/>
              <a:buFont typeface="Arial" charset="0"/>
              <a:buNone/>
              <a:defRPr/>
            </a:pPr>
            <a:endParaRPr lang="de-DE" sz="2400" dirty="0">
              <a:effectLst>
                <a:outerShdw blurRad="38100" dist="38100" dir="2700000" algn="tl">
                  <a:srgbClr val="000000"/>
                </a:outerShdw>
              </a:effectLst>
              <a:latin typeface="Tahoma" pitchFamily="34" charset="0"/>
              <a:cs typeface="+mn-cs"/>
            </a:endParaRPr>
          </a:p>
          <a:p>
            <a:pPr marL="342900" indent="-342900">
              <a:spcBef>
                <a:spcPct val="20000"/>
              </a:spcBef>
              <a:buClr>
                <a:schemeClr val="hlink"/>
              </a:buClr>
              <a:buSzPct val="80000"/>
              <a:buFont typeface="Arial" charset="0"/>
              <a:buNone/>
              <a:defRPr/>
            </a:pPr>
            <a:r>
              <a:rPr lang="de-DE" sz="2000" dirty="0">
                <a:effectLst>
                  <a:outerShdw blurRad="38100" dist="38100" dir="2700000" algn="tl">
                    <a:srgbClr val="000000"/>
                  </a:outerShdw>
                </a:effectLst>
                <a:latin typeface="Tahoma" pitchFamily="34" charset="0"/>
                <a:cs typeface="+mn-cs"/>
              </a:rPr>
              <a:t>    </a:t>
            </a:r>
          </a:p>
          <a:p>
            <a:pPr marL="342900" indent="-342900">
              <a:spcBef>
                <a:spcPct val="20000"/>
              </a:spcBef>
              <a:buClr>
                <a:schemeClr val="hlink"/>
              </a:buClr>
              <a:buSzPct val="80000"/>
              <a:buFont typeface="Arial" charset="0"/>
              <a:buNone/>
              <a:defRPr/>
            </a:pPr>
            <a:r>
              <a:rPr lang="de-DE" sz="2000" dirty="0">
                <a:effectLst>
                  <a:outerShdw blurRad="38100" dist="38100" dir="2700000" algn="tl">
                    <a:srgbClr val="000000"/>
                  </a:outerShdw>
                </a:effectLst>
                <a:latin typeface="Tahoma" pitchFamily="34" charset="0"/>
                <a:cs typeface="+mn-cs"/>
              </a:rPr>
              <a:t> </a:t>
            </a:r>
          </a:p>
          <a:p>
            <a:pPr marL="342900" indent="-342900">
              <a:spcBef>
                <a:spcPct val="20000"/>
              </a:spcBef>
              <a:buClr>
                <a:schemeClr val="hlink"/>
              </a:buClr>
              <a:buSzPct val="80000"/>
              <a:buFont typeface="Arial" charset="0"/>
              <a:buNone/>
              <a:defRPr/>
            </a:pPr>
            <a:endParaRPr lang="de-DE" sz="2000" dirty="0">
              <a:effectLst>
                <a:outerShdw blurRad="38100" dist="38100" dir="2700000" algn="tl">
                  <a:srgbClr val="000000"/>
                </a:outerShdw>
              </a:effectLst>
              <a:latin typeface="Tahoma" pitchFamily="34" charset="0"/>
              <a:cs typeface="+mn-cs"/>
            </a:endParaRPr>
          </a:p>
          <a:p>
            <a:pPr marL="342900" indent="-342900">
              <a:spcBef>
                <a:spcPct val="20000"/>
              </a:spcBef>
              <a:buClr>
                <a:schemeClr val="hlink"/>
              </a:buClr>
              <a:buSzPct val="80000"/>
              <a:buFont typeface="Arial" charset="0"/>
              <a:buNone/>
              <a:defRPr/>
            </a:pPr>
            <a:r>
              <a:rPr lang="de-DE" sz="2000" dirty="0">
                <a:effectLst>
                  <a:outerShdw blurRad="38100" dist="38100" dir="2700000" algn="tl">
                    <a:srgbClr val="000000"/>
                  </a:outerShdw>
                </a:effectLst>
                <a:latin typeface="Tahoma" pitchFamily="34" charset="0"/>
                <a:cs typeface="+mn-cs"/>
              </a:rPr>
              <a:t> </a:t>
            </a:r>
            <a:r>
              <a:rPr lang="de-DE" sz="2000" b="1" dirty="0">
                <a:latin typeface="Tahoma" pitchFamily="34" charset="0"/>
                <a:cs typeface="+mn-cs"/>
              </a:rPr>
              <a:t>Stimulus         Emotion         Reaktion        Spannungsanstieg</a:t>
            </a:r>
            <a:endParaRPr lang="de-DE" sz="2000" dirty="0">
              <a:latin typeface="Tahoma" pitchFamily="34" charset="0"/>
              <a:cs typeface="+mn-cs"/>
            </a:endParaRPr>
          </a:p>
          <a:p>
            <a:pPr marL="342900" indent="-342900">
              <a:spcBef>
                <a:spcPct val="20000"/>
              </a:spcBef>
              <a:buClr>
                <a:schemeClr val="hlink"/>
              </a:buClr>
              <a:buSzPct val="80000"/>
              <a:buFont typeface="Arial" charset="0"/>
              <a:buNone/>
              <a:defRPr/>
            </a:pPr>
            <a:r>
              <a:rPr lang="de-DE" sz="2000" dirty="0">
                <a:latin typeface="Tahoma" pitchFamily="34" charset="0"/>
                <a:cs typeface="+mn-cs"/>
              </a:rPr>
              <a:t>		              negiert           inadäquat      </a:t>
            </a:r>
          </a:p>
          <a:p>
            <a:pPr marL="342900" indent="-342900">
              <a:spcBef>
                <a:spcPct val="20000"/>
              </a:spcBef>
              <a:buClr>
                <a:schemeClr val="hlink"/>
              </a:buClr>
              <a:buSzPct val="80000"/>
              <a:buFont typeface="Arial" charset="0"/>
              <a:buNone/>
              <a:defRPr/>
            </a:pPr>
            <a:r>
              <a:rPr lang="de-DE" sz="2000" dirty="0">
                <a:latin typeface="Tahoma" pitchFamily="34" charset="0"/>
                <a:cs typeface="+mn-cs"/>
              </a:rPr>
              <a:t>		                              „Emotionsphobie“</a:t>
            </a:r>
            <a:br>
              <a:rPr lang="de-DE" sz="2000" dirty="0">
                <a:latin typeface="Tahoma" pitchFamily="34" charset="0"/>
                <a:cs typeface="+mn-cs"/>
              </a:rPr>
            </a:br>
            <a:r>
              <a:rPr lang="de-DE" sz="2000" dirty="0">
                <a:latin typeface="Tahoma" pitchFamily="34" charset="0"/>
                <a:cs typeface="+mn-cs"/>
              </a:rPr>
              <a:t>   </a:t>
            </a:r>
          </a:p>
          <a:p>
            <a:pPr marL="342900" indent="-342900">
              <a:spcBef>
                <a:spcPct val="20000"/>
              </a:spcBef>
              <a:buClr>
                <a:schemeClr val="hlink"/>
              </a:buClr>
              <a:buSzPct val="80000"/>
              <a:buFont typeface="Arial" charset="0"/>
              <a:buChar char="►"/>
              <a:defRPr/>
            </a:pPr>
            <a:r>
              <a:rPr lang="de-DE" sz="2000" dirty="0">
                <a:latin typeface="Tahoma" pitchFamily="34" charset="0"/>
                <a:cs typeface="+mn-cs"/>
              </a:rPr>
              <a:t>Das Dilemma ist, dass diese Patienten entweder zu viel oder zu wenig von ihren Gefühlen wahrnehmen! (van der Hart)</a:t>
            </a:r>
          </a:p>
        </p:txBody>
      </p:sp>
      <p:sp>
        <p:nvSpPr>
          <p:cNvPr id="47109" name="AutoShape 5"/>
          <p:cNvSpPr>
            <a:spLocks noChangeArrowheads="1"/>
          </p:cNvSpPr>
          <p:nvPr/>
        </p:nvSpPr>
        <p:spPr bwMode="auto">
          <a:xfrm rot="-1371095">
            <a:off x="63500" y="1798638"/>
            <a:ext cx="7042150" cy="8620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round/>
            <a:headEnd/>
            <a:tailEnd/>
          </a:ln>
          <a:scene3d>
            <a:camera prst="legacyObliqueTopRight"/>
            <a:lightRig rig="legacyFlat2" dir="t"/>
          </a:scene3d>
          <a:sp3d extrusionH="430200" prstMaterial="legacyMatte">
            <a:bevelT w="13500" h="13500" prst="angle"/>
            <a:bevelB w="13500" h="13500" prst="angle"/>
            <a:extrusionClr>
              <a:srgbClr val="FF0000"/>
            </a:extrusionClr>
          </a:sp3d>
        </p:spPr>
        <p:txBody>
          <a:bodyPr wrap="none" anchor="ctr">
            <a:flatTx/>
          </a:bodyPr>
          <a:lstStyle/>
          <a:p>
            <a:endParaRPr lang="de-CH"/>
          </a:p>
        </p:txBody>
      </p:sp>
      <p:sp>
        <p:nvSpPr>
          <p:cNvPr id="47110" name="Text Box 6"/>
          <p:cNvSpPr txBox="1">
            <a:spLocks noChangeArrowheads="1"/>
          </p:cNvSpPr>
          <p:nvPr/>
        </p:nvSpPr>
        <p:spPr bwMode="auto">
          <a:xfrm>
            <a:off x="5724525" y="1752600"/>
            <a:ext cx="2447925" cy="2657475"/>
          </a:xfrm>
          <a:prstGeom prst="rect">
            <a:avLst/>
          </a:prstGeom>
          <a:solidFill>
            <a:srgbClr val="0099FF"/>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0099FF"/>
            </a:extrusionClr>
          </a:sp3d>
        </p:spPr>
        <p:txBody>
          <a:bodyPr>
            <a:spAutoFit/>
            <a:flatTx/>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eaLnBrk="0" hangingPunct="0">
              <a:spcBef>
                <a:spcPct val="50000"/>
              </a:spcBef>
            </a:pPr>
            <a:r>
              <a:rPr lang="de-DE" altLang="de-DE" sz="2400" b="1">
                <a:solidFill>
                  <a:schemeClr val="tx1"/>
                </a:solidFill>
                <a:latin typeface="Times New Roman" pitchFamily="18" charset="0"/>
              </a:rPr>
              <a:t>Selbstverletzung</a:t>
            </a:r>
          </a:p>
          <a:p>
            <a:pPr eaLnBrk="0" hangingPunct="0">
              <a:spcBef>
                <a:spcPct val="50000"/>
              </a:spcBef>
            </a:pPr>
            <a:r>
              <a:rPr lang="de-DE" altLang="de-DE" sz="2400" b="1">
                <a:solidFill>
                  <a:schemeClr val="tx1"/>
                </a:solidFill>
                <a:latin typeface="Times New Roman" pitchFamily="18" charset="0"/>
              </a:rPr>
              <a:t>Aggression</a:t>
            </a:r>
          </a:p>
          <a:p>
            <a:pPr eaLnBrk="0" hangingPunct="0">
              <a:spcBef>
                <a:spcPct val="50000"/>
              </a:spcBef>
            </a:pPr>
            <a:r>
              <a:rPr lang="de-DE" altLang="de-DE" sz="2400" b="1">
                <a:solidFill>
                  <a:schemeClr val="tx1"/>
                </a:solidFill>
                <a:latin typeface="Times New Roman" pitchFamily="18" charset="0"/>
              </a:rPr>
              <a:t>Parasuizid</a:t>
            </a:r>
          </a:p>
          <a:p>
            <a:pPr eaLnBrk="0" hangingPunct="0">
              <a:spcBef>
                <a:spcPct val="50000"/>
              </a:spcBef>
            </a:pPr>
            <a:r>
              <a:rPr lang="de-DE" altLang="de-DE" sz="2400" b="1">
                <a:solidFill>
                  <a:schemeClr val="tx1"/>
                </a:solidFill>
                <a:latin typeface="Times New Roman" pitchFamily="18" charset="0"/>
              </a:rPr>
              <a:t>Dissoziation</a:t>
            </a:r>
          </a:p>
          <a:p>
            <a:pPr eaLnBrk="0" hangingPunct="0">
              <a:spcBef>
                <a:spcPct val="50000"/>
              </a:spcBef>
            </a:pPr>
            <a:r>
              <a:rPr lang="de-DE" altLang="de-DE" sz="2400" b="1">
                <a:solidFill>
                  <a:schemeClr val="tx1"/>
                </a:solidFill>
                <a:latin typeface="Times New Roman" pitchFamily="18" charset="0"/>
              </a:rPr>
              <a:t>Konsum</a:t>
            </a:r>
            <a:endParaRPr lang="de-DE" altLang="de-DE" sz="1600">
              <a:solidFill>
                <a:schemeClr val="tx1"/>
              </a:solidFill>
              <a:latin typeface="Times New Roman" pitchFamily="18" charset="0"/>
            </a:endParaRPr>
          </a:p>
        </p:txBody>
      </p:sp>
      <p:sp>
        <p:nvSpPr>
          <p:cNvPr id="47111" name="Line 7"/>
          <p:cNvSpPr>
            <a:spLocks noChangeShapeType="1"/>
          </p:cNvSpPr>
          <p:nvPr/>
        </p:nvSpPr>
        <p:spPr bwMode="auto">
          <a:xfrm>
            <a:off x="8459788" y="1989138"/>
            <a:ext cx="0" cy="2514600"/>
          </a:xfrm>
          <a:prstGeom prst="line">
            <a:avLst/>
          </a:prstGeom>
          <a:noFill/>
          <a:ln w="104775">
            <a:solidFill>
              <a:srgbClr val="00FF00"/>
            </a:solidFill>
            <a:round/>
            <a:headEnd/>
            <a:tailEnd type="triangle" w="med" len="med"/>
          </a:ln>
          <a:scene3d>
            <a:camera prst="legacyObliqueTopRight"/>
            <a:lightRig rig="legacyFlat2" dir="t"/>
          </a:scene3d>
          <a:sp3d extrusionH="430200" prstMaterial="legacyMatte">
            <a:bevelT w="13500" h="13500" prst="angle"/>
            <a:bevelB w="13500" h="13500" prst="angle"/>
            <a:extrusionClr>
              <a:srgbClr val="00FF00"/>
            </a:extrusionClr>
          </a:sp3d>
          <a:extLst>
            <a:ext uri="{909E8E84-426E-40DD-AFC4-6F175D3DCCD1}">
              <a14:hiddenFill xmlns:a14="http://schemas.microsoft.com/office/drawing/2010/main">
                <a:noFill/>
              </a14:hiddenFill>
            </a:ext>
          </a:extLst>
        </p:spPr>
        <p:txBody>
          <a:bodyPr wrap="none" anchor="ctr">
            <a:flatTx/>
          </a:bodyPr>
          <a:lstStyle/>
          <a:p>
            <a:endParaRPr lang="de-CH"/>
          </a:p>
        </p:txBody>
      </p:sp>
      <p:sp>
        <p:nvSpPr>
          <p:cNvPr id="47112" name="Line 8"/>
          <p:cNvSpPr>
            <a:spLocks noChangeShapeType="1"/>
          </p:cNvSpPr>
          <p:nvPr/>
        </p:nvSpPr>
        <p:spPr bwMode="auto">
          <a:xfrm>
            <a:off x="1547813" y="4797425"/>
            <a:ext cx="381000" cy="0"/>
          </a:xfrm>
          <a:prstGeom prst="line">
            <a:avLst/>
          </a:prstGeom>
          <a:noFill/>
          <a:ln w="635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7113" name="Line 11"/>
          <p:cNvSpPr>
            <a:spLocks noChangeShapeType="1"/>
          </p:cNvSpPr>
          <p:nvPr/>
        </p:nvSpPr>
        <p:spPr bwMode="auto">
          <a:xfrm>
            <a:off x="3203575" y="4724400"/>
            <a:ext cx="381000" cy="0"/>
          </a:xfrm>
          <a:prstGeom prst="line">
            <a:avLst/>
          </a:prstGeom>
          <a:noFill/>
          <a:ln w="635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7114" name="Line 12"/>
          <p:cNvSpPr>
            <a:spLocks noChangeShapeType="1"/>
          </p:cNvSpPr>
          <p:nvPr/>
        </p:nvSpPr>
        <p:spPr bwMode="auto">
          <a:xfrm>
            <a:off x="5003800" y="4724400"/>
            <a:ext cx="381000" cy="0"/>
          </a:xfrm>
          <a:prstGeom prst="line">
            <a:avLst/>
          </a:prstGeom>
          <a:noFill/>
          <a:ln w="635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2" name="Datumsplatzhalter 1"/>
          <p:cNvSpPr>
            <a:spLocks noGrp="1"/>
          </p:cNvSpPr>
          <p:nvPr>
            <p:ph type="dt" sz="half" idx="11"/>
          </p:nvPr>
        </p:nvSpPr>
        <p:spPr/>
        <p:txBody>
          <a:bodyPr/>
          <a:lstStyle/>
          <a:p>
            <a:pPr>
              <a:defRPr/>
            </a:pPr>
            <a:r>
              <a:rPr lang="de-DE"/>
              <a:t>27. November 2014</a:t>
            </a:r>
            <a:endParaRPr lang="de-CH" dirty="0"/>
          </a:p>
        </p:txBody>
      </p:sp>
      <p:sp>
        <p:nvSpPr>
          <p:cNvPr id="4" name="Foliennummernplatzhalter 3"/>
          <p:cNvSpPr>
            <a:spLocks noGrp="1"/>
          </p:cNvSpPr>
          <p:nvPr>
            <p:ph type="sldNum" sz="quarter" idx="10"/>
          </p:nvPr>
        </p:nvSpPr>
        <p:spPr/>
        <p:txBody>
          <a:bodyPr/>
          <a:lstStyle/>
          <a:p>
            <a:pPr>
              <a:defRPr/>
            </a:pPr>
            <a:r>
              <a:rPr lang="de-CH" dirty="0"/>
              <a:t>    |  </a:t>
            </a:r>
            <a:fld id="{441FFC99-91B4-45C7-B541-96066D84B122}" type="slidenum">
              <a:rPr lang="de-CH" smtClean="0"/>
              <a:pPr>
                <a:defRPr/>
              </a:pPr>
              <a:t>35</a:t>
            </a:fld>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1500188" y="0"/>
            <a:ext cx="11342688" cy="7029450"/>
            <a:chOff x="272" y="151"/>
            <a:chExt cx="5171" cy="3674"/>
          </a:xfrm>
        </p:grpSpPr>
        <p:sp>
          <p:nvSpPr>
            <p:cNvPr id="3" name="_s5124"/>
            <p:cNvSpPr>
              <a:spLocks noChangeArrowheads="1" noTextEdit="1"/>
            </p:cNvSpPr>
            <p:nvPr/>
          </p:nvSpPr>
          <p:spPr bwMode="auto">
            <a:xfrm>
              <a:off x="2045" y="426"/>
              <a:ext cx="1624" cy="1625"/>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solidFill>
              <a:srgbClr val="FFCC00"/>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4" name="_s5125"/>
            <p:cNvSpPr>
              <a:spLocks noChangeArrowheads="1" noTextEdit="1"/>
            </p:cNvSpPr>
            <p:nvPr/>
          </p:nvSpPr>
          <p:spPr bwMode="auto">
            <a:xfrm rot="3600000">
              <a:off x="2880" y="778"/>
              <a:ext cx="1625" cy="162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solidFill>
              <a:srgbClr val="FF9933"/>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5" name="_s5126"/>
            <p:cNvSpPr>
              <a:spLocks noChangeArrowheads="1" noTextEdit="1"/>
            </p:cNvSpPr>
            <p:nvPr/>
          </p:nvSpPr>
          <p:spPr bwMode="auto">
            <a:xfrm rot="7200000">
              <a:off x="2847" y="1380"/>
              <a:ext cx="1625" cy="162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solidFill>
              <a:srgbClr val="FF3300"/>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6" name="_s5127"/>
            <p:cNvSpPr>
              <a:spLocks noChangeArrowheads="1" noTextEdit="1"/>
            </p:cNvSpPr>
            <p:nvPr/>
          </p:nvSpPr>
          <p:spPr bwMode="auto">
            <a:xfrm rot="10800000">
              <a:off x="2125" y="1906"/>
              <a:ext cx="1624" cy="1625"/>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solidFill>
              <a:srgbClr val="FF0000"/>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7" name="_s5128"/>
            <p:cNvSpPr>
              <a:spLocks noChangeArrowheads="1" noTextEdit="1"/>
            </p:cNvSpPr>
            <p:nvPr/>
          </p:nvSpPr>
          <p:spPr bwMode="auto">
            <a:xfrm rot="14400000">
              <a:off x="1337" y="1530"/>
              <a:ext cx="1625" cy="162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solidFill>
              <a:srgbClr val="CC0000"/>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8" name="_s5129"/>
            <p:cNvSpPr>
              <a:spLocks noChangeArrowheads="1" noTextEdit="1"/>
            </p:cNvSpPr>
            <p:nvPr/>
          </p:nvSpPr>
          <p:spPr bwMode="auto">
            <a:xfrm rot="18000000">
              <a:off x="1239" y="853"/>
              <a:ext cx="1625" cy="162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solidFill>
              <a:srgbClr val="FF6600"/>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9" name="_s5130"/>
            <p:cNvSpPr>
              <a:spLocks noChangeArrowheads="1"/>
            </p:cNvSpPr>
            <p:nvPr/>
          </p:nvSpPr>
          <p:spPr bwMode="auto">
            <a:xfrm>
              <a:off x="3270" y="446"/>
              <a:ext cx="60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Gefühle werden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bedrohlich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unangenehm erlebt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und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nicht wahrgenommen oder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unterdrückt </a:t>
              </a:r>
            </a:p>
          </p:txBody>
        </p:sp>
        <p:sp>
          <p:nvSpPr>
            <p:cNvPr id="10" name="_s5131"/>
            <p:cNvSpPr>
              <a:spLocks noChangeArrowheads="1"/>
            </p:cNvSpPr>
            <p:nvPr/>
          </p:nvSpPr>
          <p:spPr bwMode="auto">
            <a:xfrm>
              <a:off x="3341" y="2921"/>
              <a:ext cx="60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Situation bleibt ungeklärt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Gefühle werden stärker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unangenehm belastende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Anspannungsgefühle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treten auf</a:t>
              </a:r>
            </a:p>
          </p:txBody>
        </p:sp>
        <p:sp>
          <p:nvSpPr>
            <p:cNvPr id="11" name="_s5132"/>
            <p:cNvSpPr>
              <a:spLocks noChangeArrowheads="1"/>
            </p:cNvSpPr>
            <p:nvPr/>
          </p:nvSpPr>
          <p:spPr bwMode="auto">
            <a:xfrm>
              <a:off x="1830" y="513"/>
              <a:ext cx="605" cy="60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25400">
                  <a:solidFill>
                    <a:schemeClr val="tx1"/>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Schwierigkeiten 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Umgang und bei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der 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mit Emotionen,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„Angst“ vor Gefühlen</a:t>
              </a:r>
            </a:p>
          </p:txBody>
        </p:sp>
        <p:sp>
          <p:nvSpPr>
            <p:cNvPr id="12" name="_s5133"/>
            <p:cNvSpPr>
              <a:spLocks noChangeArrowheads="1"/>
            </p:cNvSpPr>
            <p:nvPr/>
          </p:nvSpPr>
          <p:spPr bwMode="auto">
            <a:xfrm>
              <a:off x="3986" y="1685"/>
              <a:ext cx="60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Die Signale die Gefühle für die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Verhaltenssteuerung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geben werden nicht bemerkt  und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Verhalten wird nicht danach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ausgerichtet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p:txBody>
        </p:sp>
        <p:sp>
          <p:nvSpPr>
            <p:cNvPr id="13" name="_s5134"/>
            <p:cNvSpPr>
              <a:spLocks noChangeArrowheads="1"/>
            </p:cNvSpPr>
            <p:nvPr/>
          </p:nvSpPr>
          <p:spPr bwMode="auto">
            <a:xfrm>
              <a:off x="1840" y="2925"/>
              <a:ext cx="60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Verhaltensmöglichkeiten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sind scheinbar blockiert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Anspannungsniveau wird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unerträglich</a:t>
              </a:r>
            </a:p>
          </p:txBody>
        </p:sp>
        <p:sp>
          <p:nvSpPr>
            <p:cNvPr id="14" name="_s5135"/>
            <p:cNvSpPr>
              <a:spLocks noChangeArrowheads="1"/>
            </p:cNvSpPr>
            <p:nvPr/>
          </p:nvSpPr>
          <p:spPr bwMode="auto">
            <a:xfrm>
              <a:off x="1240" y="1642"/>
              <a:ext cx="60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Emotion wird als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Überforderung erlebt: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Gefühl der Leere, Taubheit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Selbstverletzung, Aggression,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Substanzkonsum, Suizidversuch</a:t>
              </a:r>
            </a:p>
          </p:txBody>
        </p:sp>
      </p:grpSp>
      <p:sp>
        <p:nvSpPr>
          <p:cNvPr id="5136" name="Text Box 16"/>
          <p:cNvSpPr txBox="1">
            <a:spLocks noChangeArrowheads="1"/>
          </p:cNvSpPr>
          <p:nvPr/>
        </p:nvSpPr>
        <p:spPr bwMode="auto">
          <a:xfrm>
            <a:off x="6732588" y="0"/>
            <a:ext cx="254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200">
                <a:solidFill>
                  <a:schemeClr val="tx1"/>
                </a:solidFill>
                <a:latin typeface="Arial" charset="0"/>
              </a:rPr>
              <a:t>Bei niederem Erregungsniveau viele Verhaltensalternativen</a:t>
            </a:r>
          </a:p>
        </p:txBody>
      </p:sp>
      <p:sp>
        <p:nvSpPr>
          <p:cNvPr id="5137" name="Text Box 17"/>
          <p:cNvSpPr txBox="1">
            <a:spLocks noChangeArrowheads="1"/>
          </p:cNvSpPr>
          <p:nvPr/>
        </p:nvSpPr>
        <p:spPr bwMode="auto">
          <a:xfrm>
            <a:off x="6732588" y="6035675"/>
            <a:ext cx="2411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200">
                <a:solidFill>
                  <a:schemeClr val="tx1"/>
                </a:solidFill>
                <a:latin typeface="Arial" charset="0"/>
              </a:rPr>
              <a:t>Je höher Erregungsniveau desto</a:t>
            </a:r>
          </a:p>
          <a:p>
            <a:r>
              <a:rPr lang="de-DE" altLang="de-DE" sz="1200">
                <a:solidFill>
                  <a:schemeClr val="tx1"/>
                </a:solidFill>
                <a:latin typeface="Arial" charset="0"/>
              </a:rPr>
              <a:t> weniger Verhaltensalternativen</a:t>
            </a:r>
          </a:p>
          <a:p>
            <a:r>
              <a:rPr lang="de-DE" altLang="de-DE" sz="1200">
                <a:solidFill>
                  <a:schemeClr val="tx1"/>
                </a:solidFill>
                <a:latin typeface="Arial" charset="0"/>
              </a:rPr>
              <a:t>andere Personen reagieren  dann oft ebenfalls emotionaler</a:t>
            </a:r>
          </a:p>
        </p:txBody>
      </p:sp>
      <p:sp>
        <p:nvSpPr>
          <p:cNvPr id="5138" name="Text Box 18"/>
          <p:cNvSpPr txBox="1">
            <a:spLocks noChangeArrowheads="1"/>
          </p:cNvSpPr>
          <p:nvPr/>
        </p:nvSpPr>
        <p:spPr bwMode="auto">
          <a:xfrm>
            <a:off x="179388" y="5661025"/>
            <a:ext cx="17287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200">
                <a:solidFill>
                  <a:schemeClr val="tx1"/>
                </a:solidFill>
                <a:latin typeface="Arial" charset="0"/>
              </a:rPr>
              <a:t>Bei höchstem Erregungsniveau</a:t>
            </a:r>
          </a:p>
          <a:p>
            <a:r>
              <a:rPr lang="de-DE" altLang="de-DE" sz="1200">
                <a:solidFill>
                  <a:schemeClr val="tx1"/>
                </a:solidFill>
                <a:latin typeface="Arial" charset="0"/>
              </a:rPr>
              <a:t>werden automatisierte Lösungsmechanismen eingesetzt </a:t>
            </a:r>
          </a:p>
        </p:txBody>
      </p:sp>
      <p:sp>
        <p:nvSpPr>
          <p:cNvPr id="5139" name="Text Box 19"/>
          <p:cNvSpPr txBox="1">
            <a:spLocks noChangeArrowheads="1"/>
          </p:cNvSpPr>
          <p:nvPr/>
        </p:nvSpPr>
        <p:spPr bwMode="auto">
          <a:xfrm>
            <a:off x="158750" y="352425"/>
            <a:ext cx="1820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de-DE" altLang="de-DE" sz="1800">
              <a:solidFill>
                <a:schemeClr val="tx1"/>
              </a:solidFill>
              <a:latin typeface="Arial" charset="0"/>
            </a:endParaRPr>
          </a:p>
        </p:txBody>
      </p:sp>
      <p:sp>
        <p:nvSpPr>
          <p:cNvPr id="5140" name="Text Box 20"/>
          <p:cNvSpPr txBox="1">
            <a:spLocks noChangeArrowheads="1"/>
          </p:cNvSpPr>
          <p:nvPr/>
        </p:nvSpPr>
        <p:spPr bwMode="auto">
          <a:xfrm>
            <a:off x="0" y="0"/>
            <a:ext cx="396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200">
                <a:solidFill>
                  <a:schemeClr val="tx1"/>
                </a:solidFill>
                <a:latin typeface="Arial" charset="0"/>
              </a:rPr>
              <a:t>Biologische/genetische Disposition zu heftigen Gefühlen</a:t>
            </a:r>
          </a:p>
          <a:p>
            <a:r>
              <a:rPr lang="de-DE" altLang="de-DE" sz="1200">
                <a:solidFill>
                  <a:schemeClr val="tx1"/>
                </a:solidFill>
                <a:latin typeface="Arial" charset="0"/>
              </a:rPr>
              <a:t>Negative Lerngeschichte mit Emotionen</a:t>
            </a:r>
          </a:p>
        </p:txBody>
      </p:sp>
      <p:sp>
        <p:nvSpPr>
          <p:cNvPr id="5141" name="Text Box 21"/>
          <p:cNvSpPr txBox="1">
            <a:spLocks noChangeArrowheads="1"/>
          </p:cNvSpPr>
          <p:nvPr/>
        </p:nvSpPr>
        <p:spPr bwMode="auto">
          <a:xfrm>
            <a:off x="3543300" y="3089275"/>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de-DE" altLang="de-DE" sz="1800">
              <a:solidFill>
                <a:schemeClr val="tx1"/>
              </a:solidFill>
              <a:latin typeface="Arial" charset="0"/>
            </a:endParaRPr>
          </a:p>
        </p:txBody>
      </p:sp>
      <p:sp>
        <p:nvSpPr>
          <p:cNvPr id="5142" name="Text Box 22"/>
          <p:cNvSpPr txBox="1">
            <a:spLocks noChangeArrowheads="1"/>
          </p:cNvSpPr>
          <p:nvPr/>
        </p:nvSpPr>
        <p:spPr bwMode="auto">
          <a:xfrm>
            <a:off x="2843213" y="2852738"/>
            <a:ext cx="3024187" cy="1339850"/>
          </a:xfrm>
          <a:prstGeom prst="rect">
            <a:avLst/>
          </a:prstGeom>
          <a:solidFill>
            <a:srgbClr val="CC99FF"/>
          </a:solidFill>
          <a:ln w="25400">
            <a:solidFill>
              <a:schemeClr val="tx1"/>
            </a:solidFill>
            <a:miter lim="800000"/>
            <a:headEnd/>
            <a:tailEnd/>
          </a:ln>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600" b="1">
                <a:solidFill>
                  <a:schemeClr val="tx1"/>
                </a:solidFill>
                <a:latin typeface="Arial" charset="0"/>
              </a:rPr>
              <a:t>Fazit:</a:t>
            </a:r>
            <a:r>
              <a:rPr lang="de-DE" altLang="de-DE" sz="1600">
                <a:solidFill>
                  <a:schemeClr val="tx1"/>
                </a:solidFill>
                <a:latin typeface="Arial" charset="0"/>
              </a:rPr>
              <a:t> Normale emotionale Reaktionen im Alltag sollten bemerkt und für eine gute Beziehungsgestaltung nutzbar</a:t>
            </a:r>
          </a:p>
          <a:p>
            <a:r>
              <a:rPr lang="de-DE" altLang="de-DE" sz="1600">
                <a:solidFill>
                  <a:schemeClr val="tx1"/>
                </a:solidFill>
                <a:latin typeface="Arial" charset="0"/>
              </a:rPr>
              <a:t> gemacht werden!</a:t>
            </a:r>
          </a:p>
        </p:txBody>
      </p:sp>
      <p:sp>
        <p:nvSpPr>
          <p:cNvPr id="5143" name="Textfeld 13"/>
          <p:cNvSpPr txBox="1">
            <a:spLocks noChangeArrowheads="1"/>
          </p:cNvSpPr>
          <p:nvPr/>
        </p:nvSpPr>
        <p:spPr bwMode="auto">
          <a:xfrm>
            <a:off x="3635375" y="2276475"/>
            <a:ext cx="193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200">
                <a:solidFill>
                  <a:schemeClr val="tx1"/>
                </a:solidFill>
                <a:latin typeface="Arial" charset="0"/>
              </a:rPr>
              <a:t>In-Albon &amp; Schmid (2011)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lgn="r"/>
            <a:r>
              <a:rPr lang="de-CH" altLang="de-DE" sz="800">
                <a:solidFill>
                  <a:schemeClr val="tx1"/>
                </a:solidFill>
              </a:rPr>
              <a:t>    |  </a:t>
            </a:r>
            <a:fld id="{A4F16913-215D-47CB-A837-0BBBC92ABD5B}" type="slidenum">
              <a:rPr lang="de-CH" altLang="de-DE" sz="800">
                <a:solidFill>
                  <a:schemeClr val="tx1"/>
                </a:solidFill>
              </a:rPr>
              <a:pPr algn="r"/>
              <a:t>37</a:t>
            </a:fld>
            <a:endParaRPr lang="de-CH" altLang="de-DE" sz="800">
              <a:solidFill>
                <a:schemeClr val="tx1"/>
              </a:solidFill>
            </a:endParaRPr>
          </a:p>
        </p:txBody>
      </p:sp>
      <p:sp>
        <p:nvSpPr>
          <p:cNvPr id="48133" name="Rectangle 2"/>
          <p:cNvSpPr>
            <a:spLocks noGrp="1" noChangeArrowheads="1"/>
          </p:cNvSpPr>
          <p:nvPr>
            <p:ph type="title" idx="4294967295"/>
          </p:nvPr>
        </p:nvSpPr>
        <p:spPr>
          <a:xfrm>
            <a:off x="588963" y="498475"/>
            <a:ext cx="6837363" cy="1079500"/>
          </a:xfrm>
        </p:spPr>
        <p:txBody>
          <a:bodyPr/>
          <a:lstStyle/>
          <a:p>
            <a:pPr eaLnBrk="1" hangingPunct="1"/>
            <a:r>
              <a:rPr lang="de-CH" altLang="de-DE" sz="2800" b="0" dirty="0">
                <a:solidFill>
                  <a:srgbClr val="ED7925"/>
                </a:solidFill>
              </a:rPr>
              <a:t>Emotionsregulation</a:t>
            </a:r>
            <a:br>
              <a:rPr lang="de-CH" altLang="de-DE" sz="3200" dirty="0">
                <a:solidFill>
                  <a:srgbClr val="5B5055"/>
                </a:solidFill>
              </a:rPr>
            </a:br>
            <a:endParaRPr lang="de-CH" altLang="de-DE" sz="3200" b="0" dirty="0">
              <a:solidFill>
                <a:srgbClr val="5B5055"/>
              </a:solidFill>
            </a:endParaRPr>
          </a:p>
        </p:txBody>
      </p:sp>
      <p:sp>
        <p:nvSpPr>
          <p:cNvPr id="48134" name="Rectangle 3"/>
          <p:cNvSpPr txBox="1">
            <a:spLocks noChangeArrowheads="1"/>
          </p:cNvSpPr>
          <p:nvPr/>
        </p:nvSpPr>
        <p:spPr bwMode="auto">
          <a:xfrm>
            <a:off x="588963" y="1682750"/>
            <a:ext cx="80518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marL="177800" indent="-177800">
              <a:spcAft>
                <a:spcPts val="1200"/>
              </a:spcAft>
              <a:buClr>
                <a:srgbClr val="ED7925"/>
              </a:buClr>
            </a:pPr>
            <a:r>
              <a:rPr lang="de-CH" altLang="de-DE" sz="2400" dirty="0"/>
              <a:t>„Jeder kann wütend werden, das ist einfach. </a:t>
            </a:r>
          </a:p>
          <a:p>
            <a:pPr marL="177800" indent="-177800">
              <a:spcAft>
                <a:spcPts val="1200"/>
              </a:spcAft>
              <a:buClr>
                <a:srgbClr val="ED7925"/>
              </a:buClr>
            </a:pPr>
            <a:r>
              <a:rPr lang="de-CH" altLang="de-DE" sz="2400" dirty="0"/>
              <a:t>Aber wütend auf den Richtigen zu sein, im </a:t>
            </a:r>
          </a:p>
          <a:p>
            <a:pPr marL="177800" indent="-177800">
              <a:spcAft>
                <a:spcPts val="1200"/>
              </a:spcAft>
              <a:buClr>
                <a:srgbClr val="ED7925"/>
              </a:buClr>
            </a:pPr>
            <a:r>
              <a:rPr lang="de-CH" altLang="de-DE" sz="2400" dirty="0"/>
              <a:t>richtigen Mass, zur richtigen Zeit, zum </a:t>
            </a:r>
          </a:p>
          <a:p>
            <a:pPr marL="177800" indent="-177800">
              <a:spcAft>
                <a:spcPts val="1200"/>
              </a:spcAft>
              <a:buClr>
                <a:srgbClr val="ED7925"/>
              </a:buClr>
            </a:pPr>
            <a:r>
              <a:rPr lang="de-CH" altLang="de-DE" sz="2400" dirty="0"/>
              <a:t>richtigen Zweck und auf die richtige Art, </a:t>
            </a:r>
          </a:p>
          <a:p>
            <a:pPr marL="177800" indent="-177800">
              <a:spcAft>
                <a:spcPts val="1200"/>
              </a:spcAft>
              <a:buClr>
                <a:srgbClr val="ED7925"/>
              </a:buClr>
            </a:pPr>
            <a:r>
              <a:rPr lang="de-CH" altLang="de-DE" sz="2400" dirty="0"/>
              <a:t>das ist schwer.“ </a:t>
            </a:r>
          </a:p>
          <a:p>
            <a:pPr marL="177800" indent="-177800">
              <a:lnSpc>
                <a:spcPts val="2600"/>
              </a:lnSpc>
              <a:buClr>
                <a:srgbClr val="ED7925"/>
              </a:buClr>
            </a:pPr>
            <a:endParaRPr lang="de-CH" altLang="de-DE" sz="2400" dirty="0"/>
          </a:p>
          <a:p>
            <a:pPr marL="177800" indent="-177800">
              <a:lnSpc>
                <a:spcPts val="2600"/>
              </a:lnSpc>
              <a:buClr>
                <a:srgbClr val="ED7925"/>
              </a:buClr>
            </a:pPr>
            <a:endParaRPr lang="de-CH" altLang="de-DE" sz="2400" i="1" dirty="0"/>
          </a:p>
          <a:p>
            <a:pPr marL="177800" indent="-177800">
              <a:lnSpc>
                <a:spcPts val="2600"/>
              </a:lnSpc>
              <a:buClr>
                <a:srgbClr val="ED7925"/>
              </a:buClr>
            </a:pPr>
            <a:r>
              <a:rPr lang="de-CH" altLang="de-DE" sz="2400" i="1" dirty="0"/>
              <a:t>Aristoteles </a:t>
            </a:r>
          </a:p>
          <a:p>
            <a:pPr marL="177800" indent="-177800">
              <a:lnSpc>
                <a:spcPts val="2600"/>
              </a:lnSpc>
              <a:buClr>
                <a:srgbClr val="ED7925"/>
              </a:buClr>
            </a:pPr>
            <a:endParaRPr lang="de-CH" altLang="de-DE" sz="2400" i="1" dirty="0"/>
          </a:p>
        </p:txBody>
      </p:sp>
      <p:pic>
        <p:nvPicPr>
          <p:cNvPr id="48135" name="Picture 4" descr="Datei:Francesco Hayez 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268663"/>
            <a:ext cx="2794000"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feld 1"/>
          <p:cNvSpPr txBox="1">
            <a:spLocks noChangeArrowheads="1"/>
          </p:cNvSpPr>
          <p:nvPr/>
        </p:nvSpPr>
        <p:spPr bwMode="auto">
          <a:xfrm>
            <a:off x="6175375" y="6227763"/>
            <a:ext cx="3084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1000">
                <a:solidFill>
                  <a:schemeClr val="tx1"/>
                </a:solidFill>
              </a:rPr>
              <a:t>Von: http://www.oel-bild.de/bilder/13604M.jpg</a:t>
            </a:r>
          </a:p>
        </p:txBody>
      </p:sp>
      <p:sp>
        <p:nvSpPr>
          <p:cNvPr id="2" name="Datumsplatzhalter 1"/>
          <p:cNvSpPr>
            <a:spLocks noGrp="1"/>
          </p:cNvSpPr>
          <p:nvPr>
            <p:ph type="dt" sz="half" idx="11"/>
          </p:nvPr>
        </p:nvSpPr>
        <p:spPr>
          <a:xfrm>
            <a:off x="4840288" y="6524625"/>
            <a:ext cx="1557337" cy="144463"/>
          </a:xfrm>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0" y="0"/>
            <a:ext cx="9144000" cy="7029450"/>
            <a:chOff x="1487" y="1069"/>
            <a:chExt cx="2706" cy="2874"/>
          </a:xfrm>
        </p:grpSpPr>
        <p:sp>
          <p:nvSpPr>
            <p:cNvPr id="3" name="_s6148"/>
            <p:cNvSpPr>
              <a:spLocks noChangeShapeType="1"/>
            </p:cNvSpPr>
            <p:nvPr/>
          </p:nvSpPr>
          <p:spPr bwMode="auto">
            <a:xfrm flipH="1" flipV="1">
              <a:off x="2369" y="1858"/>
              <a:ext cx="313"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4" name="_s6149"/>
            <p:cNvSpPr>
              <a:spLocks noChangeArrowheads="1"/>
            </p:cNvSpPr>
            <p:nvPr/>
          </p:nvSpPr>
          <p:spPr bwMode="auto">
            <a:xfrm>
              <a:off x="1942" y="1374"/>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weniger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Kompetenzen</a:t>
              </a:r>
            </a:p>
          </p:txBody>
        </p:sp>
        <p:sp>
          <p:nvSpPr>
            <p:cNvPr id="5" name="_s6150"/>
            <p:cNvSpPr>
              <a:spLocks noChangeShapeType="1"/>
            </p:cNvSpPr>
            <p:nvPr/>
          </p:nvSpPr>
          <p:spPr bwMode="auto">
            <a:xfrm flipH="1" flipV="1">
              <a:off x="2079" y="2258"/>
              <a:ext cx="507" cy="1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6" name="_s6151"/>
            <p:cNvSpPr>
              <a:spLocks noChangeArrowheads="1"/>
            </p:cNvSpPr>
            <p:nvPr/>
          </p:nvSpPr>
          <p:spPr bwMode="auto">
            <a:xfrm>
              <a:off x="1555" y="1909"/>
              <a:ext cx="536" cy="536"/>
            </a:xfrm>
            <a:prstGeom prst="ellipse">
              <a:avLst/>
            </a:prstGeom>
            <a:solidFill>
              <a:srgbClr val="FF00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a:ln>
                    <a:noFill/>
                  </a:ln>
                  <a:solidFill>
                    <a:schemeClr val="tx1"/>
                  </a:solidFill>
                  <a:effectLst/>
                  <a:latin typeface="Arial" charset="0"/>
                  <a:cs typeface="Arial" charset="0"/>
                </a:rPr>
                <a:t>PTSD: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Hyperarousal,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Intrusionen,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Vermeidung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cs typeface="Arial" charset="0"/>
              </a:endParaRPr>
            </a:p>
          </p:txBody>
        </p:sp>
        <p:sp>
          <p:nvSpPr>
            <p:cNvPr id="7" name="_s6152"/>
            <p:cNvSpPr>
              <a:spLocks noChangeShapeType="1"/>
            </p:cNvSpPr>
            <p:nvPr/>
          </p:nvSpPr>
          <p:spPr bwMode="auto">
            <a:xfrm flipH="1">
              <a:off x="2079" y="2588"/>
              <a:ext cx="508"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8" name="_s6153"/>
            <p:cNvSpPr>
              <a:spLocks noChangeArrowheads="1"/>
            </p:cNvSpPr>
            <p:nvPr/>
          </p:nvSpPr>
          <p:spPr bwMode="auto">
            <a:xfrm>
              <a:off x="1556" y="2569"/>
              <a:ext cx="536" cy="536"/>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Selbstwert, Gefühl 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Selbstunwirksamkeit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kognitive Schemata</a:t>
              </a:r>
            </a:p>
          </p:txBody>
        </p:sp>
        <p:sp>
          <p:nvSpPr>
            <p:cNvPr id="9" name="_s6154"/>
            <p:cNvSpPr>
              <a:spLocks noChangeShapeType="1"/>
            </p:cNvSpPr>
            <p:nvPr/>
          </p:nvSpPr>
          <p:spPr bwMode="auto">
            <a:xfrm flipH="1">
              <a:off x="2370"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0" name="_s6155"/>
            <p:cNvSpPr>
              <a:spLocks noChangeArrowheads="1"/>
            </p:cNvSpPr>
            <p:nvPr/>
          </p:nvSpPr>
          <p:spPr bwMode="auto">
            <a:xfrm>
              <a:off x="1945" y="3102"/>
              <a:ext cx="536" cy="536"/>
            </a:xfrm>
            <a:prstGeom prst="ellipse">
              <a:avLst/>
            </a:prstGeom>
            <a:solidFill>
              <a:srgbClr val="00FFFF"/>
            </a:solidFill>
            <a:ln w="25400">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Dissoziationsneigung/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Sinneswahrnehmung</a:t>
              </a:r>
            </a:p>
          </p:txBody>
        </p:sp>
        <p:sp>
          <p:nvSpPr>
            <p:cNvPr id="11" name="_s6156"/>
            <p:cNvSpPr>
              <a:spLocks noChangeShapeType="1"/>
            </p:cNvSpPr>
            <p:nvPr/>
          </p:nvSpPr>
          <p:spPr bwMode="auto">
            <a:xfrm>
              <a:off x="2840" y="2771"/>
              <a:ext cx="0" cy="5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2" name="_s6157"/>
            <p:cNvSpPr>
              <a:spLocks noChangeArrowheads="1"/>
            </p:cNvSpPr>
            <p:nvPr/>
          </p:nvSpPr>
          <p:spPr bwMode="auto">
            <a:xfrm>
              <a:off x="2573" y="3305"/>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Körperselbst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Körperwahrnehmung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Somatisierung</a:t>
              </a:r>
            </a:p>
          </p:txBody>
        </p:sp>
        <p:sp>
          <p:nvSpPr>
            <p:cNvPr id="13" name="_s6158"/>
            <p:cNvSpPr>
              <a:spLocks noChangeShapeType="1"/>
            </p:cNvSpPr>
            <p:nvPr/>
          </p:nvSpPr>
          <p:spPr bwMode="auto">
            <a:xfrm>
              <a:off x="2996"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4" name="_s6159"/>
            <p:cNvSpPr>
              <a:spLocks noChangeArrowheads="1"/>
            </p:cNvSpPr>
            <p:nvPr/>
          </p:nvSpPr>
          <p:spPr bwMode="auto">
            <a:xfrm>
              <a:off x="3200" y="3100"/>
              <a:ext cx="536" cy="536"/>
            </a:xfrm>
            <a:prstGeom prst="ellipse">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exekutiven,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kognitiven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Funktionen</a:t>
              </a:r>
            </a:p>
          </p:txBody>
        </p:sp>
        <p:sp>
          <p:nvSpPr>
            <p:cNvPr id="15" name="_s6160"/>
            <p:cNvSpPr>
              <a:spLocks noChangeShapeType="1"/>
            </p:cNvSpPr>
            <p:nvPr/>
          </p:nvSpPr>
          <p:spPr bwMode="auto">
            <a:xfrm>
              <a:off x="3093" y="2587"/>
              <a:ext cx="507" cy="1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6" name="_s6161"/>
            <p:cNvSpPr>
              <a:spLocks noChangeArrowheads="1"/>
            </p:cNvSpPr>
            <p:nvPr/>
          </p:nvSpPr>
          <p:spPr bwMode="auto">
            <a:xfrm>
              <a:off x="3587" y="256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Emotionsregulation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17" name="_s6162"/>
            <p:cNvSpPr>
              <a:spLocks noChangeShapeType="1"/>
            </p:cNvSpPr>
            <p:nvPr/>
          </p:nvSpPr>
          <p:spPr bwMode="auto">
            <a:xfrm flipV="1">
              <a:off x="3093" y="2258"/>
              <a:ext cx="507"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8" name="_s6163"/>
            <p:cNvSpPr>
              <a:spLocks noChangeArrowheads="1"/>
            </p:cNvSpPr>
            <p:nvPr/>
          </p:nvSpPr>
          <p:spPr bwMode="auto">
            <a:xfrm>
              <a:off x="3586" y="190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Impulskontrolle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Selbstregulation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Stresstoleranz</a:t>
              </a:r>
            </a:p>
          </p:txBody>
        </p:sp>
        <p:sp>
          <p:nvSpPr>
            <p:cNvPr id="19" name="_s6164"/>
            <p:cNvSpPr>
              <a:spLocks noChangeShapeType="1"/>
            </p:cNvSpPr>
            <p:nvPr/>
          </p:nvSpPr>
          <p:spPr bwMode="auto">
            <a:xfrm flipV="1">
              <a:off x="2996" y="1858"/>
              <a:ext cx="313" cy="4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0" name="_s6165"/>
            <p:cNvSpPr>
              <a:spLocks noChangeArrowheads="1"/>
            </p:cNvSpPr>
            <p:nvPr/>
          </p:nvSpPr>
          <p:spPr bwMode="auto">
            <a:xfrm>
              <a:off x="3198" y="1373"/>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Bindungsstörung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Interaktion</a:t>
              </a:r>
            </a:p>
          </p:txBody>
        </p:sp>
        <p:sp>
          <p:nvSpPr>
            <p:cNvPr id="21" name="_s6166"/>
            <p:cNvSpPr>
              <a:spLocks noChangeShapeType="1"/>
            </p:cNvSpPr>
            <p:nvPr/>
          </p:nvSpPr>
          <p:spPr bwMode="auto">
            <a:xfrm flipV="1">
              <a:off x="2839" y="1706"/>
              <a:ext cx="0" cy="5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2" name="_s6167"/>
            <p:cNvSpPr>
              <a:spLocks noChangeArrowheads="1"/>
            </p:cNvSpPr>
            <p:nvPr/>
          </p:nvSpPr>
          <p:spPr bwMode="auto">
            <a:xfrm>
              <a:off x="2571" y="1170"/>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Empathiefähigkeit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Mentalisierung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23" name="_s6168"/>
            <p:cNvSpPr>
              <a:spLocks noChangeArrowheads="1"/>
            </p:cNvSpPr>
            <p:nvPr/>
          </p:nvSpPr>
          <p:spPr bwMode="auto">
            <a:xfrm>
              <a:off x="2571" y="2238"/>
              <a:ext cx="536" cy="536"/>
            </a:xfrm>
            <a:prstGeom prst="ellipse">
              <a:avLst/>
            </a:prstGeom>
            <a:solidFill>
              <a:srgbClr val="CC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Invalidierende,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vernachlässigende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Umgebung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Typ-II-Traumata</a:t>
              </a:r>
            </a:p>
          </p:txBody>
        </p:sp>
      </p:grpSp>
      <p:sp>
        <p:nvSpPr>
          <p:cNvPr id="6169" name="Oval 23"/>
          <p:cNvSpPr>
            <a:spLocks noChangeArrowheads="1"/>
          </p:cNvSpPr>
          <p:nvPr/>
        </p:nvSpPr>
        <p:spPr bwMode="auto">
          <a:xfrm>
            <a:off x="0" y="0"/>
            <a:ext cx="3635375" cy="692150"/>
          </a:xfrm>
          <a:prstGeom prst="ellipse">
            <a:avLst/>
          </a:prstGeom>
          <a:solidFill>
            <a:schemeClr val="folHlink"/>
          </a:solidFill>
          <a:ln w="9525">
            <a:solidFill>
              <a:schemeClr val="tx1"/>
            </a:solidFill>
            <a:round/>
            <a:headEnd/>
            <a:tailEnd/>
          </a:ln>
        </p:spPr>
        <p:txBody>
          <a:bodyPr wrap="none" anchor="ctr"/>
          <a:lstStyle/>
          <a:p>
            <a:pPr algn="ctr"/>
            <a:r>
              <a:rPr lang="de-DE" altLang="de-DE" sz="1400"/>
              <a:t>Biologische Faktoren</a:t>
            </a:r>
          </a:p>
          <a:p>
            <a:pPr algn="ctr"/>
            <a:r>
              <a:rPr lang="de-DE" altLang="de-DE" sz="1400"/>
              <a:t>Genetik, prä- und perinatale</a:t>
            </a:r>
          </a:p>
          <a:p>
            <a:pPr algn="ctr"/>
            <a:r>
              <a:rPr lang="de-DE" altLang="de-DE" sz="1400"/>
              <a:t> Risikofaktoren</a:t>
            </a:r>
          </a:p>
        </p:txBody>
      </p:sp>
      <p:sp>
        <p:nvSpPr>
          <p:cNvPr id="6170" name="Text Box 27"/>
          <p:cNvSpPr txBox="1">
            <a:spLocks noChangeArrowheads="1"/>
          </p:cNvSpPr>
          <p:nvPr/>
        </p:nvSpPr>
        <p:spPr bwMode="auto">
          <a:xfrm>
            <a:off x="231775" y="6451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de-DE" altLang="de-DE" sz="1400">
              <a:solidFill>
                <a:schemeClr val="tx1"/>
              </a:solidFill>
              <a:latin typeface="Arial" charset="0"/>
            </a:endParaRPr>
          </a:p>
        </p:txBody>
      </p:sp>
      <p:sp>
        <p:nvSpPr>
          <p:cNvPr id="6171" name="Rectangle 28"/>
          <p:cNvSpPr>
            <a:spLocks noChangeArrowheads="1"/>
          </p:cNvSpPr>
          <p:nvPr/>
        </p:nvSpPr>
        <p:spPr bwMode="auto">
          <a:xfrm>
            <a:off x="133350" y="6524625"/>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sz="1400" dirty="0"/>
              <a:t>Schmid (2008) </a:t>
            </a:r>
          </a:p>
        </p:txBody>
      </p:sp>
      <p:sp>
        <p:nvSpPr>
          <p:cNvPr id="6172" name="Oval 28"/>
          <p:cNvSpPr>
            <a:spLocks noChangeArrowheads="1"/>
          </p:cNvSpPr>
          <p:nvPr/>
        </p:nvSpPr>
        <p:spPr bwMode="auto">
          <a:xfrm>
            <a:off x="1258888" y="260350"/>
            <a:ext cx="6697662" cy="208915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ltLang="de-DE"/>
          </a:p>
        </p:txBody>
      </p:sp>
      <p:sp>
        <p:nvSpPr>
          <p:cNvPr id="26" name="Foliennummernplatzhalter 25"/>
          <p:cNvSpPr>
            <a:spLocks noGrp="1"/>
          </p:cNvSpPr>
          <p:nvPr>
            <p:ph type="sldNum" sz="quarter" idx="10"/>
          </p:nvPr>
        </p:nvSpPr>
        <p:spPr/>
        <p:txBody>
          <a:bodyPr/>
          <a:lstStyle/>
          <a:p>
            <a:pPr>
              <a:defRPr/>
            </a:pPr>
            <a:r>
              <a:rPr lang="de-CH"/>
              <a:t>    |  </a:t>
            </a:r>
            <a:fld id="{441FFC99-91B4-45C7-B541-96066D84B122}" type="slidenum">
              <a:rPr lang="de-CH" smtClean="0"/>
              <a:pPr>
                <a:defRPr/>
              </a:pPr>
              <a:t>38</a:t>
            </a:fld>
            <a:endParaRPr lang="de-CH"/>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idx="4294967295"/>
          </p:nvPr>
        </p:nvSpPr>
        <p:spPr>
          <a:xfrm>
            <a:off x="514350" y="442913"/>
            <a:ext cx="6837363" cy="1079500"/>
          </a:xfrm>
        </p:spPr>
        <p:txBody>
          <a:bodyPr/>
          <a:lstStyle/>
          <a:p>
            <a:r>
              <a:rPr lang="de-CH" altLang="de-DE" sz="2400" dirty="0">
                <a:solidFill>
                  <a:srgbClr val="5B5055"/>
                </a:solidFill>
              </a:rPr>
              <a:t>Bindungsprobleme</a:t>
            </a:r>
            <a:br>
              <a:rPr lang="de-CH" altLang="de-DE" sz="2400" dirty="0"/>
            </a:br>
            <a:r>
              <a:rPr lang="de-CH" altLang="de-DE" sz="2400" b="0" dirty="0">
                <a:solidFill>
                  <a:srgbClr val="ED7925"/>
                </a:solidFill>
              </a:rPr>
              <a:t>Schwierigkeiten bei der Kontaktaufnahme</a:t>
            </a:r>
          </a:p>
        </p:txBody>
      </p:sp>
      <p:sp>
        <p:nvSpPr>
          <p:cNvPr id="37891" name="Inhaltsplatzhalter 2"/>
          <p:cNvSpPr>
            <a:spLocks noGrp="1"/>
          </p:cNvSpPr>
          <p:nvPr>
            <p:ph idx="4294967295"/>
          </p:nvPr>
        </p:nvSpPr>
        <p:spPr>
          <a:xfrm>
            <a:off x="466725" y="1638300"/>
            <a:ext cx="8281988" cy="3852863"/>
          </a:xfrm>
        </p:spPr>
        <p:txBody>
          <a:bodyPr/>
          <a:lstStyle/>
          <a:p>
            <a:pPr marL="0" indent="0">
              <a:lnSpc>
                <a:spcPct val="100000"/>
              </a:lnSpc>
              <a:spcBef>
                <a:spcPts val="0"/>
              </a:spcBef>
              <a:spcAft>
                <a:spcPts val="1800"/>
              </a:spcAft>
              <a:buFont typeface="Georgia" pitchFamily="18" charset="0"/>
              <a:buNone/>
              <a:defRPr/>
            </a:pPr>
            <a:r>
              <a:rPr lang="de-DE" sz="2200" dirty="0"/>
              <a:t>„Der Kontakt selbst ist das gefürchtete Element, weil er das Versprechen von Liebe, Sicherheit und Trost beinhaltet, das nicht erfüllt werden kann und das (den Patienten) an die abrupten Verletzungen erinnert, die er in seiner Kindheit erlebt hat.“ </a:t>
            </a:r>
          </a:p>
          <a:p>
            <a:pPr>
              <a:spcBef>
                <a:spcPct val="25000"/>
              </a:spcBef>
              <a:spcAft>
                <a:spcPct val="40000"/>
              </a:spcAft>
              <a:buFont typeface="Georgia" pitchFamily="18" charset="0"/>
              <a:buNone/>
              <a:defRPr/>
            </a:pPr>
            <a:endParaRPr lang="de-CH" sz="2000" dirty="0"/>
          </a:p>
          <a:p>
            <a:pPr marL="0" indent="0">
              <a:spcBef>
                <a:spcPct val="25000"/>
              </a:spcBef>
              <a:spcAft>
                <a:spcPct val="40000"/>
              </a:spcAft>
              <a:buFont typeface="Georgia" pitchFamily="18" charset="0"/>
              <a:buNone/>
              <a:defRPr/>
            </a:pPr>
            <a:r>
              <a:rPr lang="de-DE" sz="2000" i="1" dirty="0"/>
              <a:t>Lawrence E. </a:t>
            </a:r>
            <a:r>
              <a:rPr lang="de-DE" sz="2000" i="1" dirty="0" err="1"/>
              <a:t>Hedges</a:t>
            </a:r>
            <a:br>
              <a:rPr lang="de-DE" sz="2000" i="1" dirty="0"/>
            </a:br>
            <a:r>
              <a:rPr lang="de-DE" sz="2000" i="1" dirty="0"/>
              <a:t>(1997, S.114)</a:t>
            </a:r>
            <a:endParaRPr lang="de-CH" sz="2000" i="1" dirty="0"/>
          </a:p>
          <a:p>
            <a:pPr>
              <a:spcBef>
                <a:spcPct val="25000"/>
              </a:spcBef>
              <a:spcAft>
                <a:spcPct val="40000"/>
              </a:spcAft>
              <a:defRPr/>
            </a:pPr>
            <a:endParaRPr lang="de-CH" sz="2000" dirty="0"/>
          </a:p>
        </p:txBody>
      </p:sp>
      <p:sp>
        <p:nvSpPr>
          <p:cNvPr id="4" name="Foliennummernplatzhalter 3"/>
          <p:cNvSpPr txBox="1">
            <a:spLocks noGrp="1"/>
          </p:cNvSpPr>
          <p:nvPr/>
        </p:nvSpPr>
        <p:spPr bwMode="auto">
          <a:xfrm>
            <a:off x="7440613" y="6524625"/>
            <a:ext cx="1019175" cy="125413"/>
          </a:xfrm>
          <a:prstGeom prst="rect">
            <a:avLst/>
          </a:prstGeom>
          <a:noFill/>
        </p:spPr>
        <p:txBody>
          <a:bodyPr lIns="0" tIns="0" rIns="0" bIns="0"/>
          <a:lstStyle/>
          <a:p>
            <a:pPr algn="r" fontAlgn="auto">
              <a:spcBef>
                <a:spcPts val="0"/>
              </a:spcBef>
              <a:spcAft>
                <a:spcPts val="0"/>
              </a:spcAft>
              <a:defRPr/>
            </a:pPr>
            <a:r>
              <a:rPr lang="de-CH" sz="800">
                <a:solidFill>
                  <a:srgbClr val="000000"/>
                </a:solidFill>
                <a:latin typeface="+mn-lt"/>
                <a:cs typeface="+mn-cs"/>
              </a:rPr>
              <a:t>    |  </a:t>
            </a:r>
            <a:fld id="{06C4345A-AF59-4962-B81F-F0DA57B4B975}" type="slidenum">
              <a:rPr lang="de-CH" sz="800">
                <a:solidFill>
                  <a:srgbClr val="000000"/>
                </a:solidFill>
                <a:latin typeface="+mn-lt"/>
                <a:cs typeface="+mn-cs"/>
              </a:rPr>
              <a:pPr algn="r" fontAlgn="auto">
                <a:spcBef>
                  <a:spcPts val="0"/>
                </a:spcBef>
                <a:spcAft>
                  <a:spcPts val="0"/>
                </a:spcAft>
                <a:defRPr/>
              </a:pPr>
              <a:t>39</a:t>
            </a:fld>
            <a:endParaRPr lang="de-CH" sz="800">
              <a:solidFill>
                <a:srgbClr val="000000"/>
              </a:solidFill>
              <a:latin typeface="+mn-lt"/>
              <a:cs typeface="+mn-cs"/>
            </a:endParaRPr>
          </a:p>
        </p:txBody>
      </p:sp>
      <p:pic>
        <p:nvPicPr>
          <p:cNvPr id="49158" name="Picture 7" descr="C:\Users\Schmid\Pictures\Einsames Ki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419" y="3154362"/>
            <a:ext cx="3455988"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hteck 7"/>
          <p:cNvSpPr>
            <a:spLocks noChangeArrowheads="1"/>
          </p:cNvSpPr>
          <p:nvPr/>
        </p:nvSpPr>
        <p:spPr bwMode="auto">
          <a:xfrm>
            <a:off x="5795963" y="5661025"/>
            <a:ext cx="2120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altLang="de-DE" sz="900"/>
              <a:t>http://www.kwick.de/4048033/blog/36/</a:t>
            </a:r>
          </a:p>
        </p:txBody>
      </p:sp>
      <p:sp>
        <p:nvSpPr>
          <p:cNvPr id="6" name="Datumsplatzhalter 5"/>
          <p:cNvSpPr>
            <a:spLocks noGrp="1"/>
          </p:cNvSpPr>
          <p:nvPr>
            <p:ph type="dt" sz="quarter" idx="11"/>
          </p:nvPr>
        </p:nvSpPr>
        <p:spPr/>
        <p:txBody>
          <a:bodyPr/>
          <a:lstStyle/>
          <a:p>
            <a:pPr>
              <a:defRPr/>
            </a:pPr>
            <a:r>
              <a:rPr lang="de-DE"/>
              <a:t>27. November 2014</a:t>
            </a:r>
            <a:endParaRPr lang="de-CH"/>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441FFC99-91B4-45C7-B541-96066D84B122}" type="slidenum">
              <a:rPr lang="de-CH" smtClean="0"/>
              <a:pPr>
                <a:defRPr/>
              </a:pPr>
              <a:t>39</a:t>
            </a:fld>
            <a:endParaRPr lang="de-CH"/>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dirty="0">
                <a:solidFill>
                  <a:schemeClr val="tx1"/>
                </a:solidFill>
                <a:cs typeface="Arial" charset="0"/>
              </a:rPr>
              <a:t>    |  </a:t>
            </a:r>
            <a:fld id="{49407DC4-BD6C-4F66-847F-51208F734664}" type="slidenum">
              <a:rPr lang="de-CH" altLang="de-DE" sz="800" smtClean="0">
                <a:solidFill>
                  <a:schemeClr val="tx1"/>
                </a:solidFill>
                <a:cs typeface="Arial" charset="0"/>
              </a:rPr>
              <a:pPr/>
              <a:t>4</a:t>
            </a:fld>
            <a:endParaRPr lang="de-CH" altLang="de-DE" sz="800" dirty="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dirty="0"/>
              <a:t>Universitäre Psychiatrische Kliniken Basel</a:t>
            </a:r>
            <a:r>
              <a:rPr lang="de-CH" b="0" dirty="0"/>
              <a:t> | www.upkbs.ch |</a:t>
            </a:r>
          </a:p>
        </p:txBody>
      </p:sp>
      <p:sp>
        <p:nvSpPr>
          <p:cNvPr id="33797" name="Rectangle 2"/>
          <p:cNvSpPr>
            <a:spLocks noGrp="1" noChangeArrowheads="1"/>
          </p:cNvSpPr>
          <p:nvPr>
            <p:ph type="title"/>
          </p:nvPr>
        </p:nvSpPr>
        <p:spPr>
          <a:xfrm>
            <a:off x="854075" y="455613"/>
            <a:ext cx="6837363" cy="1079500"/>
          </a:xfrm>
        </p:spPr>
        <p:txBody>
          <a:bodyPr/>
          <a:lstStyle/>
          <a:p>
            <a:pPr eaLnBrk="1" hangingPunct="1"/>
            <a:r>
              <a:rPr lang="de-CH" altLang="de-DE" sz="2800" b="0" dirty="0">
                <a:solidFill>
                  <a:srgbClr val="ED7925"/>
                </a:solidFill>
              </a:rPr>
              <a:t>Was ist ein Trauma?</a:t>
            </a:r>
            <a:br>
              <a:rPr lang="de-CH" altLang="de-DE" sz="3600" dirty="0">
                <a:solidFill>
                  <a:srgbClr val="E95D0F"/>
                </a:solidFill>
              </a:rPr>
            </a:br>
            <a:endParaRPr lang="de-CH" altLang="de-DE" sz="3600" b="0" dirty="0">
              <a:solidFill>
                <a:srgbClr val="E95D0F"/>
              </a:solidFill>
            </a:endParaRPr>
          </a:p>
        </p:txBody>
      </p:sp>
      <p:grpSp>
        <p:nvGrpSpPr>
          <p:cNvPr id="33798" name="Gruppieren 6"/>
          <p:cNvGrpSpPr>
            <a:grpSpLocks/>
          </p:cNvGrpSpPr>
          <p:nvPr/>
        </p:nvGrpSpPr>
        <p:grpSpPr bwMode="auto">
          <a:xfrm>
            <a:off x="1476375" y="1535113"/>
            <a:ext cx="7008813" cy="4759325"/>
            <a:chOff x="250825" y="981075"/>
            <a:chExt cx="8713788" cy="5876925"/>
          </a:xfrm>
        </p:grpSpPr>
        <p:sp>
          <p:nvSpPr>
            <p:cNvPr id="33800" name="Line 3"/>
            <p:cNvSpPr>
              <a:spLocks noChangeShapeType="1"/>
            </p:cNvSpPr>
            <p:nvPr/>
          </p:nvSpPr>
          <p:spPr bwMode="auto">
            <a:xfrm>
              <a:off x="4500563" y="2349500"/>
              <a:ext cx="0" cy="1584325"/>
            </a:xfrm>
            <a:prstGeom prst="line">
              <a:avLst/>
            </a:prstGeom>
            <a:noFill/>
            <a:ln w="1778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3801" name="Rectangle 4"/>
            <p:cNvSpPr>
              <a:spLocks noChangeArrowheads="1"/>
            </p:cNvSpPr>
            <p:nvPr/>
          </p:nvSpPr>
          <p:spPr bwMode="auto">
            <a:xfrm>
              <a:off x="2627313" y="981075"/>
              <a:ext cx="3529012" cy="1295400"/>
            </a:xfrm>
            <a:prstGeom prst="rect">
              <a:avLst/>
            </a:prstGeom>
            <a:solidFill>
              <a:schemeClr val="accent1"/>
            </a:solidFill>
            <a:ln w="25400">
              <a:solidFill>
                <a:schemeClr val="tx1"/>
              </a:solidFill>
              <a:miter lim="800000"/>
              <a:headEnd/>
              <a:tailEnd/>
            </a:ln>
          </p:spPr>
          <p:txBody>
            <a:bodyPr wrap="none" anchor="ctr"/>
            <a:lstStyle/>
            <a:p>
              <a:pPr algn="ctr"/>
              <a:r>
                <a:rPr lang="de-DE" altLang="de-DE" sz="1600"/>
                <a:t>Traumatisches Lebensereignis</a:t>
              </a:r>
            </a:p>
            <a:p>
              <a:pPr algn="ctr"/>
              <a:r>
                <a:rPr lang="de-DE" altLang="de-DE" sz="1600"/>
                <a:t>Extreme physiologische</a:t>
              </a:r>
            </a:p>
            <a:p>
              <a:pPr algn="ctr"/>
              <a:r>
                <a:rPr lang="de-DE" altLang="de-DE" sz="1600"/>
                <a:t> Erregung</a:t>
              </a:r>
              <a:endParaRPr lang="en-US" altLang="de-DE" sz="1600"/>
            </a:p>
          </p:txBody>
        </p:sp>
        <p:sp>
          <p:nvSpPr>
            <p:cNvPr id="33802" name="Rectangle 5"/>
            <p:cNvSpPr>
              <a:spLocks noChangeArrowheads="1"/>
            </p:cNvSpPr>
            <p:nvPr/>
          </p:nvSpPr>
          <p:spPr bwMode="auto">
            <a:xfrm>
              <a:off x="250825" y="3716338"/>
              <a:ext cx="1873250" cy="936625"/>
            </a:xfrm>
            <a:prstGeom prst="rect">
              <a:avLst/>
            </a:prstGeom>
            <a:solidFill>
              <a:schemeClr val="accent1"/>
            </a:solidFill>
            <a:ln w="25400">
              <a:solidFill>
                <a:schemeClr val="tx1"/>
              </a:solidFill>
              <a:miter lim="800000"/>
              <a:headEnd/>
              <a:tailEnd/>
            </a:ln>
          </p:spPr>
          <p:txBody>
            <a:bodyPr wrap="none" anchor="ctr"/>
            <a:lstStyle/>
            <a:p>
              <a:pPr algn="ctr"/>
              <a:r>
                <a:rPr lang="de-DE" altLang="de-DE" sz="2400"/>
                <a:t>Flucht</a:t>
              </a:r>
              <a:endParaRPr lang="en-US" altLang="de-DE" sz="2400"/>
            </a:p>
          </p:txBody>
        </p:sp>
        <p:sp>
          <p:nvSpPr>
            <p:cNvPr id="33803" name="Rectangle 6"/>
            <p:cNvSpPr>
              <a:spLocks noChangeArrowheads="1"/>
            </p:cNvSpPr>
            <p:nvPr/>
          </p:nvSpPr>
          <p:spPr bwMode="auto">
            <a:xfrm>
              <a:off x="3132138" y="4005263"/>
              <a:ext cx="2808287" cy="863600"/>
            </a:xfrm>
            <a:prstGeom prst="rect">
              <a:avLst/>
            </a:prstGeom>
            <a:solidFill>
              <a:schemeClr val="accent1"/>
            </a:solidFill>
            <a:ln w="25400">
              <a:solidFill>
                <a:schemeClr val="tx1"/>
              </a:solidFill>
              <a:miter lim="800000"/>
              <a:headEnd/>
              <a:tailEnd/>
            </a:ln>
          </p:spPr>
          <p:txBody>
            <a:bodyPr wrap="none" anchor="ctr"/>
            <a:lstStyle/>
            <a:p>
              <a:pPr algn="ctr"/>
              <a:r>
                <a:rPr lang="de-DE" altLang="de-DE" sz="2400"/>
                <a:t>Freeze</a:t>
              </a:r>
              <a:endParaRPr lang="en-US" altLang="de-DE" sz="2400"/>
            </a:p>
          </p:txBody>
        </p:sp>
        <p:sp>
          <p:nvSpPr>
            <p:cNvPr id="33804" name="Line 7"/>
            <p:cNvSpPr>
              <a:spLocks noChangeShapeType="1"/>
            </p:cNvSpPr>
            <p:nvPr/>
          </p:nvSpPr>
          <p:spPr bwMode="auto">
            <a:xfrm flipH="1">
              <a:off x="1763713" y="2708275"/>
              <a:ext cx="1584325" cy="792163"/>
            </a:xfrm>
            <a:prstGeom prst="line">
              <a:avLst/>
            </a:prstGeom>
            <a:noFill/>
            <a:ln w="1778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3805" name="Line 8"/>
            <p:cNvSpPr>
              <a:spLocks noChangeShapeType="1"/>
            </p:cNvSpPr>
            <p:nvPr/>
          </p:nvSpPr>
          <p:spPr bwMode="auto">
            <a:xfrm>
              <a:off x="2124075" y="2708275"/>
              <a:ext cx="1152525" cy="792163"/>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33806" name="Line 9"/>
            <p:cNvSpPr>
              <a:spLocks noChangeShapeType="1"/>
            </p:cNvSpPr>
            <p:nvPr/>
          </p:nvSpPr>
          <p:spPr bwMode="auto">
            <a:xfrm>
              <a:off x="4500563" y="4941888"/>
              <a:ext cx="0" cy="936625"/>
            </a:xfrm>
            <a:prstGeom prst="line">
              <a:avLst/>
            </a:prstGeom>
            <a:noFill/>
            <a:ln w="1778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3807" name="Oval 10"/>
            <p:cNvSpPr>
              <a:spLocks noChangeArrowheads="1"/>
            </p:cNvSpPr>
            <p:nvPr/>
          </p:nvSpPr>
          <p:spPr bwMode="auto">
            <a:xfrm>
              <a:off x="2627313" y="6021388"/>
              <a:ext cx="3816350" cy="836612"/>
            </a:xfrm>
            <a:prstGeom prst="ellipse">
              <a:avLst/>
            </a:prstGeom>
            <a:solidFill>
              <a:schemeClr val="accent1"/>
            </a:solidFill>
            <a:ln w="25400">
              <a:solidFill>
                <a:schemeClr val="tx1"/>
              </a:solidFill>
              <a:round/>
              <a:headEnd/>
              <a:tailEnd/>
            </a:ln>
          </p:spPr>
          <p:txBody>
            <a:bodyPr wrap="none" anchor="ctr"/>
            <a:lstStyle/>
            <a:p>
              <a:pPr algn="ctr"/>
              <a:r>
                <a:rPr lang="de-DE" altLang="de-DE" sz="2400" dirty="0"/>
                <a:t>Traumasymptome</a:t>
              </a:r>
              <a:endParaRPr lang="en-US" altLang="de-DE" sz="2400" dirty="0"/>
            </a:p>
          </p:txBody>
        </p:sp>
        <p:sp>
          <p:nvSpPr>
            <p:cNvPr id="33808" name="Rectangle 11"/>
            <p:cNvSpPr>
              <a:spLocks noChangeArrowheads="1"/>
            </p:cNvSpPr>
            <p:nvPr/>
          </p:nvSpPr>
          <p:spPr bwMode="auto">
            <a:xfrm>
              <a:off x="7308850" y="3789363"/>
              <a:ext cx="1655763" cy="935037"/>
            </a:xfrm>
            <a:prstGeom prst="rect">
              <a:avLst/>
            </a:prstGeom>
            <a:solidFill>
              <a:schemeClr val="accent1"/>
            </a:solidFill>
            <a:ln w="25400">
              <a:solidFill>
                <a:schemeClr val="tx1"/>
              </a:solidFill>
              <a:miter lim="800000"/>
              <a:headEnd/>
              <a:tailEnd/>
            </a:ln>
          </p:spPr>
          <p:txBody>
            <a:bodyPr wrap="none" anchor="ctr"/>
            <a:lstStyle/>
            <a:p>
              <a:pPr algn="ctr"/>
              <a:r>
                <a:rPr lang="de-DE" altLang="de-DE" sz="2400"/>
                <a:t>Fight</a:t>
              </a:r>
              <a:endParaRPr lang="en-US" altLang="de-DE" sz="2400"/>
            </a:p>
          </p:txBody>
        </p:sp>
        <p:sp>
          <p:nvSpPr>
            <p:cNvPr id="33809" name="Line 12"/>
            <p:cNvSpPr>
              <a:spLocks noChangeShapeType="1"/>
            </p:cNvSpPr>
            <p:nvPr/>
          </p:nvSpPr>
          <p:spPr bwMode="auto">
            <a:xfrm>
              <a:off x="5940425" y="2492375"/>
              <a:ext cx="1223963" cy="1223963"/>
            </a:xfrm>
            <a:prstGeom prst="line">
              <a:avLst/>
            </a:prstGeom>
            <a:noFill/>
            <a:ln w="1778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3810" name="Line 13"/>
            <p:cNvSpPr>
              <a:spLocks noChangeShapeType="1"/>
            </p:cNvSpPr>
            <p:nvPr/>
          </p:nvSpPr>
          <p:spPr bwMode="auto">
            <a:xfrm flipV="1">
              <a:off x="5867400" y="2781300"/>
              <a:ext cx="1225550" cy="360363"/>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ISOR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11188" y="0"/>
            <a:ext cx="5753100" cy="6858000"/>
          </a:xfrm>
          <a:noFill/>
        </p:spPr>
      </p:pic>
      <p:sp>
        <p:nvSpPr>
          <p:cNvPr id="4" name="Foliennummernplatzhalter 3"/>
          <p:cNvSpPr>
            <a:spLocks noGrp="1"/>
          </p:cNvSpPr>
          <p:nvPr>
            <p:ph type="sldNum" sz="quarter" idx="10"/>
          </p:nvPr>
        </p:nvSpPr>
        <p:spPr/>
        <p:txBody>
          <a:bodyPr/>
          <a:lstStyle/>
          <a:p>
            <a:pPr>
              <a:defRPr/>
            </a:pPr>
            <a:r>
              <a:rPr lang="de-CH"/>
              <a:t>    |  </a:t>
            </a:r>
            <a:fld id="{441FFC99-91B4-45C7-B541-96066D84B122}" type="slidenum">
              <a:rPr lang="de-CH" smtClean="0"/>
              <a:pPr>
                <a:defRPr/>
              </a:pPr>
              <a:t>40</a:t>
            </a:fld>
            <a:endParaRPr lang="de-CH"/>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Foliennummernplatzhalt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de-CH"/>
              <a:t>    |  </a:t>
            </a:r>
            <a:fld id="{244C7E9A-B872-455A-8201-28AE723DCC73}" type="slidenum">
              <a:rPr lang="de-CH" smtClean="0"/>
              <a:pPr eaLnBrk="1" hangingPunct="1">
                <a:defRPr/>
              </a:pPr>
              <a:t>41</a:t>
            </a:fld>
            <a:endParaRPr lang="de-CH"/>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7183" name="Rectangle 2"/>
          <p:cNvSpPr>
            <a:spLocks noGrp="1" noChangeArrowheads="1"/>
          </p:cNvSpPr>
          <p:nvPr>
            <p:ph type="title"/>
          </p:nvPr>
        </p:nvSpPr>
        <p:spPr>
          <a:xfrm>
            <a:off x="1490663" y="293688"/>
            <a:ext cx="7340600" cy="1079500"/>
          </a:xfrm>
        </p:spPr>
        <p:txBody>
          <a:bodyPr/>
          <a:lstStyle/>
          <a:p>
            <a:pPr eaLnBrk="1" hangingPunct="1"/>
            <a:r>
              <a:rPr lang="de-CH" altLang="de-DE" sz="2800"/>
              <a:t>Zyklus maladaptiven Bindungsverhaltens</a:t>
            </a:r>
            <a:br>
              <a:rPr lang="de-CH" altLang="de-DE" sz="3200">
                <a:solidFill>
                  <a:srgbClr val="ED7925"/>
                </a:solidFill>
              </a:rPr>
            </a:br>
            <a:endParaRPr lang="de-CH" altLang="de-DE" sz="3200" b="0">
              <a:solidFill>
                <a:srgbClr val="ED7925"/>
              </a:solidFill>
            </a:endParaRPr>
          </a:p>
        </p:txBody>
      </p:sp>
      <p:grpSp>
        <p:nvGrpSpPr>
          <p:cNvPr id="2" name="Diagram 3"/>
          <p:cNvGrpSpPr>
            <a:grpSpLocks/>
          </p:cNvGrpSpPr>
          <p:nvPr/>
        </p:nvGrpSpPr>
        <p:grpSpPr bwMode="auto">
          <a:xfrm>
            <a:off x="649288" y="1916113"/>
            <a:ext cx="8312150" cy="4465637"/>
            <a:chOff x="1460" y="1008"/>
            <a:chExt cx="2794" cy="2794"/>
          </a:xfrm>
        </p:grpSpPr>
        <p:sp>
          <p:nvSpPr>
            <p:cNvPr id="3" name="_s7172"/>
            <p:cNvSpPr>
              <a:spLocks noChangeArrowheads="1" noTextEdit="1"/>
            </p:cNvSpPr>
            <p:nvPr/>
          </p:nvSpPr>
          <p:spPr bwMode="auto">
            <a:xfrm>
              <a:off x="2043" y="1210"/>
              <a:ext cx="1626" cy="1626"/>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2"/>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4" name="_s7173"/>
            <p:cNvSpPr>
              <a:spLocks noChangeArrowheads="1" noTextEdit="1"/>
            </p:cNvSpPr>
            <p:nvPr/>
          </p:nvSpPr>
          <p:spPr bwMode="auto">
            <a:xfrm rot="5400000">
              <a:off x="2425" y="1592"/>
              <a:ext cx="1626" cy="1626"/>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2"/>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7" name="_s7174"/>
            <p:cNvSpPr>
              <a:spLocks noChangeArrowheads="1" noTextEdit="1"/>
            </p:cNvSpPr>
            <p:nvPr/>
          </p:nvSpPr>
          <p:spPr bwMode="auto">
            <a:xfrm rot="10800000">
              <a:off x="2043" y="1974"/>
              <a:ext cx="1626" cy="1626"/>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2"/>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8" name="_s7175"/>
            <p:cNvSpPr>
              <a:spLocks noChangeArrowheads="1" noTextEdit="1"/>
            </p:cNvSpPr>
            <p:nvPr/>
          </p:nvSpPr>
          <p:spPr bwMode="auto">
            <a:xfrm rot="16200000">
              <a:off x="1661" y="1592"/>
              <a:ext cx="1626" cy="1626"/>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2"/>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9" name="_s7176"/>
            <p:cNvSpPr>
              <a:spLocks noChangeArrowheads="1"/>
            </p:cNvSpPr>
            <p:nvPr/>
          </p:nvSpPr>
          <p:spPr bwMode="auto">
            <a:xfrm>
              <a:off x="3289" y="1359"/>
              <a:ext cx="613" cy="613"/>
            </a:xfrm>
            <a:prstGeom prst="rect">
              <a:avLst/>
            </a:prstGeom>
            <a:solidFill>
              <a:srgbClr val="FF99CC"/>
            </a:solidFill>
            <a:ln w="9525">
              <a:solidFill>
                <a:schemeClr val="tx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a:ln>
                    <a:noFill/>
                  </a:ln>
                  <a:solidFill>
                    <a:schemeClr val="tx1"/>
                  </a:solidFill>
                  <a:effectLst/>
                  <a:latin typeface="+mn-lt"/>
                  <a:cs typeface="Arial" charset="0"/>
                </a:rPr>
                <a:t>Eigenes Verhalten</a:t>
              </a:r>
              <a:endParaRPr kumimoji="0" lang="en-US" sz="1300" b="0" i="0" u="none" strike="noStrike" cap="none" normalizeH="0" baseline="0">
                <a:ln>
                  <a:noFill/>
                </a:ln>
                <a:solidFill>
                  <a:schemeClr val="tx1"/>
                </a:solidFill>
                <a:effectLst/>
                <a:latin typeface="+mn-lt"/>
                <a:cs typeface="Arial" charset="0"/>
              </a:endParaRPr>
            </a:p>
          </p:txBody>
        </p:sp>
        <p:sp>
          <p:nvSpPr>
            <p:cNvPr id="10" name="_s7177"/>
            <p:cNvSpPr>
              <a:spLocks noChangeArrowheads="1"/>
            </p:cNvSpPr>
            <p:nvPr/>
          </p:nvSpPr>
          <p:spPr bwMode="auto">
            <a:xfrm>
              <a:off x="1811" y="2839"/>
              <a:ext cx="613" cy="613"/>
            </a:xfrm>
            <a:prstGeom prst="rect">
              <a:avLst/>
            </a:prstGeom>
            <a:solidFill>
              <a:srgbClr val="FF99CC"/>
            </a:solidFill>
            <a:ln w="9525">
              <a:solidFill>
                <a:schemeClr val="tx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a:ln>
                    <a:noFill/>
                  </a:ln>
                  <a:solidFill>
                    <a:schemeClr val="tx1"/>
                  </a:solidFill>
                  <a:effectLst/>
                  <a:latin typeface="+mn-lt"/>
                  <a:cs typeface="Arial" charset="0"/>
                </a:rPr>
                <a:t>Selbstbild / Introjekt</a:t>
              </a:r>
              <a:endParaRPr kumimoji="0" lang="en-US" sz="1300" b="0" i="0" u="none" strike="noStrike" cap="none" normalizeH="0" baseline="0">
                <a:ln>
                  <a:noFill/>
                </a:ln>
                <a:solidFill>
                  <a:schemeClr val="tx1"/>
                </a:solidFill>
                <a:effectLst/>
                <a:latin typeface="+mn-lt"/>
                <a:cs typeface="Arial" charset="0"/>
              </a:endParaRPr>
            </a:p>
          </p:txBody>
        </p:sp>
        <p:sp>
          <p:nvSpPr>
            <p:cNvPr id="11" name="_s7178"/>
            <p:cNvSpPr>
              <a:spLocks noChangeArrowheads="1"/>
            </p:cNvSpPr>
            <p:nvPr/>
          </p:nvSpPr>
          <p:spPr bwMode="auto">
            <a:xfrm>
              <a:off x="3290" y="2838"/>
              <a:ext cx="613" cy="613"/>
            </a:xfrm>
            <a:prstGeom prst="rect">
              <a:avLst/>
            </a:prstGeom>
            <a:solidFill>
              <a:srgbClr val="FF99CC"/>
            </a:solidFill>
            <a:ln w="9525">
              <a:solidFill>
                <a:schemeClr val="tx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a:ln>
                    <a:noFill/>
                  </a:ln>
                  <a:solidFill>
                    <a:schemeClr val="tx1"/>
                  </a:solidFill>
                  <a:effectLst/>
                  <a:latin typeface="+mn-lt"/>
                  <a:cs typeface="Arial" charset="0"/>
                </a:rPr>
                <a:t>Verhalten der Anderen</a:t>
              </a:r>
              <a:endParaRPr kumimoji="0" lang="en-US" sz="1300" b="0" i="0" u="none" strike="noStrike" cap="none" normalizeH="0" baseline="0">
                <a:ln>
                  <a:noFill/>
                </a:ln>
                <a:solidFill>
                  <a:schemeClr val="tx1"/>
                </a:solidFill>
                <a:effectLst/>
                <a:latin typeface="+mn-lt"/>
                <a:cs typeface="Arial" charset="0"/>
              </a:endParaRPr>
            </a:p>
          </p:txBody>
        </p:sp>
        <p:sp>
          <p:nvSpPr>
            <p:cNvPr id="12" name="_s7179"/>
            <p:cNvSpPr>
              <a:spLocks noChangeArrowheads="1"/>
            </p:cNvSpPr>
            <p:nvPr/>
          </p:nvSpPr>
          <p:spPr bwMode="auto">
            <a:xfrm>
              <a:off x="1810" y="1360"/>
              <a:ext cx="613" cy="613"/>
            </a:xfrm>
            <a:prstGeom prst="rect">
              <a:avLst/>
            </a:prstGeom>
            <a:solidFill>
              <a:srgbClr val="FF99CC"/>
            </a:solidFill>
            <a:ln w="9525">
              <a:solidFill>
                <a:schemeClr val="tx1"/>
              </a:solidFill>
              <a:miter lim="800000"/>
              <a:headEnd/>
              <a:tailEnd/>
            </a:ln>
          </p:spPr>
          <p:txBody>
            <a:bodyPr vert="horz" wrap="none" lIns="576000" tIns="0" rIns="57600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a:ln>
                    <a:noFill/>
                  </a:ln>
                  <a:solidFill>
                    <a:schemeClr val="tx1"/>
                  </a:solidFill>
                  <a:effectLst/>
                  <a:latin typeface="+mn-lt"/>
                  <a:cs typeface="Arial" charset="0"/>
                </a:rPr>
                <a:t>Erwartungen an Andere</a:t>
              </a:r>
              <a:endParaRPr kumimoji="0" lang="en-US" sz="1300" b="0" i="0" u="none" strike="noStrike" cap="none" normalizeH="0" baseline="0" dirty="0">
                <a:ln>
                  <a:noFill/>
                </a:ln>
                <a:solidFill>
                  <a:schemeClr val="tx1"/>
                </a:solidFill>
                <a:effectLst/>
                <a:latin typeface="+mn-lt"/>
                <a:cs typeface="Arial" charset="0"/>
              </a:endParaRPr>
            </a:p>
          </p:txBody>
        </p:sp>
      </p:grpSp>
      <p:sp>
        <p:nvSpPr>
          <p:cNvPr id="7184" name="Rectangle 14"/>
          <p:cNvSpPr>
            <a:spLocks noChangeArrowheads="1"/>
          </p:cNvSpPr>
          <p:nvPr/>
        </p:nvSpPr>
        <p:spPr bwMode="auto">
          <a:xfrm>
            <a:off x="844550" y="1373188"/>
            <a:ext cx="4248150" cy="542925"/>
          </a:xfrm>
          <a:prstGeom prst="rect">
            <a:avLst/>
          </a:prstGeom>
          <a:solidFill>
            <a:schemeClr val="accent1"/>
          </a:solidFill>
          <a:ln w="9525">
            <a:solidFill>
              <a:schemeClr val="tx1"/>
            </a:solidFill>
            <a:miter lim="800000"/>
            <a:headEnd/>
            <a:tailEnd/>
          </a:ln>
        </p:spPr>
        <p:txBody>
          <a:bodyPr wrap="none" anchor="ctr"/>
          <a:lstStyle/>
          <a:p>
            <a:pPr algn="ctr"/>
            <a:r>
              <a:rPr lang="de-DE" altLang="de-DE"/>
              <a:t>Inneres Modell früher Bezugspersonen</a:t>
            </a:r>
            <a:endParaRPr lang="en-US" altLang="de-DE"/>
          </a:p>
        </p:txBody>
      </p:sp>
      <p:sp>
        <p:nvSpPr>
          <p:cNvPr id="7185" name="Line 15"/>
          <p:cNvSpPr>
            <a:spLocks noChangeShapeType="1"/>
          </p:cNvSpPr>
          <p:nvPr/>
        </p:nvSpPr>
        <p:spPr bwMode="auto">
          <a:xfrm>
            <a:off x="1619250" y="2082800"/>
            <a:ext cx="431800" cy="360363"/>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2"/>
          <p:cNvSpPr>
            <a:spLocks noGrp="1" noChangeArrowheads="1"/>
          </p:cNvSpPr>
          <p:nvPr>
            <p:ph type="title" idx="4294967295"/>
          </p:nvPr>
        </p:nvSpPr>
        <p:spPr>
          <a:xfrm>
            <a:off x="323850" y="315913"/>
            <a:ext cx="9036050" cy="1025525"/>
          </a:xfrm>
        </p:spPr>
        <p:txBody>
          <a:bodyPr/>
          <a:lstStyle/>
          <a:p>
            <a:pPr eaLnBrk="1" hangingPunct="1"/>
            <a:r>
              <a:rPr lang="de-CH" altLang="de-DE" sz="2800" dirty="0">
                <a:solidFill>
                  <a:srgbClr val="5B5055"/>
                </a:solidFill>
              </a:rPr>
              <a:t>Teufelskreis im Team: </a:t>
            </a:r>
            <a:r>
              <a:rPr lang="de-CH" altLang="de-DE" sz="2400" b="0" dirty="0" err="1">
                <a:solidFill>
                  <a:srgbClr val="ED7925"/>
                </a:solidFill>
              </a:rPr>
              <a:t>Narzissmusfalle</a:t>
            </a:r>
            <a:endParaRPr lang="de-DE" altLang="de-DE" sz="2400" b="0" dirty="0">
              <a:solidFill>
                <a:srgbClr val="ED7925"/>
              </a:solidFill>
            </a:endParaRPr>
          </a:p>
        </p:txBody>
      </p:sp>
      <p:grpSp>
        <p:nvGrpSpPr>
          <p:cNvPr id="2" name="Diagram 3"/>
          <p:cNvGrpSpPr>
            <a:grpSpLocks/>
          </p:cNvGrpSpPr>
          <p:nvPr/>
        </p:nvGrpSpPr>
        <p:grpSpPr bwMode="auto">
          <a:xfrm>
            <a:off x="-71437" y="982231"/>
            <a:ext cx="9144000" cy="5111750"/>
            <a:chOff x="272" y="999"/>
            <a:chExt cx="5171" cy="2812"/>
          </a:xfrm>
        </p:grpSpPr>
        <p:sp>
          <p:nvSpPr>
            <p:cNvPr id="3" name="AutoShape 5"/>
            <p:cNvSpPr>
              <a:spLocks noChangeArrowheads="1" noTextEdit="1"/>
            </p:cNvSpPr>
            <p:nvPr/>
          </p:nvSpPr>
          <p:spPr bwMode="auto">
            <a:xfrm>
              <a:off x="2002" y="1197"/>
              <a:ext cx="1816" cy="181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CC99FF"/>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4" name="_s1030"/>
            <p:cNvSpPr>
              <a:spLocks noChangeArrowheads="1" noTextEdit="1"/>
            </p:cNvSpPr>
            <p:nvPr/>
          </p:nvSpPr>
          <p:spPr bwMode="auto">
            <a:xfrm rot="14400000">
              <a:off x="1067" y="1354"/>
              <a:ext cx="1816" cy="1817"/>
            </a:xfrm>
            <a:custGeom>
              <a:avLst/>
              <a:gdLst>
                <a:gd name="G0" fmla="+- -5242880 0 0"/>
                <a:gd name="G1" fmla="+- -7633675 0 0"/>
                <a:gd name="G2" fmla="+- -5242880 0 -7633675"/>
                <a:gd name="G3" fmla="+- 10800 0 0"/>
                <a:gd name="G4" fmla="+- 0 0 -5242880"/>
                <a:gd name="T0" fmla="*/ 360 256 1"/>
                <a:gd name="T1" fmla="*/ 0 256 1"/>
                <a:gd name="G5" fmla="+- G2 T0 T1"/>
                <a:gd name="G6" fmla="?: G2 G2 G5"/>
                <a:gd name="G7" fmla="+- 0 0 G6"/>
                <a:gd name="G8" fmla="+- 7200 0 0"/>
                <a:gd name="G9" fmla="+- 0 0 -7633675"/>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7633675"/>
                <a:gd name="G36" fmla="sin G34 -7633675"/>
                <a:gd name="G37" fmla="+/ -7633675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252 w 21600"/>
                <a:gd name="T5" fmla="*/ 111 h 21600"/>
                <a:gd name="T6" fmla="*/ 6786 w 21600"/>
                <a:gd name="T7" fmla="*/ 2744 h 21600"/>
                <a:gd name="T8" fmla="*/ 9768 w 21600"/>
                <a:gd name="T9" fmla="*/ 3674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685" y="3599"/>
                    <a:pt x="8586" y="3858"/>
                    <a:pt x="7589" y="4355"/>
                  </a:cubicBezTo>
                  <a:lnTo>
                    <a:pt x="5984" y="1133"/>
                  </a:lnTo>
                  <a:cubicBezTo>
                    <a:pt x="7480" y="387"/>
                    <a:pt x="9128" y="-1"/>
                    <a:pt x="10800" y="0"/>
                  </a:cubicBezTo>
                  <a:cubicBezTo>
                    <a:pt x="11428" y="0"/>
                    <a:pt x="12056" y="54"/>
                    <a:pt x="12675" y="164"/>
                  </a:cubicBezTo>
                  <a:lnTo>
                    <a:pt x="13144" y="-2495"/>
                  </a:lnTo>
                  <a:lnTo>
                    <a:pt x="16794" y="2717"/>
                  </a:lnTo>
                  <a:lnTo>
                    <a:pt x="11581" y="6368"/>
                  </a:lnTo>
                  <a:lnTo>
                    <a:pt x="12050" y="3709"/>
                  </a:lnTo>
                  <a:close/>
                </a:path>
              </a:pathLst>
            </a:custGeom>
            <a:solidFill>
              <a:srgbClr val="CC99FF"/>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5" name="_s1029"/>
            <p:cNvSpPr>
              <a:spLocks noChangeArrowheads="1" noTextEdit="1"/>
            </p:cNvSpPr>
            <p:nvPr/>
          </p:nvSpPr>
          <p:spPr bwMode="auto">
            <a:xfrm rot="7200000">
              <a:off x="3681" y="1471"/>
              <a:ext cx="1816" cy="1425"/>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CC99FF"/>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sp>
          <p:nvSpPr>
            <p:cNvPr id="6" name="_s1030"/>
            <p:cNvSpPr>
              <a:spLocks noChangeArrowheads="1" noTextEdit="1"/>
            </p:cNvSpPr>
            <p:nvPr/>
          </p:nvSpPr>
          <p:spPr bwMode="auto">
            <a:xfrm rot="33962256">
              <a:off x="2817" y="2069"/>
              <a:ext cx="1867" cy="1727"/>
            </a:xfrm>
            <a:custGeom>
              <a:avLst/>
              <a:gdLst>
                <a:gd name="G0" fmla="+- -5242880 0 0"/>
                <a:gd name="G1" fmla="+- -7633675 0 0"/>
                <a:gd name="G2" fmla="+- -5242880 0 -7633675"/>
                <a:gd name="G3" fmla="+- 10800 0 0"/>
                <a:gd name="G4" fmla="+- 0 0 -5242880"/>
                <a:gd name="T0" fmla="*/ 360 256 1"/>
                <a:gd name="T1" fmla="*/ 0 256 1"/>
                <a:gd name="G5" fmla="+- G2 T0 T1"/>
                <a:gd name="G6" fmla="?: G2 G2 G5"/>
                <a:gd name="G7" fmla="+- 0 0 G6"/>
                <a:gd name="G8" fmla="+- 7200 0 0"/>
                <a:gd name="G9" fmla="+- 0 0 -7633675"/>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7633675"/>
                <a:gd name="G36" fmla="sin G34 -7633675"/>
                <a:gd name="G37" fmla="+/ -7633675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252 w 21600"/>
                <a:gd name="T5" fmla="*/ 111 h 21600"/>
                <a:gd name="T6" fmla="*/ 6786 w 21600"/>
                <a:gd name="T7" fmla="*/ 2744 h 21600"/>
                <a:gd name="T8" fmla="*/ 9768 w 21600"/>
                <a:gd name="T9" fmla="*/ 3674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685" y="3599"/>
                    <a:pt x="8586" y="3858"/>
                    <a:pt x="7589" y="4355"/>
                  </a:cubicBezTo>
                  <a:lnTo>
                    <a:pt x="5984" y="1133"/>
                  </a:lnTo>
                  <a:cubicBezTo>
                    <a:pt x="7480" y="387"/>
                    <a:pt x="9128" y="-1"/>
                    <a:pt x="10800" y="0"/>
                  </a:cubicBezTo>
                  <a:cubicBezTo>
                    <a:pt x="11428" y="0"/>
                    <a:pt x="12056" y="54"/>
                    <a:pt x="12675" y="164"/>
                  </a:cubicBezTo>
                  <a:lnTo>
                    <a:pt x="13144" y="-2495"/>
                  </a:lnTo>
                  <a:lnTo>
                    <a:pt x="16794" y="2717"/>
                  </a:lnTo>
                  <a:lnTo>
                    <a:pt x="11581" y="6368"/>
                  </a:lnTo>
                  <a:lnTo>
                    <a:pt x="12050" y="3709"/>
                  </a:lnTo>
                  <a:close/>
                </a:path>
              </a:pathLst>
            </a:custGeom>
            <a:solidFill>
              <a:srgbClr val="CC99FF"/>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de-CH"/>
            </a:p>
          </p:txBody>
        </p:sp>
      </p:grpSp>
      <p:sp>
        <p:nvSpPr>
          <p:cNvPr id="8201" name="Rectangle 9"/>
          <p:cNvSpPr>
            <a:spLocks noChangeArrowheads="1"/>
          </p:cNvSpPr>
          <p:nvPr/>
        </p:nvSpPr>
        <p:spPr bwMode="auto">
          <a:xfrm>
            <a:off x="179388" y="1701368"/>
            <a:ext cx="3168650" cy="11906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dirty="0">
                <a:solidFill>
                  <a:srgbClr val="000000"/>
                </a:solidFill>
              </a:rPr>
              <a:t>Mitarbeiter zieht sich zurück </a:t>
            </a:r>
          </a:p>
          <a:p>
            <a:r>
              <a:rPr lang="de-CH" altLang="de-DE" dirty="0">
                <a:solidFill>
                  <a:srgbClr val="000000"/>
                </a:solidFill>
              </a:rPr>
              <a:t>oder reagiert über.</a:t>
            </a:r>
          </a:p>
          <a:p>
            <a:r>
              <a:rPr lang="de-CH" altLang="de-DE" dirty="0">
                <a:solidFill>
                  <a:srgbClr val="000000"/>
                </a:solidFill>
              </a:rPr>
              <a:t>Auftreten der Symptomatik,</a:t>
            </a:r>
          </a:p>
          <a:p>
            <a:r>
              <a:rPr lang="de-CH" altLang="de-DE" dirty="0">
                <a:solidFill>
                  <a:srgbClr val="000000"/>
                </a:solidFill>
              </a:rPr>
              <a:t>Entwertung des Mitarbeiters.</a:t>
            </a:r>
            <a:r>
              <a:rPr lang="de-CH" altLang="de-DE" dirty="0"/>
              <a:t>   </a:t>
            </a:r>
          </a:p>
        </p:txBody>
      </p:sp>
      <p:sp>
        <p:nvSpPr>
          <p:cNvPr id="8202" name="Rectangle 10"/>
          <p:cNvSpPr>
            <a:spLocks noChangeArrowheads="1"/>
          </p:cNvSpPr>
          <p:nvPr/>
        </p:nvSpPr>
        <p:spPr bwMode="auto">
          <a:xfrm>
            <a:off x="5651500" y="1556906"/>
            <a:ext cx="2881313" cy="11906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a:solidFill>
                  <a:srgbClr val="000000"/>
                </a:solidFill>
              </a:rPr>
              <a:t>Narzissmusfalle</a:t>
            </a:r>
          </a:p>
          <a:p>
            <a:r>
              <a:rPr lang="de-CH" altLang="de-DE">
                <a:solidFill>
                  <a:srgbClr val="000000"/>
                </a:solidFill>
              </a:rPr>
              <a:t>Jugendlicher macht „besonderes“ </a:t>
            </a:r>
          </a:p>
          <a:p>
            <a:r>
              <a:rPr lang="de-CH" altLang="de-DE">
                <a:solidFill>
                  <a:srgbClr val="000000"/>
                </a:solidFill>
              </a:rPr>
              <a:t>Beziehungsangebot.</a:t>
            </a:r>
          </a:p>
        </p:txBody>
      </p:sp>
      <p:sp>
        <p:nvSpPr>
          <p:cNvPr id="8203" name="Rectangle 11"/>
          <p:cNvSpPr>
            <a:spLocks noChangeArrowheads="1"/>
          </p:cNvSpPr>
          <p:nvPr/>
        </p:nvSpPr>
        <p:spPr bwMode="auto">
          <a:xfrm>
            <a:off x="539750" y="4509656"/>
            <a:ext cx="3960813" cy="17399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a:solidFill>
                  <a:srgbClr val="000000"/>
                </a:solidFill>
              </a:rPr>
              <a:t>Mitarbeiter fühlt sich unwohl, überfordert, emotional stark involviert.</a:t>
            </a:r>
          </a:p>
          <a:p>
            <a:r>
              <a:rPr lang="de-CH" altLang="de-DE">
                <a:solidFill>
                  <a:srgbClr val="000000"/>
                </a:solidFill>
              </a:rPr>
              <a:t>Jugendliche/r „testet“ Beziehung aus, Reinszenierung von Abbrüchen, Beziehungserfahrungen.</a:t>
            </a:r>
          </a:p>
        </p:txBody>
      </p:sp>
      <p:sp>
        <p:nvSpPr>
          <p:cNvPr id="8204" name="Rectangle 12"/>
          <p:cNvSpPr>
            <a:spLocks noChangeArrowheads="1"/>
          </p:cNvSpPr>
          <p:nvPr/>
        </p:nvSpPr>
        <p:spPr bwMode="auto">
          <a:xfrm>
            <a:off x="6443663" y="4438218"/>
            <a:ext cx="2700337" cy="20145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a:solidFill>
                  <a:srgbClr val="000000"/>
                </a:solidFill>
              </a:rPr>
              <a:t>Jugendliche/r fordert Beziehung immer stärker und intensiver ein.		</a:t>
            </a:r>
          </a:p>
          <a:p>
            <a:r>
              <a:rPr lang="de-CH" altLang="de-DE">
                <a:solidFill>
                  <a:srgbClr val="000000"/>
                </a:solidFill>
              </a:rPr>
              <a:t>Hält diese intensive Beziehungen kaum aus	</a:t>
            </a:r>
          </a:p>
        </p:txBody>
      </p:sp>
      <p:sp>
        <p:nvSpPr>
          <p:cNvPr id="8205" name="Text Box 13"/>
          <p:cNvSpPr txBox="1">
            <a:spLocks noChangeArrowheads="1"/>
          </p:cNvSpPr>
          <p:nvPr/>
        </p:nvSpPr>
        <p:spPr bwMode="auto">
          <a:xfrm>
            <a:off x="323850" y="982231"/>
            <a:ext cx="1588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dirty="0" err="1">
                <a:solidFill>
                  <a:schemeClr val="tx1"/>
                </a:solidFill>
                <a:latin typeface="+mn-lt"/>
              </a:rPr>
              <a:t>Lohmer</a:t>
            </a:r>
            <a:r>
              <a:rPr lang="de-DE" altLang="de-DE" sz="1800" dirty="0">
                <a:solidFill>
                  <a:schemeClr val="tx1"/>
                </a:solidFill>
                <a:latin typeface="+mn-lt"/>
              </a:rPr>
              <a:t> 2002</a:t>
            </a:r>
          </a:p>
        </p:txBody>
      </p:sp>
      <p:sp>
        <p:nvSpPr>
          <p:cNvPr id="7" name="Datumsplatzhalter 6"/>
          <p:cNvSpPr>
            <a:spLocks noGrp="1"/>
          </p:cNvSpPr>
          <p:nvPr>
            <p:ph type="dt" sz="half" idx="11"/>
          </p:nvPr>
        </p:nvSpPr>
        <p:spPr/>
        <p:txBody>
          <a:bodyPr/>
          <a:lstStyle/>
          <a:p>
            <a:pPr>
              <a:defRPr/>
            </a:pPr>
            <a:r>
              <a:rPr lang="de-DE"/>
              <a:t>27. November 2014</a:t>
            </a:r>
            <a:endParaRPr lang="de-CH" dirty="0"/>
          </a:p>
        </p:txBody>
      </p:sp>
      <p:sp>
        <p:nvSpPr>
          <p:cNvPr id="8" name="Fußzeilenplatzhalter 7"/>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9" name="Foliennummernplatzhalter 8"/>
          <p:cNvSpPr>
            <a:spLocks noGrp="1"/>
          </p:cNvSpPr>
          <p:nvPr>
            <p:ph type="sldNum" sz="quarter" idx="10"/>
          </p:nvPr>
        </p:nvSpPr>
        <p:spPr/>
        <p:txBody>
          <a:bodyPr/>
          <a:lstStyle/>
          <a:p>
            <a:pPr>
              <a:defRPr/>
            </a:pPr>
            <a:r>
              <a:rPr lang="de-CH"/>
              <a:t>    |  </a:t>
            </a:r>
            <a:fld id="{441FFC99-91B4-45C7-B541-96066D84B122}" type="slidenum">
              <a:rPr lang="de-CH" smtClean="0"/>
              <a:pPr>
                <a:defRPr/>
              </a:pPr>
              <a:t>42</a:t>
            </a:fld>
            <a:endParaRPr lang="de-CH"/>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344488" y="236538"/>
            <a:ext cx="8332787" cy="503237"/>
          </a:xfrm>
        </p:spPr>
        <p:txBody>
          <a:bodyPr/>
          <a:lstStyle/>
          <a:p>
            <a:pPr eaLnBrk="1" hangingPunct="1"/>
            <a:r>
              <a:rPr lang="de-DE" altLang="de-DE" sz="2400">
                <a:solidFill>
                  <a:srgbClr val="5B5055"/>
                </a:solidFill>
              </a:rPr>
              <a:t>Mittlerer Abstand in der Beziehungsgestaltung</a:t>
            </a:r>
          </a:p>
        </p:txBody>
      </p:sp>
      <p:sp>
        <p:nvSpPr>
          <p:cNvPr id="51203" name="AutoShape 3"/>
          <p:cNvSpPr>
            <a:spLocks noChangeArrowheads="1"/>
          </p:cNvSpPr>
          <p:nvPr/>
        </p:nvSpPr>
        <p:spPr bwMode="auto">
          <a:xfrm>
            <a:off x="3779838" y="4868863"/>
            <a:ext cx="1223962" cy="1655762"/>
          </a:xfrm>
          <a:prstGeom prst="triangle">
            <a:avLst>
              <a:gd name="adj" fmla="val 50000"/>
            </a:avLst>
          </a:prstGeom>
          <a:solidFill>
            <a:srgbClr val="FFCC00"/>
          </a:solidFill>
          <a:ln w="9525">
            <a:solidFill>
              <a:schemeClr val="tx1"/>
            </a:solidFill>
            <a:miter lim="800000"/>
            <a:headEnd/>
            <a:tailEnd/>
          </a:ln>
        </p:spPr>
        <p:txBody>
          <a:bodyPr wrap="none" anchor="ctr"/>
          <a:lstStyle/>
          <a:p>
            <a:pPr algn="ctr"/>
            <a:endParaRPr lang="de-DE" altLang="de-DE">
              <a:solidFill>
                <a:srgbClr val="FF9900"/>
              </a:solidFill>
            </a:endParaRPr>
          </a:p>
        </p:txBody>
      </p:sp>
      <p:sp>
        <p:nvSpPr>
          <p:cNvPr id="51204" name="Line 4"/>
          <p:cNvSpPr>
            <a:spLocks noChangeShapeType="1"/>
          </p:cNvSpPr>
          <p:nvPr/>
        </p:nvSpPr>
        <p:spPr bwMode="auto">
          <a:xfrm>
            <a:off x="2124075" y="4508500"/>
            <a:ext cx="4897438" cy="647700"/>
          </a:xfrm>
          <a:prstGeom prst="line">
            <a:avLst/>
          </a:prstGeom>
          <a:noFill/>
          <a:ln w="6667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51205" name="Rectangle 5"/>
          <p:cNvSpPr>
            <a:spLocks noChangeArrowheads="1"/>
          </p:cNvSpPr>
          <p:nvPr/>
        </p:nvSpPr>
        <p:spPr bwMode="auto">
          <a:xfrm>
            <a:off x="539750" y="2924175"/>
            <a:ext cx="43227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de-DE" altLang="de-DE" sz="3600">
              <a:solidFill>
                <a:schemeClr val="tx2"/>
              </a:solidFill>
            </a:endParaRPr>
          </a:p>
        </p:txBody>
      </p:sp>
      <p:sp>
        <p:nvSpPr>
          <p:cNvPr id="51206" name="Rectangle 6"/>
          <p:cNvSpPr>
            <a:spLocks noChangeArrowheads="1"/>
          </p:cNvSpPr>
          <p:nvPr/>
        </p:nvSpPr>
        <p:spPr bwMode="auto">
          <a:xfrm>
            <a:off x="611188" y="2565400"/>
            <a:ext cx="3168650" cy="1655763"/>
          </a:xfrm>
          <a:prstGeom prst="rect">
            <a:avLst/>
          </a:prstGeom>
          <a:solidFill>
            <a:srgbClr val="993366"/>
          </a:solidFill>
          <a:ln w="9525">
            <a:solidFill>
              <a:schemeClr val="tx1"/>
            </a:solidFill>
            <a:miter lim="800000"/>
            <a:headEnd/>
            <a:tailEnd/>
          </a:ln>
        </p:spPr>
        <p:txBody>
          <a:bodyPr anchor="ctr"/>
          <a:lstStyle/>
          <a:p>
            <a:pPr algn="ctr"/>
            <a:r>
              <a:rPr lang="de-DE" altLang="de-DE" sz="2000">
                <a:solidFill>
                  <a:schemeClr val="bg1"/>
                </a:solidFill>
              </a:rPr>
              <a:t>Emotionales</a:t>
            </a:r>
            <a:br>
              <a:rPr lang="de-DE" altLang="de-DE" sz="2000">
                <a:solidFill>
                  <a:schemeClr val="bg1"/>
                </a:solidFill>
              </a:rPr>
            </a:br>
            <a:r>
              <a:rPr lang="de-DE" altLang="de-DE" sz="2000">
                <a:solidFill>
                  <a:schemeClr val="bg1"/>
                </a:solidFill>
              </a:rPr>
              <a:t>Engagement</a:t>
            </a:r>
          </a:p>
        </p:txBody>
      </p:sp>
      <p:sp>
        <p:nvSpPr>
          <p:cNvPr id="51207" name="Rectangle 7"/>
          <p:cNvSpPr>
            <a:spLocks noChangeArrowheads="1"/>
          </p:cNvSpPr>
          <p:nvPr/>
        </p:nvSpPr>
        <p:spPr bwMode="auto">
          <a:xfrm>
            <a:off x="5867400" y="3141663"/>
            <a:ext cx="3024188" cy="1655762"/>
          </a:xfrm>
          <a:prstGeom prst="rect">
            <a:avLst/>
          </a:prstGeom>
          <a:solidFill>
            <a:srgbClr val="993366"/>
          </a:solidFill>
          <a:ln w="9525">
            <a:solidFill>
              <a:schemeClr val="tx1"/>
            </a:solidFill>
            <a:miter lim="800000"/>
            <a:headEnd/>
            <a:tailEnd/>
          </a:ln>
        </p:spPr>
        <p:txBody>
          <a:bodyPr anchor="ctr"/>
          <a:lstStyle/>
          <a:p>
            <a:pPr algn="ctr"/>
            <a:r>
              <a:rPr lang="de-DE" altLang="de-DE" sz="2000">
                <a:solidFill>
                  <a:schemeClr val="bg1"/>
                </a:solidFill>
              </a:rPr>
              <a:t>Reflektierende/</a:t>
            </a:r>
            <a:br>
              <a:rPr lang="de-DE" altLang="de-DE" sz="2000">
                <a:solidFill>
                  <a:schemeClr val="bg1"/>
                </a:solidFill>
              </a:rPr>
            </a:br>
            <a:r>
              <a:rPr lang="de-DE" altLang="de-DE" sz="2000">
                <a:solidFill>
                  <a:schemeClr val="bg1"/>
                </a:solidFill>
              </a:rPr>
              <a:t>professionelle</a:t>
            </a:r>
            <a:br>
              <a:rPr lang="de-DE" altLang="de-DE" sz="2000">
                <a:solidFill>
                  <a:schemeClr val="bg1"/>
                </a:solidFill>
              </a:rPr>
            </a:br>
            <a:r>
              <a:rPr lang="de-DE" altLang="de-DE" sz="2000">
                <a:solidFill>
                  <a:schemeClr val="bg1"/>
                </a:solidFill>
              </a:rPr>
              <a:t>Distanz</a:t>
            </a:r>
          </a:p>
        </p:txBody>
      </p:sp>
      <p:sp>
        <p:nvSpPr>
          <p:cNvPr id="48136" name="Text Box 8"/>
          <p:cNvSpPr txBox="1">
            <a:spLocks noChangeArrowheads="1"/>
          </p:cNvSpPr>
          <p:nvPr/>
        </p:nvSpPr>
        <p:spPr bwMode="auto">
          <a:xfrm>
            <a:off x="5418138" y="5762625"/>
            <a:ext cx="3473450" cy="3667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dirty="0">
                <a:solidFill>
                  <a:srgbClr val="5B5055"/>
                </a:solidFill>
                <a:latin typeface="+mn-lt"/>
              </a:rPr>
              <a:t>Dammann 2006, Schmid 2007</a:t>
            </a:r>
          </a:p>
        </p:txBody>
      </p:sp>
      <p:sp>
        <p:nvSpPr>
          <p:cNvPr id="48137" name="Text Box 9"/>
          <p:cNvSpPr txBox="1">
            <a:spLocks noChangeArrowheads="1"/>
          </p:cNvSpPr>
          <p:nvPr/>
        </p:nvSpPr>
        <p:spPr bwMode="auto">
          <a:xfrm>
            <a:off x="971550" y="1052513"/>
            <a:ext cx="6840538" cy="1235075"/>
          </a:xfrm>
          <a:prstGeom prst="rect">
            <a:avLst/>
          </a:prstGeom>
          <a:solidFill>
            <a:srgbClr val="CC99FF"/>
          </a:solidFill>
          <a:ln w="44450">
            <a:solidFill>
              <a:srgbClr val="6666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CH" dirty="0">
                <a:latin typeface="+mn-lt"/>
              </a:rPr>
              <a:t>„Der Verstand kann uns sagen, was wir unterlassen sollen. </a:t>
            </a:r>
          </a:p>
          <a:p>
            <a:pPr eaLnBrk="1" hangingPunct="1">
              <a:defRPr/>
            </a:pPr>
            <a:r>
              <a:rPr lang="de-CH" dirty="0">
                <a:latin typeface="+mn-lt"/>
              </a:rPr>
              <a:t>Aber das Herz kann uns sagen, was wir tun müssen.“ </a:t>
            </a:r>
            <a:endParaRPr lang="de-CH" i="1" dirty="0">
              <a:latin typeface="+mn-lt"/>
            </a:endParaRPr>
          </a:p>
          <a:p>
            <a:pPr eaLnBrk="1" hangingPunct="1">
              <a:defRPr/>
            </a:pPr>
            <a:r>
              <a:rPr lang="de-CH" i="1" dirty="0">
                <a:latin typeface="+mn-lt"/>
              </a:rPr>
              <a:t>					</a:t>
            </a:r>
          </a:p>
          <a:p>
            <a:pPr eaLnBrk="1" hangingPunct="1">
              <a:defRPr/>
            </a:pPr>
            <a:r>
              <a:rPr lang="de-CH" i="1" dirty="0">
                <a:latin typeface="+mn-lt"/>
              </a:rPr>
              <a:t>					Joseph </a:t>
            </a:r>
            <a:r>
              <a:rPr lang="de-CH" i="1" dirty="0" err="1">
                <a:latin typeface="+mn-lt"/>
              </a:rPr>
              <a:t>Joubert</a:t>
            </a:r>
            <a:endParaRPr lang="de-DE" sz="2000" dirty="0">
              <a:latin typeface="+mn-lt"/>
            </a:endParaRPr>
          </a:p>
        </p:txBody>
      </p:sp>
      <p:sp>
        <p:nvSpPr>
          <p:cNvPr id="2" name="Datumsplatzhalter 1"/>
          <p:cNvSpPr>
            <a:spLocks noGrp="1"/>
          </p:cNvSpPr>
          <p:nvPr>
            <p:ph type="dt" sz="half" idx="11"/>
          </p:nvPr>
        </p:nvSpPr>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441FFC99-91B4-45C7-B541-96066D84B122}" type="slidenum">
              <a:rPr lang="de-CH" smtClean="0"/>
              <a:pPr>
                <a:defRPr/>
              </a:pPr>
              <a:t>43</a:t>
            </a:fld>
            <a:endParaRPr lang="de-CH"/>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lgn="r"/>
            <a:r>
              <a:rPr lang="de-CH" altLang="de-DE" sz="800">
                <a:solidFill>
                  <a:schemeClr val="tx1"/>
                </a:solidFill>
              </a:rPr>
              <a:t>    |  </a:t>
            </a:r>
            <a:fld id="{50AB2585-CBB9-4188-B141-AE0292A4DD87}" type="slidenum">
              <a:rPr lang="de-CH" altLang="de-DE" sz="800">
                <a:solidFill>
                  <a:schemeClr val="tx1"/>
                </a:solidFill>
              </a:rPr>
              <a:pPr algn="r"/>
              <a:t>44</a:t>
            </a:fld>
            <a:endParaRPr lang="de-CH" altLang="de-DE" sz="800">
              <a:solidFill>
                <a:schemeClr val="tx1"/>
              </a:solidFill>
            </a:endParaRPr>
          </a:p>
        </p:txBody>
      </p:sp>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a:solidFill>
                  <a:srgbClr val="444424"/>
                </a:solidFill>
                <a:latin typeface="+mj-lt"/>
                <a:cs typeface="+mn-cs"/>
              </a:rPr>
              <a:t>Universitäre Psychiatrische Kliniken Basel</a:t>
            </a:r>
            <a:r>
              <a:rPr lang="de-CH" sz="800">
                <a:solidFill>
                  <a:srgbClr val="444424"/>
                </a:solidFill>
                <a:latin typeface="+mj-lt"/>
                <a:cs typeface="+mn-cs"/>
              </a:rPr>
              <a:t> | www.upkbs.ch |</a:t>
            </a:r>
          </a:p>
        </p:txBody>
      </p:sp>
      <p:sp>
        <p:nvSpPr>
          <p:cNvPr id="52229" name="Rectangle 2"/>
          <p:cNvSpPr>
            <a:spLocks noGrp="1" noChangeArrowheads="1"/>
          </p:cNvSpPr>
          <p:nvPr>
            <p:ph type="title" idx="4294967295"/>
          </p:nvPr>
        </p:nvSpPr>
        <p:spPr>
          <a:xfrm>
            <a:off x="363537" y="419100"/>
            <a:ext cx="8780463" cy="1079500"/>
          </a:xfrm>
        </p:spPr>
        <p:txBody>
          <a:bodyPr/>
          <a:lstStyle/>
          <a:p>
            <a:pPr eaLnBrk="1" hangingPunct="1"/>
            <a:r>
              <a:rPr lang="de-CH" altLang="de-DE" sz="2800" b="0" dirty="0">
                <a:solidFill>
                  <a:srgbClr val="ED7925"/>
                </a:solidFill>
              </a:rPr>
              <a:t>Traumapädagogische Beziehungsgestaltung</a:t>
            </a:r>
            <a:br>
              <a:rPr lang="de-CH" altLang="de-DE" sz="2800" b="0" dirty="0">
                <a:solidFill>
                  <a:srgbClr val="ED7925"/>
                </a:solidFill>
              </a:rPr>
            </a:br>
            <a:endParaRPr lang="de-CH" altLang="de-DE" sz="2800" b="0" dirty="0">
              <a:solidFill>
                <a:srgbClr val="ED7925"/>
              </a:solidFill>
            </a:endParaRPr>
          </a:p>
        </p:txBody>
      </p:sp>
      <p:pic>
        <p:nvPicPr>
          <p:cNvPr id="52230" name="Picture 6" descr="Balance Poste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357313" y="1389063"/>
            <a:ext cx="6891337" cy="4614862"/>
          </a:xfrm>
        </p:spPr>
      </p:pic>
      <p:sp>
        <p:nvSpPr>
          <p:cNvPr id="52231" name="Textfeld 1"/>
          <p:cNvSpPr txBox="1">
            <a:spLocks noChangeArrowheads="1"/>
          </p:cNvSpPr>
          <p:nvPr/>
        </p:nvSpPr>
        <p:spPr bwMode="auto">
          <a:xfrm>
            <a:off x="377825" y="6045200"/>
            <a:ext cx="8328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1200">
                <a:solidFill>
                  <a:schemeClr val="tx1"/>
                </a:solidFill>
              </a:rPr>
              <a:t>http://images.easyart.com/i/prints/rw/lg/3/3/Maxi-Posters-Balance-is-the-key-to-life--Elephant-on-ball--331158.jpg</a:t>
            </a:r>
          </a:p>
        </p:txBody>
      </p:sp>
      <p:sp>
        <p:nvSpPr>
          <p:cNvPr id="2" name="Datumsplatzhalter 1"/>
          <p:cNvSpPr>
            <a:spLocks noGrp="1"/>
          </p:cNvSpPr>
          <p:nvPr>
            <p:ph type="dt" sz="half" idx="11"/>
          </p:nvPr>
        </p:nvSpPr>
        <p:spPr>
          <a:xfrm>
            <a:off x="4840288" y="6524625"/>
            <a:ext cx="1557337" cy="144463"/>
          </a:xfrm>
        </p:spPr>
        <p:txBody>
          <a:bodyPr/>
          <a:lstStyle/>
          <a:p>
            <a:pPr>
              <a:defRPr/>
            </a:pPr>
            <a:r>
              <a:rPr lang="de-DE"/>
              <a:t>27. November 2014</a:t>
            </a:r>
            <a:endParaRPr lang="de-CH"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4"/>
          <p:cNvSpPr>
            <a:spLocks noGrp="1"/>
          </p:cNvSpPr>
          <p:nvPr>
            <p:ph type="title"/>
          </p:nvPr>
        </p:nvSpPr>
        <p:spPr>
          <a:xfrm>
            <a:off x="482600" y="520700"/>
            <a:ext cx="8040688" cy="1181100"/>
          </a:xfrm>
        </p:spPr>
        <p:txBody>
          <a:bodyPr/>
          <a:lstStyle/>
          <a:p>
            <a:r>
              <a:rPr lang="de-DE" altLang="de-DE" sz="2400" dirty="0">
                <a:solidFill>
                  <a:srgbClr val="5B5055"/>
                </a:solidFill>
              </a:rPr>
              <a:t>Beziehung zu pädagogischen Bezugspersonen</a:t>
            </a:r>
            <a:br>
              <a:rPr lang="de-DE" altLang="de-DE" sz="2400" dirty="0"/>
            </a:br>
            <a:r>
              <a:rPr lang="de-DE" altLang="de-DE" sz="2400" b="0" dirty="0">
                <a:solidFill>
                  <a:srgbClr val="ED7925"/>
                </a:solidFill>
              </a:rPr>
              <a:t>Konzept der sekundären Traumatisierung</a:t>
            </a:r>
          </a:p>
        </p:txBody>
      </p:sp>
      <p:sp>
        <p:nvSpPr>
          <p:cNvPr id="53251" name="Inhaltsplatzhalter 5"/>
          <p:cNvSpPr>
            <a:spLocks noGrp="1"/>
          </p:cNvSpPr>
          <p:nvPr>
            <p:ph idx="1"/>
          </p:nvPr>
        </p:nvSpPr>
        <p:spPr>
          <a:xfrm>
            <a:off x="419100" y="1498600"/>
            <a:ext cx="8470900" cy="4845050"/>
          </a:xfrm>
        </p:spPr>
        <p:txBody>
          <a:bodyPr/>
          <a:lstStyle/>
          <a:p>
            <a:pPr>
              <a:lnSpc>
                <a:spcPct val="100000"/>
              </a:lnSpc>
              <a:spcAft>
                <a:spcPts val="1800"/>
              </a:spcAft>
            </a:pPr>
            <a:r>
              <a:rPr lang="de-DE" altLang="de-DE" sz="2200" dirty="0"/>
              <a:t>„Stellvertretergefühle“ bei psychosozialen Helfern – Fachkraft erlebt, die durch die Dissoziation abgespalteten Emotionen der traumatisierten Person.</a:t>
            </a:r>
          </a:p>
          <a:p>
            <a:pPr>
              <a:lnSpc>
                <a:spcPct val="100000"/>
              </a:lnSpc>
              <a:spcAft>
                <a:spcPts val="1800"/>
              </a:spcAft>
            </a:pPr>
            <a:r>
              <a:rPr lang="de-DE" altLang="de-DE" sz="2200" dirty="0"/>
              <a:t>Die Fachkraft erlebt selbst Intrusionen und Alpträume von traumatischen Situationen, welche der Klient im Gespräch schilderte (oder in der Phantasie des Helfers entstanden sind).</a:t>
            </a:r>
          </a:p>
          <a:p>
            <a:pPr>
              <a:lnSpc>
                <a:spcPct val="100000"/>
              </a:lnSpc>
              <a:spcAft>
                <a:spcPts val="1800"/>
              </a:spcAft>
            </a:pPr>
            <a:r>
              <a:rPr lang="de-DE" altLang="de-DE" sz="2200" dirty="0"/>
              <a:t>Der psychosoziale Helfer findet keine Ruhe nach Gesprächen -  man nimmt diese Familien mit nach Hause – überdauerndes </a:t>
            </a:r>
            <a:r>
              <a:rPr lang="de-DE" altLang="de-DE" sz="2200" dirty="0" err="1"/>
              <a:t>Hyperarousal</a:t>
            </a:r>
            <a:r>
              <a:rPr lang="de-DE" altLang="de-DE" sz="2200" dirty="0"/>
              <a:t>. </a:t>
            </a:r>
          </a:p>
          <a:p>
            <a:pPr>
              <a:lnSpc>
                <a:spcPct val="100000"/>
              </a:lnSpc>
              <a:spcAft>
                <a:spcPts val="1800"/>
              </a:spcAft>
            </a:pPr>
            <a:r>
              <a:rPr lang="de-DE" altLang="de-DE" sz="2200" dirty="0"/>
              <a:t>Sehr starke Gegenübertragungsgefühle, Identifikation mit Opfer- und/oder </a:t>
            </a:r>
            <a:r>
              <a:rPr lang="de-DE" altLang="de-DE" sz="2200" dirty="0" err="1"/>
              <a:t>Täterintrojekten</a:t>
            </a:r>
            <a:r>
              <a:rPr lang="de-DE" altLang="de-DE" sz="2200" dirty="0"/>
              <a:t> (bagatellisieren, agieren).</a:t>
            </a:r>
          </a:p>
        </p:txBody>
      </p:sp>
      <p:sp>
        <p:nvSpPr>
          <p:cNvPr id="2" name="Foliennummernplatzhalter 1"/>
          <p:cNvSpPr>
            <a:spLocks noGrp="1"/>
          </p:cNvSpPr>
          <p:nvPr>
            <p:ph type="sldNum" sz="quarter" idx="10"/>
          </p:nvPr>
        </p:nvSpPr>
        <p:spPr/>
        <p:txBody>
          <a:bodyPr/>
          <a:lstStyle/>
          <a:p>
            <a:pPr>
              <a:defRPr/>
            </a:pPr>
            <a:r>
              <a:rPr lang="de-CH"/>
              <a:t>    |  </a:t>
            </a:r>
            <a:fld id="{2D573E7A-53EF-4EBB-86F3-BA9A5C4BA790}" type="slidenum">
              <a:rPr lang="de-CH" smtClean="0"/>
              <a:pPr>
                <a:defRPr/>
              </a:pPr>
              <a:t>45</a:t>
            </a:fld>
            <a:endParaRPr lang="de-CH"/>
          </a:p>
        </p:txBody>
      </p:sp>
      <p:sp>
        <p:nvSpPr>
          <p:cNvPr id="3" name="Datumsplatzhalter 2"/>
          <p:cNvSpPr>
            <a:spLocks noGrp="1"/>
          </p:cNvSpPr>
          <p:nvPr>
            <p:ph type="dt" sz="quarter" idx="11"/>
          </p:nvPr>
        </p:nvSpPr>
        <p:spPr/>
        <p:txBody>
          <a:bodyPr/>
          <a:lstStyle/>
          <a:p>
            <a:pPr>
              <a:defRPr/>
            </a:pPr>
            <a:r>
              <a:rPr lang="de-DE"/>
              <a:t>27. November 2014</a:t>
            </a:r>
            <a:endParaRPr lang="de-CH" dirty="0"/>
          </a:p>
        </p:txBody>
      </p:sp>
      <p:sp>
        <p:nvSpPr>
          <p:cNvPr id="4" name="Fußzeilenplatzhalter 3"/>
          <p:cNvSpPr>
            <a:spLocks noGrp="1"/>
          </p:cNvSpPr>
          <p:nvPr>
            <p:ph type="ftr" sz="quarter" idx="12"/>
          </p:nvPr>
        </p:nvSpPr>
        <p:spPr/>
        <p:txBody>
          <a:bodyPr/>
          <a:lstStyle/>
          <a:p>
            <a:pPr>
              <a:defRPr/>
            </a:pPr>
            <a:r>
              <a:rPr lang="de-CH"/>
              <a:t>Universitäre Psychiatrische Kliniken Basel</a:t>
            </a:r>
            <a:r>
              <a:rPr lang="de-CH" b="0"/>
              <a:t> | www.upkbs.ch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a:solidFill>
                  <a:schemeClr val="tx1"/>
                </a:solidFill>
                <a:cs typeface="Arial" charset="0"/>
              </a:rPr>
              <a:t>    |  </a:t>
            </a:r>
            <a:fld id="{C3BFDCD3-EFC1-44EB-928E-557AD5620026}" type="slidenum">
              <a:rPr lang="de-CH" altLang="de-DE" sz="800" smtClean="0">
                <a:solidFill>
                  <a:schemeClr val="tx1"/>
                </a:solidFill>
                <a:cs typeface="Arial" charset="0"/>
              </a:rPr>
              <a:pPr/>
              <a:t>46</a:t>
            </a:fld>
            <a:endParaRPr lang="de-CH" altLang="de-DE" sz="80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54277" name="Inhaltsplatzhalter 8" descr="jpg00.jpg"/>
          <p:cNvPicPr>
            <a:picLocks noChangeAspect="1"/>
          </p:cNvPicPr>
          <p:nvPr/>
        </p:nvPicPr>
        <p:blipFill>
          <a:blip r:embed="rId2">
            <a:extLst>
              <a:ext uri="{28A0092B-C50C-407E-A947-70E740481C1C}">
                <a14:useLocalDpi xmlns:a14="http://schemas.microsoft.com/office/drawing/2010/main" val="0"/>
              </a:ext>
            </a:extLst>
          </a:blip>
          <a:srcRect l="-63564" r="-63564"/>
          <a:stretch>
            <a:fillRect/>
          </a:stretch>
        </p:blipFill>
        <p:spPr bwMode="auto">
          <a:xfrm>
            <a:off x="-500063" y="785813"/>
            <a:ext cx="10101263"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7"/>
          <p:cNvSpPr txBox="1">
            <a:spLocks noChangeArrowheads="1"/>
          </p:cNvSpPr>
          <p:nvPr/>
        </p:nvSpPr>
        <p:spPr bwMode="auto">
          <a:xfrm>
            <a:off x="352425" y="5854700"/>
            <a:ext cx="2009775" cy="641350"/>
          </a:xfrm>
          <a:prstGeom prst="rect">
            <a:avLst/>
          </a:prstGeom>
          <a:noFill/>
          <a:ln>
            <a:noFill/>
          </a:ln>
          <a:effectLst>
            <a:prstShdw prst="shdw17" dist="17961" dir="2700000">
              <a:schemeClr val="accent1">
                <a:gamma/>
                <a:shade val="60000"/>
                <a:invGamma/>
              </a:schemeClr>
            </a:prstShdw>
          </a:effectLst>
        </p:spPr>
        <p:txBody>
          <a:bodyPr wrap="none">
            <a:spAutoFit/>
          </a:bodyPr>
          <a:lstStyle/>
          <a:p>
            <a:pPr>
              <a:defRPr/>
            </a:pPr>
            <a:r>
              <a:rPr lang="de-DE">
                <a:cs typeface="+mn-cs"/>
              </a:rPr>
              <a:t>Pollak et al. 2003,</a:t>
            </a:r>
          </a:p>
          <a:p>
            <a:pPr>
              <a:defRPr/>
            </a:pPr>
            <a:r>
              <a:rPr lang="de-DE">
                <a:cs typeface="+mn-cs"/>
              </a:rPr>
              <a:t>……</a:t>
            </a:r>
            <a:endParaRPr lang="en-US">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a:solidFill>
                  <a:schemeClr val="tx1"/>
                </a:solidFill>
                <a:cs typeface="Arial" charset="0"/>
              </a:rPr>
              <a:t>    |  </a:t>
            </a:r>
            <a:fld id="{91787C42-BCDC-4116-93C7-07B12EC630E4}" type="slidenum">
              <a:rPr lang="de-CH" altLang="de-DE" sz="800" smtClean="0">
                <a:solidFill>
                  <a:schemeClr val="tx1"/>
                </a:solidFill>
                <a:cs typeface="Arial" charset="0"/>
              </a:rPr>
              <a:pPr/>
              <a:t>47</a:t>
            </a:fld>
            <a:endParaRPr lang="de-CH" altLang="de-DE" sz="80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55301" name="Inhaltsplatzhalter 6" descr="jpg03.jpg"/>
          <p:cNvPicPr>
            <a:picLocks noChangeAspect="1"/>
          </p:cNvPicPr>
          <p:nvPr/>
        </p:nvPicPr>
        <p:blipFill>
          <a:blip r:embed="rId2">
            <a:extLst>
              <a:ext uri="{28A0092B-C50C-407E-A947-70E740481C1C}">
                <a14:useLocalDpi xmlns:a14="http://schemas.microsoft.com/office/drawing/2010/main" val="0"/>
              </a:ext>
            </a:extLst>
          </a:blip>
          <a:srcRect l="-63564" r="-63564"/>
          <a:stretch>
            <a:fillRect/>
          </a:stretch>
        </p:blipFill>
        <p:spPr bwMode="auto">
          <a:xfrm>
            <a:off x="-500063" y="784225"/>
            <a:ext cx="101012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a:solidFill>
                  <a:schemeClr val="tx1"/>
                </a:solidFill>
                <a:cs typeface="Arial" charset="0"/>
              </a:rPr>
              <a:t>    |  </a:t>
            </a:r>
            <a:fld id="{5DEE3877-0A8F-47C0-92A4-01BA0A67F306}" type="slidenum">
              <a:rPr lang="de-CH" altLang="de-DE" sz="800" smtClean="0">
                <a:solidFill>
                  <a:schemeClr val="tx1"/>
                </a:solidFill>
                <a:cs typeface="Arial" charset="0"/>
              </a:rPr>
              <a:pPr/>
              <a:t>48</a:t>
            </a:fld>
            <a:endParaRPr lang="de-CH" altLang="de-DE" sz="80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56325" name="Inhaltsplatzhalter 13" descr="jpg05.jpg"/>
          <p:cNvPicPr>
            <a:picLocks noChangeAspect="1"/>
          </p:cNvPicPr>
          <p:nvPr/>
        </p:nvPicPr>
        <p:blipFill>
          <a:blip r:embed="rId2">
            <a:extLst>
              <a:ext uri="{28A0092B-C50C-407E-A947-70E740481C1C}">
                <a14:useLocalDpi xmlns:a14="http://schemas.microsoft.com/office/drawing/2010/main" val="0"/>
              </a:ext>
            </a:extLst>
          </a:blip>
          <a:srcRect l="-63564" r="-63564"/>
          <a:stretch>
            <a:fillRect/>
          </a:stretch>
        </p:blipFill>
        <p:spPr bwMode="auto">
          <a:xfrm>
            <a:off x="-500063" y="784225"/>
            <a:ext cx="101012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a:solidFill>
                  <a:schemeClr val="tx1"/>
                </a:solidFill>
                <a:cs typeface="Arial" charset="0"/>
              </a:rPr>
              <a:t>    |  </a:t>
            </a:r>
            <a:fld id="{A6C6F86B-9032-412E-A826-594639AACD1C}" type="slidenum">
              <a:rPr lang="de-CH" altLang="de-DE" sz="800" smtClean="0">
                <a:solidFill>
                  <a:schemeClr val="tx1"/>
                </a:solidFill>
                <a:cs typeface="Arial" charset="0"/>
              </a:rPr>
              <a:pPr/>
              <a:t>49</a:t>
            </a:fld>
            <a:endParaRPr lang="de-CH" altLang="de-DE" sz="80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57349" name="Inhaltsplatzhalter 9" descr="jpg07.jpg"/>
          <p:cNvPicPr>
            <a:picLocks noChangeAspect="1"/>
          </p:cNvPicPr>
          <p:nvPr/>
        </p:nvPicPr>
        <p:blipFill>
          <a:blip r:embed="rId2">
            <a:extLst>
              <a:ext uri="{28A0092B-C50C-407E-A947-70E740481C1C}">
                <a14:useLocalDpi xmlns:a14="http://schemas.microsoft.com/office/drawing/2010/main" val="0"/>
              </a:ext>
            </a:extLst>
          </a:blip>
          <a:srcRect l="-63564" r="-63564"/>
          <a:stretch>
            <a:fillRect/>
          </a:stretch>
        </p:blipFill>
        <p:spPr bwMode="auto">
          <a:xfrm>
            <a:off x="-500063" y="784225"/>
            <a:ext cx="101012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395288" y="1343608"/>
            <a:ext cx="4100512" cy="5029200"/>
          </a:xfrm>
          <a:solidFill>
            <a:srgbClr val="99CCFF"/>
          </a:solidFill>
          <a:ln w="25400">
            <a:solidFill>
              <a:schemeClr val="tx1"/>
            </a:solidFill>
            <a:miter lim="800000"/>
            <a:headEnd/>
            <a:tailEnd/>
          </a:ln>
        </p:spPr>
        <p:txBody>
          <a:bodyPr/>
          <a:lstStyle/>
          <a:p>
            <a:pPr marL="0" indent="0">
              <a:lnSpc>
                <a:spcPct val="90000"/>
              </a:lnSpc>
              <a:buNone/>
            </a:pPr>
            <a:r>
              <a:rPr lang="de-DE" altLang="de-DE" sz="2000" b="1" dirty="0"/>
              <a:t>Übererregungs-Kontinuum</a:t>
            </a:r>
          </a:p>
          <a:p>
            <a:pPr>
              <a:lnSpc>
                <a:spcPct val="90000"/>
              </a:lnSpc>
              <a:buFont typeface="Wingdings" pitchFamily="2" charset="2"/>
              <a:buChar char="Ø"/>
            </a:pPr>
            <a:endParaRPr lang="de-DE" altLang="de-DE" sz="2000" u="sng" dirty="0"/>
          </a:p>
          <a:p>
            <a:pPr>
              <a:lnSpc>
                <a:spcPct val="90000"/>
              </a:lnSpc>
              <a:buFont typeface="Wingdings" pitchFamily="2" charset="2"/>
              <a:buChar char="Ø"/>
            </a:pPr>
            <a:r>
              <a:rPr lang="de-DE" altLang="de-DE" sz="2000" dirty="0"/>
              <a:t>Fight oder Flight</a:t>
            </a:r>
          </a:p>
          <a:p>
            <a:pPr marL="354013" indent="-176213">
              <a:lnSpc>
                <a:spcPct val="90000"/>
              </a:lnSpc>
            </a:pPr>
            <a:r>
              <a:rPr lang="de-DE" altLang="de-DE" sz="2000" dirty="0"/>
              <a:t>Alarmzustand Wachsamkeit</a:t>
            </a:r>
          </a:p>
          <a:p>
            <a:pPr marL="354013" indent="-176213">
              <a:lnSpc>
                <a:spcPct val="90000"/>
              </a:lnSpc>
            </a:pPr>
            <a:r>
              <a:rPr lang="de-DE" altLang="de-DE" sz="2000" dirty="0"/>
              <a:t>Angst/Schrecken</a:t>
            </a:r>
          </a:p>
          <a:p>
            <a:pPr marL="354013" indent="-176213">
              <a:lnSpc>
                <a:spcPct val="90000"/>
              </a:lnSpc>
            </a:pPr>
            <a:r>
              <a:rPr lang="de-DE" altLang="de-DE" sz="2000" dirty="0"/>
              <a:t>Adrenalin System wird aktiviert – Erregung</a:t>
            </a:r>
          </a:p>
          <a:p>
            <a:pPr marL="354013" indent="-176213">
              <a:lnSpc>
                <a:spcPct val="90000"/>
              </a:lnSpc>
            </a:pPr>
            <a:r>
              <a:rPr lang="de-DE" altLang="de-DE" sz="2000" dirty="0" err="1"/>
              <a:t>Serotonerge</a:t>
            </a:r>
            <a:r>
              <a:rPr lang="de-DE" altLang="de-DE" sz="2000" dirty="0"/>
              <a:t> System verändert sich – Impulsivität, Affektivität, Aggressivität</a:t>
            </a:r>
            <a:endParaRPr lang="de-DE" altLang="de-DE" sz="2000" u="sng" dirty="0"/>
          </a:p>
          <a:p>
            <a:pPr>
              <a:lnSpc>
                <a:spcPct val="90000"/>
              </a:lnSpc>
            </a:pPr>
            <a:endParaRPr lang="de-DE" altLang="de-DE" sz="2000" u="sng" dirty="0"/>
          </a:p>
          <a:p>
            <a:pPr>
              <a:lnSpc>
                <a:spcPct val="90000"/>
              </a:lnSpc>
              <a:buFontTx/>
              <a:buNone/>
            </a:pPr>
            <a:r>
              <a:rPr lang="de-DE" altLang="de-DE" sz="2000" b="1" dirty="0"/>
              <a:t>Physiologisch</a:t>
            </a:r>
          </a:p>
          <a:p>
            <a:pPr>
              <a:lnSpc>
                <a:spcPct val="90000"/>
              </a:lnSpc>
            </a:pPr>
            <a:r>
              <a:rPr lang="de-DE" altLang="de-DE" sz="2000" dirty="0"/>
              <a:t>Blutdruck </a:t>
            </a:r>
            <a:r>
              <a:rPr lang="de-DE" altLang="de-DE" sz="2000" dirty="0">
                <a:sym typeface="Wingdings" pitchFamily="2" charset="2"/>
              </a:rPr>
              <a:t> (</a:t>
            </a:r>
            <a:r>
              <a:rPr lang="de-DE" altLang="de-DE" sz="2000" dirty="0" err="1">
                <a:sym typeface="Wingdings" pitchFamily="2" charset="2"/>
              </a:rPr>
              <a:t>Pulsrate</a:t>
            </a:r>
            <a:r>
              <a:rPr lang="de-DE" altLang="de-DE" sz="2000" dirty="0">
                <a:sym typeface="Wingdings" pitchFamily="2" charset="2"/>
              </a:rPr>
              <a:t> ) </a:t>
            </a:r>
          </a:p>
          <a:p>
            <a:pPr>
              <a:lnSpc>
                <a:spcPct val="90000"/>
              </a:lnSpc>
            </a:pPr>
            <a:r>
              <a:rPr lang="de-DE" altLang="de-DE" sz="2000" dirty="0">
                <a:sym typeface="Wingdings" pitchFamily="2" charset="2"/>
              </a:rPr>
              <a:t>Atmung </a:t>
            </a:r>
          </a:p>
          <a:p>
            <a:pPr>
              <a:lnSpc>
                <a:spcPct val="90000"/>
              </a:lnSpc>
            </a:pPr>
            <a:r>
              <a:rPr lang="de-DE" altLang="de-DE" sz="2000" dirty="0"/>
              <a:t>Muskeltonus </a:t>
            </a:r>
            <a:r>
              <a:rPr lang="de-DE" altLang="de-DE" sz="2000" dirty="0">
                <a:sym typeface="Wingdings" pitchFamily="2" charset="2"/>
              </a:rPr>
              <a:t></a:t>
            </a:r>
          </a:p>
          <a:p>
            <a:pPr>
              <a:lnSpc>
                <a:spcPct val="90000"/>
              </a:lnSpc>
            </a:pPr>
            <a:r>
              <a:rPr lang="de-DE" altLang="de-DE" sz="2000" dirty="0"/>
              <a:t>Schmerzwahrnehmung </a:t>
            </a:r>
            <a:r>
              <a:rPr lang="de-DE" altLang="de-DE" sz="2000" dirty="0">
                <a:sym typeface="Wingdings" pitchFamily="2" charset="2"/>
              </a:rPr>
              <a:t></a:t>
            </a:r>
          </a:p>
          <a:p>
            <a:pPr>
              <a:lnSpc>
                <a:spcPct val="90000"/>
              </a:lnSpc>
            </a:pPr>
            <a:endParaRPr lang="de-DE" altLang="de-DE" sz="2000" dirty="0"/>
          </a:p>
        </p:txBody>
      </p:sp>
      <p:sp>
        <p:nvSpPr>
          <p:cNvPr id="10244" name="Rectangle 4"/>
          <p:cNvSpPr>
            <a:spLocks noGrp="1" noChangeArrowheads="1"/>
          </p:cNvSpPr>
          <p:nvPr>
            <p:ph type="body" sz="half" idx="2"/>
          </p:nvPr>
        </p:nvSpPr>
        <p:spPr>
          <a:xfrm>
            <a:off x="4716463" y="1362268"/>
            <a:ext cx="4427537" cy="5029201"/>
          </a:xfrm>
          <a:solidFill>
            <a:srgbClr val="CC99FF"/>
          </a:solidFill>
          <a:ln w="19050">
            <a:solidFill>
              <a:schemeClr val="tx1"/>
            </a:solidFill>
            <a:miter lim="800000"/>
            <a:headEnd/>
            <a:tailEnd/>
          </a:ln>
        </p:spPr>
        <p:txBody>
          <a:bodyPr/>
          <a:lstStyle/>
          <a:p>
            <a:pPr marL="0" indent="0">
              <a:lnSpc>
                <a:spcPct val="90000"/>
              </a:lnSpc>
              <a:buNone/>
            </a:pPr>
            <a:r>
              <a:rPr lang="de-DE" altLang="de-DE" sz="2000" b="1" dirty="0"/>
              <a:t>Dissoziatives-Kontinuum</a:t>
            </a:r>
          </a:p>
          <a:p>
            <a:pPr>
              <a:lnSpc>
                <a:spcPct val="90000"/>
              </a:lnSpc>
            </a:pPr>
            <a:endParaRPr lang="de-DE" altLang="de-DE" sz="2000" dirty="0"/>
          </a:p>
          <a:p>
            <a:pPr>
              <a:lnSpc>
                <a:spcPct val="90000"/>
              </a:lnSpc>
              <a:buFont typeface="Wingdings" pitchFamily="2" charset="2"/>
              <a:buChar char="Ø"/>
            </a:pPr>
            <a:r>
              <a:rPr lang="de-DE" altLang="de-DE" sz="2000" dirty="0" err="1"/>
              <a:t>Freeze</a:t>
            </a:r>
            <a:r>
              <a:rPr lang="de-DE" altLang="de-DE" sz="2000" dirty="0"/>
              <a:t> – ohnmächtige / passive Reaktion</a:t>
            </a:r>
          </a:p>
          <a:p>
            <a:pPr marL="354013" indent="-176213">
              <a:lnSpc>
                <a:spcPct val="90000"/>
              </a:lnSpc>
            </a:pPr>
            <a:r>
              <a:rPr lang="de-DE" altLang="de-DE" sz="2000" dirty="0"/>
              <a:t>Gefühlslosigkeit / Nachgiebigkeit</a:t>
            </a:r>
          </a:p>
          <a:p>
            <a:pPr marL="354013" indent="-176213">
              <a:lnSpc>
                <a:spcPct val="90000"/>
              </a:lnSpc>
            </a:pPr>
            <a:r>
              <a:rPr lang="de-DE" altLang="de-DE" sz="2000" dirty="0"/>
              <a:t>Dissoziation</a:t>
            </a:r>
          </a:p>
          <a:p>
            <a:pPr marL="354013" indent="-176213">
              <a:lnSpc>
                <a:spcPct val="90000"/>
              </a:lnSpc>
            </a:pPr>
            <a:r>
              <a:rPr lang="de-DE" altLang="de-DE" sz="2000" dirty="0"/>
              <a:t>Opioid System wird Aktiviert Euphorie, Betäubung </a:t>
            </a:r>
          </a:p>
          <a:p>
            <a:pPr marL="354013" indent="-176213">
              <a:lnSpc>
                <a:spcPct val="90000"/>
              </a:lnSpc>
            </a:pPr>
            <a:r>
              <a:rPr lang="de-DE" altLang="de-DE" sz="2000" dirty="0"/>
              <a:t>Veränderung der Sinnes-, Körper-wahrnehmung (Ort, Zeit, etc.)</a:t>
            </a:r>
          </a:p>
          <a:p>
            <a:pPr>
              <a:lnSpc>
                <a:spcPct val="90000"/>
              </a:lnSpc>
              <a:buFontTx/>
              <a:buNone/>
            </a:pPr>
            <a:endParaRPr lang="de-DE" altLang="de-DE" sz="2000" b="1" dirty="0"/>
          </a:p>
          <a:p>
            <a:pPr>
              <a:lnSpc>
                <a:spcPct val="90000"/>
              </a:lnSpc>
              <a:buFontTx/>
              <a:buNone/>
            </a:pPr>
            <a:r>
              <a:rPr lang="de-DE" altLang="de-DE" sz="2000" b="1" dirty="0"/>
              <a:t>Physiologisch</a:t>
            </a:r>
          </a:p>
          <a:p>
            <a:pPr>
              <a:lnSpc>
                <a:spcPct val="90000"/>
              </a:lnSpc>
            </a:pPr>
            <a:r>
              <a:rPr lang="de-DE" altLang="de-DE" sz="2000" dirty="0" err="1"/>
              <a:t>Pulsrate</a:t>
            </a:r>
            <a:r>
              <a:rPr lang="de-DE" altLang="de-DE" sz="2000" dirty="0"/>
              <a:t> </a:t>
            </a:r>
            <a:r>
              <a:rPr lang="de-DE" altLang="de-DE" sz="2000" dirty="0">
                <a:sym typeface="Wingdings" pitchFamily="2" charset="2"/>
              </a:rPr>
              <a:t></a:t>
            </a:r>
            <a:r>
              <a:rPr lang="de-DE" altLang="de-DE" sz="2000" dirty="0"/>
              <a:t> Blutdruck </a:t>
            </a:r>
            <a:r>
              <a:rPr lang="de-DE" altLang="de-DE" sz="2000" dirty="0">
                <a:sym typeface="Wingdings" pitchFamily="2" charset="2"/>
              </a:rPr>
              <a:t></a:t>
            </a:r>
            <a:endParaRPr lang="de-DE" altLang="de-DE" sz="2000" dirty="0"/>
          </a:p>
          <a:p>
            <a:pPr>
              <a:lnSpc>
                <a:spcPct val="90000"/>
              </a:lnSpc>
            </a:pPr>
            <a:r>
              <a:rPr lang="de-DE" altLang="de-DE" sz="2000" dirty="0"/>
              <a:t>Atmung </a:t>
            </a:r>
            <a:r>
              <a:rPr lang="de-DE" altLang="de-DE" sz="2000" dirty="0">
                <a:sym typeface="Wingdings" pitchFamily="2" charset="2"/>
              </a:rPr>
              <a:t></a:t>
            </a:r>
            <a:endParaRPr lang="de-DE" altLang="de-DE" sz="2000" dirty="0"/>
          </a:p>
          <a:p>
            <a:pPr>
              <a:lnSpc>
                <a:spcPct val="90000"/>
              </a:lnSpc>
            </a:pPr>
            <a:r>
              <a:rPr lang="de-DE" altLang="de-DE" sz="2000" dirty="0"/>
              <a:t>Muskeltonus </a:t>
            </a:r>
            <a:r>
              <a:rPr lang="de-DE" altLang="de-DE" sz="2000" dirty="0">
                <a:sym typeface="Wingdings" pitchFamily="2" charset="2"/>
              </a:rPr>
              <a:t></a:t>
            </a:r>
            <a:endParaRPr lang="de-DE" altLang="de-DE" sz="2000" dirty="0"/>
          </a:p>
          <a:p>
            <a:pPr>
              <a:lnSpc>
                <a:spcPct val="90000"/>
              </a:lnSpc>
            </a:pPr>
            <a:r>
              <a:rPr lang="de-DE" altLang="de-DE" sz="2000" dirty="0"/>
              <a:t>Schmerzwahrnehmung </a:t>
            </a:r>
            <a:r>
              <a:rPr lang="de-DE" altLang="de-DE" sz="2000" dirty="0">
                <a:sym typeface="Wingdings" pitchFamily="2" charset="2"/>
              </a:rPr>
              <a:t></a:t>
            </a:r>
          </a:p>
        </p:txBody>
      </p:sp>
      <p:sp>
        <p:nvSpPr>
          <p:cNvPr id="10245" name="Text Box 5"/>
          <p:cNvSpPr txBox="1">
            <a:spLocks noChangeArrowheads="1"/>
          </p:cNvSpPr>
          <p:nvPr/>
        </p:nvSpPr>
        <p:spPr bwMode="auto">
          <a:xfrm>
            <a:off x="646275" y="218525"/>
            <a:ext cx="74882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DE" altLang="de-DE" sz="2400" dirty="0">
                <a:solidFill>
                  <a:srgbClr val="ED7925"/>
                </a:solidFill>
                <a:latin typeface="+mj-lt"/>
              </a:rPr>
              <a:t>Bei einer Traumatisierung laufen parallel zwei unterschiedliche physiologische Prozesse ab</a:t>
            </a:r>
          </a:p>
        </p:txBody>
      </p:sp>
      <p:sp>
        <p:nvSpPr>
          <p:cNvPr id="2" name="Datumsplatzhalter 1"/>
          <p:cNvSpPr>
            <a:spLocks noGrp="1"/>
          </p:cNvSpPr>
          <p:nvPr>
            <p:ph type="dt" sz="half" idx="11"/>
          </p:nvPr>
        </p:nvSpPr>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8CB7E38A-942B-4EA9-A738-A6F2EDF6F959}" type="slidenum">
              <a:rPr lang="de-CH" smtClean="0"/>
              <a:pPr>
                <a:defRPr/>
              </a:pPr>
              <a:t>5</a:t>
            </a:fld>
            <a:endParaRPr lang="de-CH"/>
          </a:p>
        </p:txBody>
      </p:sp>
    </p:spTree>
    <p:extLst>
      <p:ext uri="{BB962C8B-B14F-4D97-AF65-F5344CB8AC3E}">
        <p14:creationId xmlns:p14="http://schemas.microsoft.com/office/powerpoint/2010/main" val="356014555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a:solidFill>
                  <a:schemeClr val="tx1"/>
                </a:solidFill>
                <a:cs typeface="Arial" charset="0"/>
              </a:rPr>
              <a:t>    |  </a:t>
            </a:r>
            <a:fld id="{3B1FE2B7-C43D-455F-A3DE-B5B17BDA7FC8}" type="slidenum">
              <a:rPr lang="de-CH" altLang="de-DE" sz="800" smtClean="0">
                <a:solidFill>
                  <a:schemeClr val="tx1"/>
                </a:solidFill>
                <a:cs typeface="Arial" charset="0"/>
              </a:rPr>
              <a:pPr/>
              <a:t>50</a:t>
            </a:fld>
            <a:endParaRPr lang="de-CH" altLang="de-DE" sz="80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58373" name="Inhaltsplatzhalter 7" descr="jpg10.jpg"/>
          <p:cNvPicPr>
            <a:picLocks noChangeAspect="1"/>
          </p:cNvPicPr>
          <p:nvPr/>
        </p:nvPicPr>
        <p:blipFill>
          <a:blip r:embed="rId2">
            <a:extLst>
              <a:ext uri="{28A0092B-C50C-407E-A947-70E740481C1C}">
                <a14:useLocalDpi xmlns:a14="http://schemas.microsoft.com/office/drawing/2010/main" val="0"/>
              </a:ext>
            </a:extLst>
          </a:blip>
          <a:srcRect l="-63564" r="-63564"/>
          <a:stretch>
            <a:fillRect/>
          </a:stretch>
        </p:blipFill>
        <p:spPr bwMode="auto">
          <a:xfrm>
            <a:off x="-500063" y="784225"/>
            <a:ext cx="101012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a:solidFill>
                  <a:schemeClr val="tx1"/>
                </a:solidFill>
                <a:cs typeface="Arial" charset="0"/>
              </a:rPr>
              <a:t>    |  </a:t>
            </a:r>
            <a:fld id="{A10D770A-3E0D-4D36-8B9D-DC4F35758E0B}" type="slidenum">
              <a:rPr lang="de-CH" altLang="de-DE" sz="800" smtClean="0">
                <a:solidFill>
                  <a:schemeClr val="tx1"/>
                </a:solidFill>
                <a:cs typeface="Arial" charset="0"/>
              </a:rPr>
              <a:pPr/>
              <a:t>51</a:t>
            </a:fld>
            <a:endParaRPr lang="de-CH" altLang="de-DE" sz="80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59397" name="Inhaltsplatzhalter 8" descr="jpg17.jpg"/>
          <p:cNvPicPr>
            <a:picLocks noChangeAspect="1"/>
          </p:cNvPicPr>
          <p:nvPr/>
        </p:nvPicPr>
        <p:blipFill>
          <a:blip r:embed="rId2">
            <a:extLst>
              <a:ext uri="{28A0092B-C50C-407E-A947-70E740481C1C}">
                <a14:useLocalDpi xmlns:a14="http://schemas.microsoft.com/office/drawing/2010/main" val="0"/>
              </a:ext>
            </a:extLst>
          </a:blip>
          <a:srcRect l="-63564" r="-63564"/>
          <a:stretch>
            <a:fillRect/>
          </a:stretch>
        </p:blipFill>
        <p:spPr bwMode="auto">
          <a:xfrm>
            <a:off x="-500063" y="784225"/>
            <a:ext cx="101012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a:solidFill>
                  <a:schemeClr val="tx1"/>
                </a:solidFill>
                <a:cs typeface="Arial" charset="0"/>
              </a:rPr>
              <a:t>    |  </a:t>
            </a:r>
            <a:fld id="{FD27B7FB-3DCB-486A-8F3F-CC2E30D70A2C}" type="slidenum">
              <a:rPr lang="de-CH" altLang="de-DE" sz="800" smtClean="0">
                <a:solidFill>
                  <a:schemeClr val="tx1"/>
                </a:solidFill>
                <a:cs typeface="Arial" charset="0"/>
              </a:rPr>
              <a:pPr/>
              <a:t>52</a:t>
            </a:fld>
            <a:endParaRPr lang="de-CH" altLang="de-DE" sz="80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60421" name="Inhaltsplatzhalter 8" descr="jpg17.jpg"/>
          <p:cNvPicPr>
            <a:picLocks noChangeAspect="1"/>
          </p:cNvPicPr>
          <p:nvPr/>
        </p:nvPicPr>
        <p:blipFill>
          <a:blip r:embed="rId2">
            <a:extLst>
              <a:ext uri="{28A0092B-C50C-407E-A947-70E740481C1C}">
                <a14:useLocalDpi xmlns:a14="http://schemas.microsoft.com/office/drawing/2010/main" val="0"/>
              </a:ext>
            </a:extLst>
          </a:blip>
          <a:srcRect l="-63564" r="-63564"/>
          <a:stretch>
            <a:fillRect/>
          </a:stretch>
        </p:blipFill>
        <p:spPr bwMode="auto">
          <a:xfrm>
            <a:off x="-500063" y="784225"/>
            <a:ext cx="101012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a:solidFill>
                  <a:schemeClr val="tx1"/>
                </a:solidFill>
                <a:cs typeface="Arial" charset="0"/>
              </a:rPr>
              <a:t>    |  </a:t>
            </a:r>
            <a:fld id="{B8BE68BE-6202-4E50-93EB-67A4C6D94489}" type="slidenum">
              <a:rPr lang="de-CH" altLang="de-DE" sz="800" smtClean="0">
                <a:solidFill>
                  <a:schemeClr val="tx1"/>
                </a:solidFill>
                <a:cs typeface="Arial" charset="0"/>
              </a:rPr>
              <a:pPr/>
              <a:t>53</a:t>
            </a:fld>
            <a:endParaRPr lang="de-CH" altLang="de-DE" sz="80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61445" name="Inhaltsplatzhalter 11" descr="jpg21.jpg"/>
          <p:cNvPicPr>
            <a:picLocks noChangeAspect="1"/>
          </p:cNvPicPr>
          <p:nvPr/>
        </p:nvPicPr>
        <p:blipFill>
          <a:blip r:embed="rId2">
            <a:extLst>
              <a:ext uri="{28A0092B-C50C-407E-A947-70E740481C1C}">
                <a14:useLocalDpi xmlns:a14="http://schemas.microsoft.com/office/drawing/2010/main" val="0"/>
              </a:ext>
            </a:extLst>
          </a:blip>
          <a:srcRect l="-63564" r="-63564"/>
          <a:stretch>
            <a:fillRect/>
          </a:stretch>
        </p:blipFill>
        <p:spPr bwMode="auto">
          <a:xfrm>
            <a:off x="-500063" y="784225"/>
            <a:ext cx="101012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lgn="r"/>
            <a:r>
              <a:rPr lang="de-CH" altLang="de-DE" sz="800">
                <a:solidFill>
                  <a:schemeClr val="tx1"/>
                </a:solidFill>
              </a:rPr>
              <a:t>    |  </a:t>
            </a:r>
            <a:fld id="{7B417C4A-9B6B-4D59-BF3D-361B0ABDA65F}" type="slidenum">
              <a:rPr lang="de-CH" altLang="de-DE" sz="800">
                <a:solidFill>
                  <a:schemeClr val="tx1"/>
                </a:solidFill>
              </a:rPr>
              <a:pPr algn="r"/>
              <a:t>54</a:t>
            </a:fld>
            <a:endParaRPr lang="de-CH" altLang="de-DE" sz="800">
              <a:solidFill>
                <a:schemeClr val="tx1"/>
              </a:solidFill>
            </a:endParaRPr>
          </a:p>
        </p:txBody>
      </p:sp>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a:solidFill>
                  <a:srgbClr val="444424"/>
                </a:solidFill>
                <a:latin typeface="+mj-lt"/>
                <a:cs typeface="+mn-cs"/>
              </a:rPr>
              <a:t>Universitäre Psychiatrische Kliniken Basel</a:t>
            </a:r>
            <a:r>
              <a:rPr lang="de-CH" sz="800">
                <a:solidFill>
                  <a:srgbClr val="444424"/>
                </a:solidFill>
                <a:latin typeface="+mj-lt"/>
                <a:cs typeface="+mn-cs"/>
              </a:rPr>
              <a:t> | www.upkbs.ch |</a:t>
            </a:r>
          </a:p>
        </p:txBody>
      </p:sp>
      <p:pic>
        <p:nvPicPr>
          <p:cNvPr id="62469" name="Inhaltsplatzhalter 11" descr="jpg21.jpg"/>
          <p:cNvPicPr>
            <a:picLocks noChangeAspect="1"/>
          </p:cNvPicPr>
          <p:nvPr/>
        </p:nvPicPr>
        <p:blipFill>
          <a:blip r:embed="rId2">
            <a:extLst>
              <a:ext uri="{28A0092B-C50C-407E-A947-70E740481C1C}">
                <a14:useLocalDpi xmlns:a14="http://schemas.microsoft.com/office/drawing/2010/main" val="0"/>
              </a:ext>
            </a:extLst>
          </a:blip>
          <a:srcRect l="-63564" r="-63564"/>
          <a:stretch>
            <a:fillRect/>
          </a:stretch>
        </p:blipFill>
        <p:spPr bwMode="auto">
          <a:xfrm>
            <a:off x="-500063" y="784225"/>
            <a:ext cx="101012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Text Box 6"/>
          <p:cNvSpPr txBox="1">
            <a:spLocks noChangeArrowheads="1"/>
          </p:cNvSpPr>
          <p:nvPr/>
        </p:nvSpPr>
        <p:spPr bwMode="auto">
          <a:xfrm>
            <a:off x="263525" y="5524500"/>
            <a:ext cx="706438"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de-DE"/>
              <a:t>Halt!</a:t>
            </a:r>
            <a:endParaRPr lang="en-US"/>
          </a:p>
        </p:txBody>
      </p:sp>
      <p:sp>
        <p:nvSpPr>
          <p:cNvPr id="2" name="Datumsplatzhalter 1"/>
          <p:cNvSpPr>
            <a:spLocks noGrp="1"/>
          </p:cNvSpPr>
          <p:nvPr>
            <p:ph type="dt" sz="half" idx="11"/>
          </p:nvPr>
        </p:nvSpPr>
        <p:spPr>
          <a:xfrm>
            <a:off x="4840288" y="6524625"/>
            <a:ext cx="1557337" cy="144463"/>
          </a:xfrm>
        </p:spPr>
        <p:txBody>
          <a:bodyPr/>
          <a:lstStyle/>
          <a:p>
            <a:pPr>
              <a:defRPr/>
            </a:pPr>
            <a:r>
              <a:rPr lang="de-DE"/>
              <a:t>27. November 2014</a:t>
            </a:r>
            <a:endParaRPr lang="de-CH"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800">
                <a:solidFill>
                  <a:schemeClr val="tx1"/>
                </a:solidFill>
                <a:cs typeface="Arial" charset="0"/>
              </a:rPr>
              <a:t>    |  </a:t>
            </a:r>
            <a:fld id="{2340690D-3279-41E2-81EA-764624806085}" type="slidenum">
              <a:rPr lang="de-CH" altLang="de-DE" sz="800" smtClean="0">
                <a:solidFill>
                  <a:schemeClr val="tx1"/>
                </a:solidFill>
                <a:cs typeface="Arial" charset="0"/>
              </a:rPr>
              <a:pPr/>
              <a:t>55</a:t>
            </a:fld>
            <a:endParaRPr lang="de-CH" altLang="de-DE" sz="800">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63493" name="Inhaltsplatzhalter 4" descr="01f_an_c.bmp"/>
          <p:cNvPicPr>
            <a:picLocks noGrp="1" noChangeAspect="1"/>
          </p:cNvPicPr>
          <p:nvPr>
            <p:ph sz="half" idx="4294967295"/>
          </p:nvPr>
        </p:nvPicPr>
        <p:blipFill>
          <a:blip r:embed="rId2">
            <a:extLst>
              <a:ext uri="{28A0092B-C50C-407E-A947-70E740481C1C}">
                <a14:useLocalDpi xmlns:a14="http://schemas.microsoft.com/office/drawing/2010/main" val="0"/>
              </a:ext>
            </a:extLst>
          </a:blip>
          <a:srcRect l="-3697" r="-3697"/>
          <a:stretch>
            <a:fillRect/>
          </a:stretch>
        </p:blipFill>
        <p:spPr>
          <a:xfrm>
            <a:off x="457200" y="1600200"/>
            <a:ext cx="4038600" cy="4525963"/>
          </a:xfrm>
        </p:spPr>
      </p:pic>
      <p:pic>
        <p:nvPicPr>
          <p:cNvPr id="63494" name="Inhaltsplatzhalter 5" descr="01F_AN_O.bmp"/>
          <p:cNvPicPr>
            <a:picLocks noGrp="1" noChangeAspect="1"/>
          </p:cNvPicPr>
          <p:nvPr>
            <p:ph sz="half" idx="4294967295"/>
          </p:nvPr>
        </p:nvPicPr>
        <p:blipFill>
          <a:blip r:embed="rId3">
            <a:extLst>
              <a:ext uri="{28A0092B-C50C-407E-A947-70E740481C1C}">
                <a14:useLocalDpi xmlns:a14="http://schemas.microsoft.com/office/drawing/2010/main" val="0"/>
              </a:ext>
            </a:extLst>
          </a:blip>
          <a:srcRect l="-1569" r="-1569"/>
          <a:stretch>
            <a:fillRect/>
          </a:stretch>
        </p:blipFill>
        <p:spPr>
          <a:xfrm>
            <a:off x="4648200" y="1600200"/>
            <a:ext cx="4038600" cy="4525963"/>
          </a:xfrm>
        </p:spPr>
      </p:pic>
      <p:sp>
        <p:nvSpPr>
          <p:cNvPr id="63495" name="Rectangle 2"/>
          <p:cNvSpPr>
            <a:spLocks noGrp="1" noChangeArrowheads="1"/>
          </p:cNvSpPr>
          <p:nvPr>
            <p:ph type="title"/>
          </p:nvPr>
        </p:nvSpPr>
        <p:spPr>
          <a:xfrm>
            <a:off x="684213" y="373063"/>
            <a:ext cx="7810500" cy="1471612"/>
          </a:xfrm>
        </p:spPr>
        <p:txBody>
          <a:bodyPr/>
          <a:lstStyle/>
          <a:p>
            <a:pPr eaLnBrk="1" hangingPunct="1"/>
            <a:r>
              <a:rPr lang="de-CH" altLang="de-DE" sz="2800" dirty="0"/>
              <a:t>Ärger / Wut</a:t>
            </a:r>
            <a:br>
              <a:rPr lang="de-CH" altLang="de-DE" sz="2800" dirty="0"/>
            </a:br>
            <a:endParaRPr lang="de-CH" altLang="de-DE" sz="2800" b="0" dirty="0">
              <a:solidFill>
                <a:srgbClr val="ED7925"/>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0" y="0"/>
            <a:ext cx="9144000" cy="7029450"/>
            <a:chOff x="1487" y="1069"/>
            <a:chExt cx="2706" cy="2874"/>
          </a:xfrm>
        </p:grpSpPr>
        <p:sp>
          <p:nvSpPr>
            <p:cNvPr id="4" name="_s9220"/>
            <p:cNvSpPr>
              <a:spLocks noChangeShapeType="1"/>
            </p:cNvSpPr>
            <p:nvPr/>
          </p:nvSpPr>
          <p:spPr bwMode="auto">
            <a:xfrm flipH="1" flipV="1">
              <a:off x="2369" y="1858"/>
              <a:ext cx="313"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5" name="_s9221"/>
            <p:cNvSpPr>
              <a:spLocks noChangeArrowheads="1"/>
            </p:cNvSpPr>
            <p:nvPr/>
          </p:nvSpPr>
          <p:spPr bwMode="auto">
            <a:xfrm>
              <a:off x="1942" y="1374"/>
              <a:ext cx="536" cy="536"/>
            </a:xfrm>
            <a:prstGeom prst="ellipse">
              <a:avLst/>
            </a:prstGeom>
            <a:solidFill>
              <a:srgbClr val="FFCC99"/>
            </a:solidFill>
            <a:ln w="25400">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weniger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Kompetenzen</a:t>
              </a:r>
            </a:p>
          </p:txBody>
        </p:sp>
        <p:sp>
          <p:nvSpPr>
            <p:cNvPr id="6" name="_s9222"/>
            <p:cNvSpPr>
              <a:spLocks noChangeShapeType="1"/>
            </p:cNvSpPr>
            <p:nvPr/>
          </p:nvSpPr>
          <p:spPr bwMode="auto">
            <a:xfrm flipH="1" flipV="1">
              <a:off x="2079" y="2258"/>
              <a:ext cx="507" cy="1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7" name="_s9223"/>
            <p:cNvSpPr>
              <a:spLocks noChangeArrowheads="1"/>
            </p:cNvSpPr>
            <p:nvPr/>
          </p:nvSpPr>
          <p:spPr bwMode="auto">
            <a:xfrm>
              <a:off x="1555" y="1909"/>
              <a:ext cx="536" cy="536"/>
            </a:xfrm>
            <a:prstGeom prst="ellipse">
              <a:avLst/>
            </a:prstGeom>
            <a:solidFill>
              <a:srgbClr val="FF00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a:ln>
                    <a:noFill/>
                  </a:ln>
                  <a:solidFill>
                    <a:schemeClr val="tx1"/>
                  </a:solidFill>
                  <a:effectLst/>
                  <a:latin typeface="Arial" charset="0"/>
                  <a:cs typeface="Arial" charset="0"/>
                </a:rPr>
                <a:t>PTSD: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Hyperarousal,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Intrusionen,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Vermeidung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cs typeface="Arial" charset="0"/>
              </a:endParaRPr>
            </a:p>
          </p:txBody>
        </p:sp>
        <p:sp>
          <p:nvSpPr>
            <p:cNvPr id="8" name="_s9224"/>
            <p:cNvSpPr>
              <a:spLocks noChangeShapeType="1"/>
            </p:cNvSpPr>
            <p:nvPr/>
          </p:nvSpPr>
          <p:spPr bwMode="auto">
            <a:xfrm flipH="1">
              <a:off x="2079" y="2588"/>
              <a:ext cx="508"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9" name="_s9225"/>
            <p:cNvSpPr>
              <a:spLocks noChangeArrowheads="1"/>
            </p:cNvSpPr>
            <p:nvPr/>
          </p:nvSpPr>
          <p:spPr bwMode="auto">
            <a:xfrm>
              <a:off x="1556" y="2569"/>
              <a:ext cx="536" cy="536"/>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Selbstwert, Gefühl 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Selbstunwirksamkeit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kognitive Schemata</a:t>
              </a:r>
            </a:p>
          </p:txBody>
        </p:sp>
        <p:sp>
          <p:nvSpPr>
            <p:cNvPr id="10" name="_s9226"/>
            <p:cNvSpPr>
              <a:spLocks noChangeShapeType="1"/>
            </p:cNvSpPr>
            <p:nvPr/>
          </p:nvSpPr>
          <p:spPr bwMode="auto">
            <a:xfrm flipH="1">
              <a:off x="2370"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1" name="_s9227"/>
            <p:cNvSpPr>
              <a:spLocks noChangeArrowheads="1"/>
            </p:cNvSpPr>
            <p:nvPr/>
          </p:nvSpPr>
          <p:spPr bwMode="auto">
            <a:xfrm>
              <a:off x="1945" y="3102"/>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Dissoziationsneigung/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Sinneswahrnehmung</a:t>
              </a:r>
            </a:p>
          </p:txBody>
        </p:sp>
        <p:sp>
          <p:nvSpPr>
            <p:cNvPr id="12" name="_s9228"/>
            <p:cNvSpPr>
              <a:spLocks noChangeShapeType="1"/>
            </p:cNvSpPr>
            <p:nvPr/>
          </p:nvSpPr>
          <p:spPr bwMode="auto">
            <a:xfrm>
              <a:off x="2840" y="2771"/>
              <a:ext cx="0" cy="5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3" name="_s9229"/>
            <p:cNvSpPr>
              <a:spLocks noChangeArrowheads="1"/>
            </p:cNvSpPr>
            <p:nvPr/>
          </p:nvSpPr>
          <p:spPr bwMode="auto">
            <a:xfrm>
              <a:off x="2573" y="3305"/>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Körperselbst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Körperwahrnehmung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Somatisierung</a:t>
              </a:r>
            </a:p>
          </p:txBody>
        </p:sp>
        <p:sp>
          <p:nvSpPr>
            <p:cNvPr id="14" name="_s9230"/>
            <p:cNvSpPr>
              <a:spLocks noChangeShapeType="1"/>
            </p:cNvSpPr>
            <p:nvPr/>
          </p:nvSpPr>
          <p:spPr bwMode="auto">
            <a:xfrm>
              <a:off x="2996"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5" name="_s9231"/>
            <p:cNvSpPr>
              <a:spLocks noChangeArrowheads="1"/>
            </p:cNvSpPr>
            <p:nvPr/>
          </p:nvSpPr>
          <p:spPr bwMode="auto">
            <a:xfrm>
              <a:off x="3200" y="3100"/>
              <a:ext cx="536" cy="536"/>
            </a:xfrm>
            <a:prstGeom prst="ellipse">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exekutiven,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kognitiven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Funktionen</a:t>
              </a:r>
            </a:p>
          </p:txBody>
        </p:sp>
        <p:sp>
          <p:nvSpPr>
            <p:cNvPr id="16" name="_s9232"/>
            <p:cNvSpPr>
              <a:spLocks noChangeShapeType="1"/>
            </p:cNvSpPr>
            <p:nvPr/>
          </p:nvSpPr>
          <p:spPr bwMode="auto">
            <a:xfrm>
              <a:off x="3093" y="2587"/>
              <a:ext cx="507" cy="1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7" name="_s9233"/>
            <p:cNvSpPr>
              <a:spLocks noChangeArrowheads="1"/>
            </p:cNvSpPr>
            <p:nvPr/>
          </p:nvSpPr>
          <p:spPr bwMode="auto">
            <a:xfrm>
              <a:off x="3587" y="256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Emotionsregulation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18" name="_s9234"/>
            <p:cNvSpPr>
              <a:spLocks noChangeShapeType="1"/>
            </p:cNvSpPr>
            <p:nvPr/>
          </p:nvSpPr>
          <p:spPr bwMode="auto">
            <a:xfrm flipV="1">
              <a:off x="3093" y="2258"/>
              <a:ext cx="507"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9" name="_s9235"/>
            <p:cNvSpPr>
              <a:spLocks noChangeArrowheads="1"/>
            </p:cNvSpPr>
            <p:nvPr/>
          </p:nvSpPr>
          <p:spPr bwMode="auto">
            <a:xfrm>
              <a:off x="3586" y="190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Impulskontrolle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Selbstregulation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Stresstoleranz</a:t>
              </a:r>
            </a:p>
          </p:txBody>
        </p:sp>
        <p:sp>
          <p:nvSpPr>
            <p:cNvPr id="20" name="_s9236"/>
            <p:cNvSpPr>
              <a:spLocks noChangeShapeType="1"/>
            </p:cNvSpPr>
            <p:nvPr/>
          </p:nvSpPr>
          <p:spPr bwMode="auto">
            <a:xfrm flipV="1">
              <a:off x="2996" y="1858"/>
              <a:ext cx="313" cy="4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1" name="_s9237"/>
            <p:cNvSpPr>
              <a:spLocks noChangeArrowheads="1"/>
            </p:cNvSpPr>
            <p:nvPr/>
          </p:nvSpPr>
          <p:spPr bwMode="auto">
            <a:xfrm>
              <a:off x="3198" y="1373"/>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Bindungsstörung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Interaktion</a:t>
              </a:r>
            </a:p>
          </p:txBody>
        </p:sp>
        <p:sp>
          <p:nvSpPr>
            <p:cNvPr id="22" name="_s9238"/>
            <p:cNvSpPr>
              <a:spLocks noChangeShapeType="1"/>
            </p:cNvSpPr>
            <p:nvPr/>
          </p:nvSpPr>
          <p:spPr bwMode="auto">
            <a:xfrm flipV="1">
              <a:off x="2839" y="1706"/>
              <a:ext cx="0" cy="5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3" name="_s9239"/>
            <p:cNvSpPr>
              <a:spLocks noChangeArrowheads="1"/>
            </p:cNvSpPr>
            <p:nvPr/>
          </p:nvSpPr>
          <p:spPr bwMode="auto">
            <a:xfrm>
              <a:off x="2571" y="1170"/>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Empathiefähigkeit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Mentalisierung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24" name="_s9240"/>
            <p:cNvSpPr>
              <a:spLocks noChangeArrowheads="1"/>
            </p:cNvSpPr>
            <p:nvPr/>
          </p:nvSpPr>
          <p:spPr bwMode="auto">
            <a:xfrm>
              <a:off x="2571" y="2238"/>
              <a:ext cx="536" cy="536"/>
            </a:xfrm>
            <a:prstGeom prst="ellipse">
              <a:avLst/>
            </a:prstGeom>
            <a:solidFill>
              <a:srgbClr val="CC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Invalidierende,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vernachlässigende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Umgebung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Typ-II-Traumata</a:t>
              </a:r>
            </a:p>
          </p:txBody>
        </p:sp>
      </p:grpSp>
      <p:sp>
        <p:nvSpPr>
          <p:cNvPr id="9241" name="Oval 23"/>
          <p:cNvSpPr>
            <a:spLocks noChangeArrowheads="1"/>
          </p:cNvSpPr>
          <p:nvPr/>
        </p:nvSpPr>
        <p:spPr bwMode="auto">
          <a:xfrm>
            <a:off x="0" y="0"/>
            <a:ext cx="3635375" cy="692150"/>
          </a:xfrm>
          <a:prstGeom prst="ellipse">
            <a:avLst/>
          </a:prstGeom>
          <a:solidFill>
            <a:schemeClr val="folHlink"/>
          </a:solidFill>
          <a:ln w="9525">
            <a:solidFill>
              <a:schemeClr val="tx1"/>
            </a:solidFill>
            <a:round/>
            <a:headEnd/>
            <a:tailEnd/>
          </a:ln>
        </p:spPr>
        <p:txBody>
          <a:bodyPr wrap="none" anchor="ctr"/>
          <a:lstStyle/>
          <a:p>
            <a:pPr algn="ctr"/>
            <a:r>
              <a:rPr lang="de-DE" altLang="de-DE" sz="1400">
                <a:solidFill>
                  <a:schemeClr val="bg1"/>
                </a:solidFill>
              </a:rPr>
              <a:t>Biologische Faktoren</a:t>
            </a:r>
          </a:p>
          <a:p>
            <a:pPr algn="ctr"/>
            <a:r>
              <a:rPr lang="de-DE" altLang="de-DE" sz="1400">
                <a:solidFill>
                  <a:schemeClr val="bg1"/>
                </a:solidFill>
              </a:rPr>
              <a:t>Genetik, prä- und perinatale</a:t>
            </a:r>
          </a:p>
          <a:p>
            <a:pPr algn="ctr"/>
            <a:r>
              <a:rPr lang="de-DE" altLang="de-DE" sz="1400">
                <a:solidFill>
                  <a:schemeClr val="bg1"/>
                </a:solidFill>
              </a:rPr>
              <a:t> Risikofaktoren</a:t>
            </a:r>
          </a:p>
        </p:txBody>
      </p:sp>
      <p:sp>
        <p:nvSpPr>
          <p:cNvPr id="9242" name="Text Box 27"/>
          <p:cNvSpPr txBox="1">
            <a:spLocks noChangeArrowheads="1"/>
          </p:cNvSpPr>
          <p:nvPr/>
        </p:nvSpPr>
        <p:spPr bwMode="auto">
          <a:xfrm>
            <a:off x="231775" y="6451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en-US" altLang="de-DE" sz="1400">
              <a:solidFill>
                <a:schemeClr val="tx1"/>
              </a:solidFill>
              <a:latin typeface="Arial" charset="0"/>
            </a:endParaRPr>
          </a:p>
        </p:txBody>
      </p:sp>
      <p:sp>
        <p:nvSpPr>
          <p:cNvPr id="9243" name="Rectangle 28"/>
          <p:cNvSpPr>
            <a:spLocks noChangeArrowheads="1"/>
          </p:cNvSpPr>
          <p:nvPr/>
        </p:nvSpPr>
        <p:spPr bwMode="auto">
          <a:xfrm>
            <a:off x="133350" y="6524625"/>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sz="1400" dirty="0"/>
              <a:t>Schmid (2008) </a:t>
            </a:r>
          </a:p>
        </p:txBody>
      </p:sp>
      <p:sp>
        <p:nvSpPr>
          <p:cNvPr id="9244" name="Oval 28"/>
          <p:cNvSpPr>
            <a:spLocks noChangeArrowheads="1"/>
          </p:cNvSpPr>
          <p:nvPr/>
        </p:nvSpPr>
        <p:spPr bwMode="auto">
          <a:xfrm>
            <a:off x="1116013" y="4652963"/>
            <a:ext cx="6911975" cy="2205037"/>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de-DE"/>
          </a:p>
        </p:txBody>
      </p:sp>
      <p:sp>
        <p:nvSpPr>
          <p:cNvPr id="3" name="Foliennummernplatzhalter 2"/>
          <p:cNvSpPr>
            <a:spLocks noGrp="1"/>
          </p:cNvSpPr>
          <p:nvPr>
            <p:ph type="sldNum" sz="quarter" idx="10"/>
          </p:nvPr>
        </p:nvSpPr>
        <p:spPr/>
        <p:txBody>
          <a:bodyPr/>
          <a:lstStyle/>
          <a:p>
            <a:pPr>
              <a:defRPr/>
            </a:pPr>
            <a:r>
              <a:rPr lang="de-CH"/>
              <a:t>    |  </a:t>
            </a:r>
            <a:fld id="{800A139E-2350-4992-9966-94D99C620C82}" type="slidenum">
              <a:rPr lang="de-CH" smtClean="0"/>
              <a:pPr>
                <a:defRPr/>
              </a:pPr>
              <a:t>56</a:t>
            </a:fld>
            <a:endParaRPr lang="de-CH"/>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937418" y="631825"/>
            <a:ext cx="6837363" cy="1079500"/>
          </a:xfrm>
        </p:spPr>
        <p:txBody>
          <a:bodyPr/>
          <a:lstStyle/>
          <a:p>
            <a:r>
              <a:rPr lang="de-CH" altLang="de-DE" sz="2800" b="0" dirty="0">
                <a:solidFill>
                  <a:srgbClr val="ED7925"/>
                </a:solidFill>
              </a:rPr>
              <a:t>Dissoziative Prozesse</a:t>
            </a:r>
          </a:p>
        </p:txBody>
      </p:sp>
      <p:sp>
        <p:nvSpPr>
          <p:cNvPr id="4" name="Foliennummernplatzhalter 3"/>
          <p:cNvSpPr>
            <a:spLocks noGrp="1"/>
          </p:cNvSpPr>
          <p:nvPr>
            <p:ph type="sldNum" sz="quarter" idx="10"/>
          </p:nvPr>
        </p:nvSpPr>
        <p:spPr/>
        <p:txBody>
          <a:bodyPr/>
          <a:lstStyle/>
          <a:p>
            <a:pPr>
              <a:defRPr/>
            </a:pPr>
            <a:r>
              <a:rPr lang="de-CH"/>
              <a:t>    |  </a:t>
            </a:r>
            <a:fld id="{D1871FD1-E014-4B3E-ABA0-D305961EF072}" type="slidenum">
              <a:rPr lang="de-CH" smtClean="0"/>
              <a:pPr>
                <a:defRPr/>
              </a:pPr>
              <a:t>57</a:t>
            </a:fld>
            <a:endParaRPr lang="de-CH"/>
          </a:p>
        </p:txBody>
      </p:sp>
      <p:sp>
        <p:nvSpPr>
          <p:cNvPr id="5" name="Fußzeilenplatzhalter 4"/>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65541" name="Picture 2" descr="Zahnbehandl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263" y="2349500"/>
            <a:ext cx="42354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4356100" y="5516563"/>
            <a:ext cx="4572000" cy="254000"/>
          </a:xfrm>
          <a:prstGeom prst="rect">
            <a:avLst/>
          </a:prstGeom>
        </p:spPr>
        <p:txBody>
          <a:bodyPr>
            <a:spAutoFit/>
          </a:bodyPr>
          <a:lstStyle/>
          <a:p>
            <a:pPr>
              <a:defRPr/>
            </a:pPr>
            <a:r>
              <a:rPr lang="de-CH" sz="1050" dirty="0">
                <a:latin typeface="+mn-lt"/>
                <a:cs typeface="Arial" pitchFamily="34" charset="0"/>
              </a:rPr>
              <a:t>https://www.sozialversicherung.at/mediaDB/MMDB64312_40879.JPG</a:t>
            </a:r>
          </a:p>
        </p:txBody>
      </p:sp>
      <p:sp>
        <p:nvSpPr>
          <p:cNvPr id="52231" name="Rechteck 7"/>
          <p:cNvSpPr>
            <a:spLocks noChangeArrowheads="1"/>
          </p:cNvSpPr>
          <p:nvPr/>
        </p:nvSpPr>
        <p:spPr bwMode="auto">
          <a:xfrm>
            <a:off x="827088" y="5589588"/>
            <a:ext cx="2622550" cy="246062"/>
          </a:xfrm>
          <a:prstGeom prst="rect">
            <a:avLst/>
          </a:prstGeom>
          <a:noFill/>
          <a:ln>
            <a:noFill/>
          </a:ln>
        </p:spPr>
        <p:txBody>
          <a:bodyPr wrap="none">
            <a:spAutoFit/>
          </a:bodyPr>
          <a:lstStyle/>
          <a:p>
            <a:pPr>
              <a:defRPr/>
            </a:pPr>
            <a:r>
              <a:rPr lang="de-DE" sz="1000">
                <a:latin typeface="+mn-lt"/>
              </a:rPr>
              <a:t>http://www.silberpapier.de/images/dis.gif</a:t>
            </a:r>
          </a:p>
        </p:txBody>
      </p:sp>
      <p:pic>
        <p:nvPicPr>
          <p:cNvPr id="65544" name="Picture 7" descr="C:\Users\Schmid\Pictures\d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349500"/>
            <a:ext cx="3097212"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quarter" idx="11"/>
          </p:nvPr>
        </p:nvSpPr>
        <p:spPr/>
        <p:txBody>
          <a:bodyPr/>
          <a:lstStyle/>
          <a:p>
            <a:pPr>
              <a:defRPr/>
            </a:pPr>
            <a:r>
              <a:rPr lang="de-DE"/>
              <a:t>27. November 2014</a:t>
            </a:r>
            <a:endParaRPr lang="de-CH"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nummernplatzhalt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de-CH" dirty="0">
                <a:latin typeface="+mj-lt"/>
              </a:rPr>
              <a:t>    |  </a:t>
            </a:r>
            <a:fld id="{53830E79-EE22-43D4-980D-2FF93BE281B9}" type="slidenum">
              <a:rPr lang="de-CH" smtClean="0">
                <a:latin typeface="+mj-lt"/>
              </a:rPr>
              <a:pPr eaLnBrk="1" hangingPunct="1">
                <a:defRPr/>
              </a:pPr>
              <a:t>58</a:t>
            </a:fld>
            <a:endParaRPr lang="de-CH" dirty="0">
              <a:latin typeface="+mj-lt"/>
            </a:endParaRPr>
          </a:p>
        </p:txBody>
      </p:sp>
      <p:sp>
        <p:nvSpPr>
          <p:cNvPr id="6" name="Fußzeilenplatzhalter 5"/>
          <p:cNvSpPr>
            <a:spLocks noGrp="1"/>
          </p:cNvSpPr>
          <p:nvPr>
            <p:ph type="ftr" sz="quarter" idx="12"/>
          </p:nvPr>
        </p:nvSpPr>
        <p:spPr/>
        <p:txBody>
          <a:bodyPr/>
          <a:lstStyle/>
          <a:p>
            <a:pPr>
              <a:defRPr/>
            </a:pPr>
            <a:r>
              <a:rPr lang="de-CH" dirty="0"/>
              <a:t>Universitäre Psychiatrische Kliniken Basel</a:t>
            </a:r>
            <a:r>
              <a:rPr lang="de-CH" b="0" dirty="0"/>
              <a:t> | www.upkbs.ch |</a:t>
            </a:r>
          </a:p>
        </p:txBody>
      </p:sp>
      <p:sp>
        <p:nvSpPr>
          <p:cNvPr id="44037" name="Rectangle 2"/>
          <p:cNvSpPr>
            <a:spLocks noGrp="1" noChangeArrowheads="1"/>
          </p:cNvSpPr>
          <p:nvPr>
            <p:ph type="title"/>
          </p:nvPr>
        </p:nvSpPr>
        <p:spPr>
          <a:xfrm>
            <a:off x="1631950" y="155575"/>
            <a:ext cx="6837363" cy="1079500"/>
          </a:xfrm>
        </p:spPr>
        <p:txBody>
          <a:bodyPr/>
          <a:lstStyle/>
          <a:p>
            <a:pPr eaLnBrk="1" hangingPunct="1"/>
            <a:r>
              <a:rPr lang="de-CH" sz="2800" b="0">
                <a:solidFill>
                  <a:srgbClr val="ED7925"/>
                </a:solidFill>
              </a:rPr>
              <a:t>Was ist Dissoziation?</a:t>
            </a:r>
            <a:br>
              <a:rPr lang="de-CH"/>
            </a:br>
            <a:endParaRPr lang="de-CH" b="0">
              <a:solidFill>
                <a:srgbClr val="ED7925"/>
              </a:solidFill>
            </a:endParaRPr>
          </a:p>
        </p:txBody>
      </p:sp>
      <p:graphicFrame>
        <p:nvGraphicFramePr>
          <p:cNvPr id="44038" name="Object 3"/>
          <p:cNvGraphicFramePr>
            <a:graphicFrameLocks noGrp="1" noChangeAspect="1"/>
          </p:cNvGraphicFramePr>
          <p:nvPr>
            <p:ph idx="4294967295"/>
          </p:nvPr>
        </p:nvGraphicFramePr>
        <p:xfrm>
          <a:off x="3440113" y="1885950"/>
          <a:ext cx="2484437" cy="3527425"/>
        </p:xfrm>
        <a:graphic>
          <a:graphicData uri="http://schemas.openxmlformats.org/presentationml/2006/ole">
            <mc:AlternateContent xmlns:mc="http://schemas.openxmlformats.org/markup-compatibility/2006">
              <mc:Choice xmlns:v="urn:schemas-microsoft-com:vml" Requires="v">
                <p:oleObj spid="_x0000_s139299" name="Photo Editor-Foto" r:id="rId3" imgW="2991268" imgH="2924583" progId="MSPhotoEd.3">
                  <p:embed/>
                </p:oleObj>
              </mc:Choice>
              <mc:Fallback>
                <p:oleObj name="Photo Editor-Foto" r:id="rId3" imgW="2991268" imgH="292458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113" y="1885950"/>
                        <a:ext cx="2484437"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4"/>
          <p:cNvSpPr>
            <a:spLocks noChangeShapeType="1"/>
          </p:cNvSpPr>
          <p:nvPr/>
        </p:nvSpPr>
        <p:spPr bwMode="auto">
          <a:xfrm>
            <a:off x="2124075" y="1412875"/>
            <a:ext cx="1728788" cy="21431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9" name="Line 5"/>
          <p:cNvSpPr>
            <a:spLocks noChangeShapeType="1"/>
          </p:cNvSpPr>
          <p:nvPr/>
        </p:nvSpPr>
        <p:spPr bwMode="auto">
          <a:xfrm flipH="1">
            <a:off x="4643438" y="1125538"/>
            <a:ext cx="2016125" cy="6477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10" name="Text Box 6"/>
          <p:cNvSpPr txBox="1">
            <a:spLocks noChangeArrowheads="1"/>
          </p:cNvSpPr>
          <p:nvPr/>
        </p:nvSpPr>
        <p:spPr bwMode="auto">
          <a:xfrm>
            <a:off x="239713" y="836613"/>
            <a:ext cx="204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de-DE" dirty="0">
                <a:latin typeface="+mn-lt"/>
                <a:cs typeface="Arial" charset="0"/>
              </a:rPr>
              <a:t>Verlust der Raum </a:t>
            </a:r>
          </a:p>
          <a:p>
            <a:pPr algn="ctr" eaLnBrk="1" hangingPunct="1">
              <a:defRPr/>
            </a:pPr>
            <a:r>
              <a:rPr lang="de-DE" dirty="0">
                <a:latin typeface="+mn-lt"/>
                <a:cs typeface="Arial" charset="0"/>
              </a:rPr>
              <a:t>und Zeitgefühls, </a:t>
            </a:r>
          </a:p>
          <a:p>
            <a:pPr algn="ctr" eaLnBrk="1" hangingPunct="1">
              <a:defRPr/>
            </a:pPr>
            <a:r>
              <a:rPr lang="de-DE" dirty="0">
                <a:latin typeface="+mn-lt"/>
                <a:cs typeface="Arial" charset="0"/>
              </a:rPr>
              <a:t>Orientierung</a:t>
            </a:r>
          </a:p>
        </p:txBody>
      </p:sp>
      <p:sp>
        <p:nvSpPr>
          <p:cNvPr id="11" name="Text Box 7"/>
          <p:cNvSpPr txBox="1">
            <a:spLocks noChangeArrowheads="1"/>
          </p:cNvSpPr>
          <p:nvPr/>
        </p:nvSpPr>
        <p:spPr bwMode="auto">
          <a:xfrm>
            <a:off x="6267450" y="1636713"/>
            <a:ext cx="2955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de-DE" dirty="0">
                <a:latin typeface="+mn-lt"/>
                <a:cs typeface="Arial" charset="0"/>
              </a:rPr>
              <a:t>Lernen ist in dissoziiertem </a:t>
            </a:r>
          </a:p>
          <a:p>
            <a:pPr algn="ctr" eaLnBrk="1" hangingPunct="1">
              <a:defRPr/>
            </a:pPr>
            <a:r>
              <a:rPr lang="de-DE" dirty="0">
                <a:latin typeface="+mn-lt"/>
                <a:cs typeface="Arial" charset="0"/>
              </a:rPr>
              <a:t>Zustand nicht möglich</a:t>
            </a:r>
          </a:p>
        </p:txBody>
      </p:sp>
      <p:sp>
        <p:nvSpPr>
          <p:cNvPr id="12" name="Line 8"/>
          <p:cNvSpPr>
            <a:spLocks noChangeShapeType="1"/>
          </p:cNvSpPr>
          <p:nvPr/>
        </p:nvSpPr>
        <p:spPr bwMode="auto">
          <a:xfrm flipV="1">
            <a:off x="2268538" y="2133600"/>
            <a:ext cx="1944687" cy="36195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13" name="Line 9"/>
          <p:cNvSpPr>
            <a:spLocks noChangeShapeType="1"/>
          </p:cNvSpPr>
          <p:nvPr/>
        </p:nvSpPr>
        <p:spPr bwMode="auto">
          <a:xfrm flipV="1">
            <a:off x="1835150" y="3357563"/>
            <a:ext cx="1944688" cy="935037"/>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14" name="Text Box 10"/>
          <p:cNvSpPr txBox="1">
            <a:spLocks noChangeArrowheads="1"/>
          </p:cNvSpPr>
          <p:nvPr/>
        </p:nvSpPr>
        <p:spPr bwMode="auto">
          <a:xfrm>
            <a:off x="31750" y="2420938"/>
            <a:ext cx="30670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de-DE">
                <a:latin typeface="+mn-lt"/>
                <a:cs typeface="Arial" charset="0"/>
              </a:rPr>
              <a:t>Fragmentierte</a:t>
            </a:r>
          </a:p>
          <a:p>
            <a:pPr algn="ctr" eaLnBrk="1" hangingPunct="1">
              <a:defRPr/>
            </a:pPr>
            <a:r>
              <a:rPr lang="de-DE">
                <a:latin typeface="+mn-lt"/>
                <a:cs typeface="Arial" charset="0"/>
              </a:rPr>
              <a:t> Informationsverarbeitung</a:t>
            </a:r>
          </a:p>
          <a:p>
            <a:pPr algn="ctr" eaLnBrk="1" hangingPunct="1">
              <a:defRPr/>
            </a:pPr>
            <a:endParaRPr lang="de-DE">
              <a:latin typeface="+mn-lt"/>
              <a:cs typeface="Arial" charset="0"/>
            </a:endParaRPr>
          </a:p>
          <a:p>
            <a:pPr algn="ctr" eaLnBrk="1" hangingPunct="1">
              <a:defRPr/>
            </a:pPr>
            <a:r>
              <a:rPr lang="de-DE">
                <a:latin typeface="+mn-lt"/>
                <a:cs typeface="Arial" charset="0"/>
              </a:rPr>
              <a:t>„Null-Reaktion“ auf Umwelt</a:t>
            </a:r>
          </a:p>
          <a:p>
            <a:pPr algn="ctr" eaLnBrk="1" hangingPunct="1">
              <a:defRPr/>
            </a:pPr>
            <a:r>
              <a:rPr lang="de-DE">
                <a:latin typeface="+mn-lt"/>
                <a:cs typeface="Arial" charset="0"/>
              </a:rPr>
              <a:t>Reize dringen nicht durch</a:t>
            </a:r>
          </a:p>
        </p:txBody>
      </p:sp>
      <p:sp>
        <p:nvSpPr>
          <p:cNvPr id="15" name="Text Box 11"/>
          <p:cNvSpPr txBox="1">
            <a:spLocks noChangeArrowheads="1"/>
          </p:cNvSpPr>
          <p:nvPr/>
        </p:nvSpPr>
        <p:spPr bwMode="auto">
          <a:xfrm>
            <a:off x="234950" y="4292600"/>
            <a:ext cx="2298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de-DE">
                <a:latin typeface="+mn-lt"/>
                <a:cs typeface="Arial" charset="0"/>
              </a:rPr>
              <a:t>Bewegungslosigkeit/</a:t>
            </a:r>
          </a:p>
          <a:p>
            <a:pPr algn="ctr" eaLnBrk="1" hangingPunct="1">
              <a:defRPr/>
            </a:pPr>
            <a:r>
              <a:rPr lang="de-DE">
                <a:latin typeface="+mn-lt"/>
                <a:cs typeface="Arial" charset="0"/>
              </a:rPr>
              <a:t>keine Gestik</a:t>
            </a:r>
          </a:p>
        </p:txBody>
      </p:sp>
      <p:sp>
        <p:nvSpPr>
          <p:cNvPr id="16" name="Line 12"/>
          <p:cNvSpPr>
            <a:spLocks noChangeShapeType="1"/>
          </p:cNvSpPr>
          <p:nvPr/>
        </p:nvSpPr>
        <p:spPr bwMode="auto">
          <a:xfrm flipH="1" flipV="1">
            <a:off x="4787900" y="3068638"/>
            <a:ext cx="1944688" cy="4318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17" name="Text Box 13"/>
          <p:cNvSpPr txBox="1">
            <a:spLocks noChangeArrowheads="1"/>
          </p:cNvSpPr>
          <p:nvPr/>
        </p:nvSpPr>
        <p:spPr bwMode="auto">
          <a:xfrm>
            <a:off x="6372225" y="3429000"/>
            <a:ext cx="2813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de-DE" dirty="0">
                <a:latin typeface="+mn-lt"/>
                <a:cs typeface="Arial" charset="0"/>
              </a:rPr>
              <a:t>Schmerzwahrnehmung </a:t>
            </a:r>
          </a:p>
          <a:p>
            <a:pPr algn="ctr" eaLnBrk="1" hangingPunct="1">
              <a:defRPr/>
            </a:pPr>
            <a:r>
              <a:rPr lang="de-DE" dirty="0">
                <a:latin typeface="+mn-lt"/>
                <a:cs typeface="Arial" charset="0"/>
              </a:rPr>
              <a:t>Ist deutlich reduziert.</a:t>
            </a:r>
          </a:p>
          <a:p>
            <a:pPr algn="ctr" eaLnBrk="1" hangingPunct="1">
              <a:defRPr/>
            </a:pPr>
            <a:r>
              <a:rPr lang="de-DE" dirty="0">
                <a:latin typeface="+mn-lt"/>
                <a:cs typeface="Arial" charset="0"/>
              </a:rPr>
              <a:t>Verlust des Körpergefühls</a:t>
            </a:r>
          </a:p>
        </p:txBody>
      </p:sp>
      <p:sp>
        <p:nvSpPr>
          <p:cNvPr id="18" name="Line 14"/>
          <p:cNvSpPr>
            <a:spLocks noChangeShapeType="1"/>
          </p:cNvSpPr>
          <p:nvPr/>
        </p:nvSpPr>
        <p:spPr bwMode="auto">
          <a:xfrm flipH="1" flipV="1">
            <a:off x="4643438" y="2420938"/>
            <a:ext cx="1512887" cy="2159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19" name="Text Box 15"/>
          <p:cNvSpPr txBox="1">
            <a:spLocks noChangeArrowheads="1"/>
          </p:cNvSpPr>
          <p:nvPr/>
        </p:nvSpPr>
        <p:spPr bwMode="auto">
          <a:xfrm>
            <a:off x="6216650" y="2349500"/>
            <a:ext cx="2927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de-DE">
                <a:latin typeface="+mn-lt"/>
                <a:cs typeface="Arial" charset="0"/>
              </a:rPr>
              <a:t>Keine Mimik, starrer </a:t>
            </a:r>
          </a:p>
          <a:p>
            <a:pPr algn="ctr" eaLnBrk="1" hangingPunct="1">
              <a:defRPr/>
            </a:pPr>
            <a:r>
              <a:rPr lang="de-DE">
                <a:latin typeface="+mn-lt"/>
                <a:cs typeface="Arial" charset="0"/>
              </a:rPr>
              <a:t>oft ausdrucksloser </a:t>
            </a:r>
          </a:p>
          <a:p>
            <a:pPr algn="ctr" eaLnBrk="1" hangingPunct="1">
              <a:defRPr/>
            </a:pPr>
            <a:r>
              <a:rPr lang="de-DE">
                <a:latin typeface="+mn-lt"/>
                <a:cs typeface="Arial" charset="0"/>
              </a:rPr>
              <a:t>Gesichtsausdruckausdruck</a:t>
            </a:r>
          </a:p>
        </p:txBody>
      </p:sp>
      <p:sp>
        <p:nvSpPr>
          <p:cNvPr id="20" name="Line 16"/>
          <p:cNvSpPr>
            <a:spLocks noChangeShapeType="1"/>
          </p:cNvSpPr>
          <p:nvPr/>
        </p:nvSpPr>
        <p:spPr bwMode="auto">
          <a:xfrm flipH="1">
            <a:off x="4787900" y="1844675"/>
            <a:ext cx="1584325" cy="1444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21" name="Text Box 17"/>
          <p:cNvSpPr txBox="1">
            <a:spLocks noChangeArrowheads="1"/>
          </p:cNvSpPr>
          <p:nvPr/>
        </p:nvSpPr>
        <p:spPr bwMode="auto">
          <a:xfrm>
            <a:off x="6732588" y="527050"/>
            <a:ext cx="2228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r>
              <a:rPr lang="de-DE" dirty="0">
                <a:latin typeface="+mn-lt"/>
                <a:cs typeface="Arial" charset="0"/>
              </a:rPr>
              <a:t>1000 Yards Starren,</a:t>
            </a:r>
          </a:p>
          <a:p>
            <a:pPr eaLnBrk="1" hangingPunct="1">
              <a:defRPr/>
            </a:pPr>
            <a:r>
              <a:rPr lang="de-DE" dirty="0">
                <a:latin typeface="+mn-lt"/>
                <a:cs typeface="Arial" charset="0"/>
              </a:rPr>
              <a:t>Kein Blickkontakt</a:t>
            </a:r>
          </a:p>
          <a:p>
            <a:pPr eaLnBrk="1" hangingPunct="1">
              <a:defRPr/>
            </a:pPr>
            <a:r>
              <a:rPr lang="de-DE" dirty="0">
                <a:latin typeface="+mn-lt"/>
                <a:cs typeface="Arial" charset="0"/>
              </a:rPr>
              <a:t>leerer Blick</a:t>
            </a:r>
          </a:p>
        </p:txBody>
      </p:sp>
      <p:sp>
        <p:nvSpPr>
          <p:cNvPr id="22" name="Line 18"/>
          <p:cNvSpPr>
            <a:spLocks noChangeShapeType="1"/>
          </p:cNvSpPr>
          <p:nvPr/>
        </p:nvSpPr>
        <p:spPr bwMode="auto">
          <a:xfrm flipH="1" flipV="1">
            <a:off x="4427538" y="3357563"/>
            <a:ext cx="2447925" cy="122396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23" name="Text Box 19"/>
          <p:cNvSpPr txBox="1">
            <a:spLocks noChangeArrowheads="1"/>
          </p:cNvSpPr>
          <p:nvPr/>
        </p:nvSpPr>
        <p:spPr bwMode="auto">
          <a:xfrm>
            <a:off x="6194425" y="4581525"/>
            <a:ext cx="2343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de-DE">
                <a:latin typeface="+mn-lt"/>
                <a:cs typeface="Arial" charset="0"/>
              </a:rPr>
              <a:t>Innere Leere,</a:t>
            </a:r>
          </a:p>
          <a:p>
            <a:pPr algn="ctr" eaLnBrk="1" hangingPunct="1">
              <a:defRPr/>
            </a:pPr>
            <a:r>
              <a:rPr lang="de-DE">
                <a:latin typeface="+mn-lt"/>
                <a:cs typeface="Arial" charset="0"/>
              </a:rPr>
              <a:t> Emotionale Taubheit</a:t>
            </a:r>
          </a:p>
        </p:txBody>
      </p:sp>
      <p:sp>
        <p:nvSpPr>
          <p:cNvPr id="24" name="Line 20"/>
          <p:cNvSpPr>
            <a:spLocks noChangeShapeType="1"/>
          </p:cNvSpPr>
          <p:nvPr/>
        </p:nvSpPr>
        <p:spPr bwMode="auto">
          <a:xfrm flipV="1">
            <a:off x="2700338" y="2492375"/>
            <a:ext cx="1368425" cy="72072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25" name="Line 21"/>
          <p:cNvSpPr>
            <a:spLocks noChangeShapeType="1"/>
          </p:cNvSpPr>
          <p:nvPr/>
        </p:nvSpPr>
        <p:spPr bwMode="auto">
          <a:xfrm flipV="1">
            <a:off x="1547813" y="3429000"/>
            <a:ext cx="2592387" cy="216058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26" name="Text Box 22"/>
          <p:cNvSpPr txBox="1">
            <a:spLocks noChangeArrowheads="1"/>
          </p:cNvSpPr>
          <p:nvPr/>
        </p:nvSpPr>
        <p:spPr bwMode="auto">
          <a:xfrm>
            <a:off x="-34925" y="5589588"/>
            <a:ext cx="295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de-DE" dirty="0">
                <a:latin typeface="+mn-lt"/>
                <a:cs typeface="Arial" charset="0"/>
              </a:rPr>
              <a:t>Keine Energie spürbar</a:t>
            </a:r>
          </a:p>
          <a:p>
            <a:pPr algn="ctr" eaLnBrk="1" hangingPunct="1">
              <a:defRPr/>
            </a:pPr>
            <a:r>
              <a:rPr lang="de-DE" dirty="0">
                <a:latin typeface="+mn-lt"/>
                <a:cs typeface="Arial" charset="0"/>
              </a:rPr>
              <a:t>Unklare Gegenübertragung</a:t>
            </a:r>
          </a:p>
        </p:txBody>
      </p:sp>
      <p:sp>
        <p:nvSpPr>
          <p:cNvPr id="27" name="Line 23"/>
          <p:cNvSpPr>
            <a:spLocks noChangeShapeType="1"/>
          </p:cNvSpPr>
          <p:nvPr/>
        </p:nvSpPr>
        <p:spPr bwMode="auto">
          <a:xfrm flipH="1" flipV="1">
            <a:off x="4932363" y="5229225"/>
            <a:ext cx="1368425" cy="5762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28" name="Text Box 24"/>
          <p:cNvSpPr txBox="1">
            <a:spLocks noChangeArrowheads="1"/>
          </p:cNvSpPr>
          <p:nvPr/>
        </p:nvSpPr>
        <p:spPr bwMode="auto">
          <a:xfrm>
            <a:off x="6316663" y="5634038"/>
            <a:ext cx="2727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de-DE" dirty="0">
                <a:latin typeface="+mn-lt"/>
                <a:cs typeface="Arial" charset="0"/>
              </a:rPr>
              <a:t>Lediglich automatisierte </a:t>
            </a:r>
          </a:p>
          <a:p>
            <a:pPr algn="ctr" eaLnBrk="1" hangingPunct="1">
              <a:defRPr/>
            </a:pPr>
            <a:r>
              <a:rPr lang="de-DE" dirty="0">
                <a:latin typeface="+mn-lt"/>
                <a:cs typeface="Arial" charset="0"/>
              </a:rPr>
              <a:t>Handlungsmuster </a:t>
            </a:r>
          </a:p>
          <a:p>
            <a:pPr algn="ctr" eaLnBrk="1" hangingPunct="1">
              <a:defRPr/>
            </a:pPr>
            <a:r>
              <a:rPr lang="de-DE" dirty="0">
                <a:latin typeface="+mn-lt"/>
                <a:cs typeface="Arial" charset="0"/>
              </a:rPr>
              <a:t>kein geplantes Verhalten</a:t>
            </a:r>
          </a:p>
        </p:txBody>
      </p:sp>
      <p:sp>
        <p:nvSpPr>
          <p:cNvPr id="29" name="Line 25"/>
          <p:cNvSpPr>
            <a:spLocks noChangeShapeType="1"/>
          </p:cNvSpPr>
          <p:nvPr/>
        </p:nvSpPr>
        <p:spPr bwMode="auto">
          <a:xfrm>
            <a:off x="4356100" y="1196975"/>
            <a:ext cx="0" cy="4318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30" name="Text Box 26"/>
          <p:cNvSpPr txBox="1">
            <a:spLocks noChangeArrowheads="1"/>
          </p:cNvSpPr>
          <p:nvPr/>
        </p:nvSpPr>
        <p:spPr bwMode="auto">
          <a:xfrm>
            <a:off x="3132138" y="836613"/>
            <a:ext cx="208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de-DE">
                <a:latin typeface="+mn-lt"/>
                <a:cs typeface="Arial" charset="0"/>
              </a:rPr>
              <a:t>Intrusionen, Bilder,</a:t>
            </a:r>
          </a:p>
          <a:p>
            <a:pPr algn="r" eaLnBrk="1" hangingPunct="1">
              <a:defRPr/>
            </a:pPr>
            <a:endParaRPr lang="de-DE">
              <a:latin typeface="+mn-lt"/>
              <a:cs typeface="Arial" charset="0"/>
            </a:endParaRPr>
          </a:p>
        </p:txBody>
      </p:sp>
      <p:sp>
        <p:nvSpPr>
          <p:cNvPr id="31" name="Line 27"/>
          <p:cNvSpPr>
            <a:spLocks noChangeShapeType="1"/>
          </p:cNvSpPr>
          <p:nvPr/>
        </p:nvSpPr>
        <p:spPr bwMode="auto">
          <a:xfrm flipV="1">
            <a:off x="3492500" y="4797425"/>
            <a:ext cx="215900" cy="136842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32" name="Text Box 28"/>
          <p:cNvSpPr txBox="1">
            <a:spLocks noChangeArrowheads="1"/>
          </p:cNvSpPr>
          <p:nvPr/>
        </p:nvSpPr>
        <p:spPr bwMode="auto">
          <a:xfrm>
            <a:off x="2124075" y="6192838"/>
            <a:ext cx="288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de-DE" dirty="0">
                <a:latin typeface="+mn-lt"/>
                <a:cs typeface="Arial" charset="0"/>
              </a:rPr>
              <a:t>Depersonalisationserleben</a:t>
            </a:r>
          </a:p>
        </p:txBody>
      </p:sp>
      <p:sp>
        <p:nvSpPr>
          <p:cNvPr id="33" name="Line 29"/>
          <p:cNvSpPr>
            <a:spLocks noChangeShapeType="1"/>
          </p:cNvSpPr>
          <p:nvPr/>
        </p:nvSpPr>
        <p:spPr bwMode="auto">
          <a:xfrm flipH="1" flipV="1">
            <a:off x="4572000" y="5661025"/>
            <a:ext cx="576263" cy="4318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34" name="Text Box 30"/>
          <p:cNvSpPr txBox="1">
            <a:spLocks noChangeArrowheads="1"/>
          </p:cNvSpPr>
          <p:nvPr/>
        </p:nvSpPr>
        <p:spPr bwMode="auto">
          <a:xfrm>
            <a:off x="4905375" y="5921375"/>
            <a:ext cx="1349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de-DE" dirty="0">
                <a:latin typeface="+mn-lt"/>
                <a:cs typeface="Arial" charset="0"/>
              </a:rPr>
              <a:t>Kein</a:t>
            </a:r>
          </a:p>
          <a:p>
            <a:pPr algn="ctr" eaLnBrk="1" hangingPunct="1">
              <a:defRPr/>
            </a:pPr>
            <a:r>
              <a:rPr lang="de-DE" dirty="0">
                <a:latin typeface="+mn-lt"/>
                <a:cs typeface="Arial" charset="0"/>
              </a:rPr>
              <a:t> </a:t>
            </a:r>
            <a:r>
              <a:rPr lang="de-DE" dirty="0" err="1">
                <a:latin typeface="+mn-lt"/>
                <a:cs typeface="Arial" charset="0"/>
              </a:rPr>
              <a:t>Grounding</a:t>
            </a:r>
            <a:endParaRPr lang="de-DE" dirty="0">
              <a:latin typeface="+mn-lt"/>
              <a:cs typeface="Arial" charset="0"/>
            </a:endParaRPr>
          </a:p>
        </p:txBody>
      </p:sp>
      <p:sp>
        <p:nvSpPr>
          <p:cNvPr id="35" name="Line 31"/>
          <p:cNvSpPr>
            <a:spLocks noChangeShapeType="1"/>
          </p:cNvSpPr>
          <p:nvPr/>
        </p:nvSpPr>
        <p:spPr bwMode="auto">
          <a:xfrm flipV="1">
            <a:off x="2195513" y="1916113"/>
            <a:ext cx="1728787" cy="7302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a:latin typeface="+mn-lt"/>
            </a:endParaRPr>
          </a:p>
        </p:txBody>
      </p:sp>
      <p:sp>
        <p:nvSpPr>
          <p:cNvPr id="36" name="Text Box 32"/>
          <p:cNvSpPr txBox="1">
            <a:spLocks noChangeArrowheads="1"/>
          </p:cNvSpPr>
          <p:nvPr/>
        </p:nvSpPr>
        <p:spPr bwMode="auto">
          <a:xfrm>
            <a:off x="0" y="1916113"/>
            <a:ext cx="1979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de-DE">
                <a:latin typeface="+mn-lt"/>
                <a:cs typeface="Arial" charset="0"/>
              </a:rPr>
              <a:t>Keine Erinnerung</a:t>
            </a:r>
            <a:endParaRPr lang="en-US">
              <a:latin typeface="+mn-lt"/>
              <a:cs typeface="Arial" charset="0"/>
            </a:endParaRPr>
          </a:p>
        </p:txBody>
      </p:sp>
      <p:sp>
        <p:nvSpPr>
          <p:cNvPr id="37"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1664871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a:xfrm>
            <a:off x="876300" y="536575"/>
            <a:ext cx="6837363" cy="1079500"/>
          </a:xfrm>
        </p:spPr>
        <p:txBody>
          <a:bodyPr/>
          <a:lstStyle/>
          <a:p>
            <a:r>
              <a:rPr lang="de-CH" altLang="de-DE" sz="2800" b="0" dirty="0">
                <a:solidFill>
                  <a:srgbClr val="ED7925"/>
                </a:solidFill>
              </a:rPr>
              <a:t>Dissoziation und Trauma</a:t>
            </a:r>
          </a:p>
        </p:txBody>
      </p:sp>
      <p:sp>
        <p:nvSpPr>
          <p:cNvPr id="4" name="Foliennummernplatzhalter 3"/>
          <p:cNvSpPr>
            <a:spLocks noGrp="1"/>
          </p:cNvSpPr>
          <p:nvPr>
            <p:ph type="sldNum" sz="quarter" idx="10"/>
          </p:nvPr>
        </p:nvSpPr>
        <p:spPr/>
        <p:txBody>
          <a:bodyPr/>
          <a:lstStyle/>
          <a:p>
            <a:pPr>
              <a:defRPr/>
            </a:pPr>
            <a:r>
              <a:rPr lang="de-CH"/>
              <a:t>    |  </a:t>
            </a:r>
            <a:fld id="{E274FA4D-2D1B-41C9-A747-7A05DA1DC028}" type="slidenum">
              <a:rPr lang="de-CH" smtClean="0"/>
              <a:pPr>
                <a:defRPr/>
              </a:pPr>
              <a:t>59</a:t>
            </a:fld>
            <a:endParaRPr lang="de-CH"/>
          </a:p>
        </p:txBody>
      </p:sp>
      <p:sp>
        <p:nvSpPr>
          <p:cNvPr id="5" name="Fußzeilenplatzhalter 4"/>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66565" name="Inhaltsplatzhalter 5"/>
          <p:cNvSpPr>
            <a:spLocks noGrp="1"/>
          </p:cNvSpPr>
          <p:nvPr>
            <p:ph idx="1"/>
          </p:nvPr>
        </p:nvSpPr>
        <p:spPr>
          <a:xfrm>
            <a:off x="3016250" y="1341438"/>
            <a:ext cx="5948363" cy="5183187"/>
          </a:xfrm>
        </p:spPr>
        <p:txBody>
          <a:bodyPr/>
          <a:lstStyle/>
          <a:p>
            <a:pPr>
              <a:lnSpc>
                <a:spcPct val="100000"/>
              </a:lnSpc>
              <a:spcAft>
                <a:spcPts val="1800"/>
              </a:spcAft>
            </a:pPr>
            <a:r>
              <a:rPr lang="de-DE" altLang="de-DE" sz="1900" dirty="0"/>
              <a:t>10% der Traumatisierten entwickeln sofort eine chronische Dissoziationsneigung (</a:t>
            </a:r>
            <a:r>
              <a:rPr lang="de-DE" altLang="de-DE" sz="1900" dirty="0" err="1"/>
              <a:t>Overkamp</a:t>
            </a:r>
            <a:r>
              <a:rPr lang="de-DE" altLang="de-DE" sz="1900" dirty="0"/>
              <a:t> 2002).</a:t>
            </a:r>
          </a:p>
          <a:p>
            <a:pPr>
              <a:lnSpc>
                <a:spcPct val="100000"/>
              </a:lnSpc>
              <a:spcAft>
                <a:spcPts val="1800"/>
              </a:spcAft>
            </a:pPr>
            <a:r>
              <a:rPr lang="de-DE" altLang="de-DE" sz="1900" dirty="0"/>
              <a:t>50% bei sequentieller Traumatisierung (</a:t>
            </a:r>
            <a:r>
              <a:rPr lang="de-DE" altLang="de-DE" sz="1900" dirty="0" err="1"/>
              <a:t>Murie</a:t>
            </a:r>
            <a:r>
              <a:rPr lang="de-DE" altLang="de-DE" sz="1900" dirty="0"/>
              <a:t> et al. 2001).</a:t>
            </a:r>
          </a:p>
          <a:p>
            <a:pPr>
              <a:lnSpc>
                <a:spcPct val="100000"/>
              </a:lnSpc>
              <a:spcAft>
                <a:spcPts val="1800"/>
              </a:spcAft>
            </a:pPr>
            <a:r>
              <a:rPr lang="de-DE" altLang="de-DE" sz="1900" dirty="0"/>
              <a:t>Dissoziierende Erwachsene sprechen von stärkeren/häufigeren Kindheitstraumata (Nash et al. 2009)</a:t>
            </a:r>
          </a:p>
          <a:p>
            <a:pPr>
              <a:lnSpc>
                <a:spcPct val="100000"/>
              </a:lnSpc>
              <a:spcAft>
                <a:spcPts val="1800"/>
              </a:spcAft>
            </a:pPr>
            <a:r>
              <a:rPr lang="de-DE" altLang="de-DE" sz="1900" dirty="0"/>
              <a:t>Extreme, emotional negativ aufgeladene Familienatmosphäre scheint das </a:t>
            </a:r>
            <a:r>
              <a:rPr lang="de-DE" altLang="de-DE" sz="1900" dirty="0" err="1"/>
              <a:t>Ausmass</a:t>
            </a:r>
            <a:r>
              <a:rPr lang="de-DE" altLang="de-DE" sz="1900" dirty="0"/>
              <a:t> der Dissoziationsneigung wesentlich zu beeinflussen (Sanders &amp; </a:t>
            </a:r>
            <a:r>
              <a:rPr lang="de-DE" altLang="de-DE" sz="1900" dirty="0" err="1"/>
              <a:t>Giolas</a:t>
            </a:r>
            <a:r>
              <a:rPr lang="de-DE" altLang="de-DE" sz="1900" dirty="0"/>
              <a:t> 1991, </a:t>
            </a:r>
            <a:r>
              <a:rPr lang="de-DE" altLang="de-DE" sz="1900" dirty="0" err="1"/>
              <a:t>DiTomasso</a:t>
            </a:r>
            <a:r>
              <a:rPr lang="de-DE" altLang="de-DE" sz="1900" dirty="0"/>
              <a:t> &amp; </a:t>
            </a:r>
            <a:r>
              <a:rPr lang="de-DE" altLang="de-DE" sz="1900" dirty="0" err="1"/>
              <a:t>Routh</a:t>
            </a:r>
            <a:r>
              <a:rPr lang="de-DE" altLang="de-DE" sz="1900" dirty="0"/>
              <a:t> 1993). </a:t>
            </a:r>
          </a:p>
          <a:p>
            <a:pPr>
              <a:lnSpc>
                <a:spcPct val="100000"/>
              </a:lnSpc>
              <a:spcAft>
                <a:spcPts val="1800"/>
              </a:spcAft>
            </a:pPr>
            <a:r>
              <a:rPr lang="de-DE" altLang="de-DE" sz="1900" dirty="0"/>
              <a:t>Zusammenhang wird auch von anderen Faktoren moderiert (</a:t>
            </a:r>
            <a:r>
              <a:rPr lang="de-DE" altLang="de-DE" sz="1900" dirty="0" err="1"/>
              <a:t>Merckelbach</a:t>
            </a:r>
            <a:r>
              <a:rPr lang="de-DE" altLang="de-DE" sz="1900" dirty="0"/>
              <a:t> &amp; Muris 2001).</a:t>
            </a:r>
          </a:p>
          <a:p>
            <a:pPr>
              <a:spcAft>
                <a:spcPts val="1800"/>
              </a:spcAft>
            </a:pPr>
            <a:endParaRPr lang="de-CH" altLang="de-DE" sz="1900" dirty="0"/>
          </a:p>
        </p:txBody>
      </p:sp>
      <p:pic>
        <p:nvPicPr>
          <p:cNvPr id="665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2066925"/>
            <a:ext cx="2259012"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feld 1"/>
          <p:cNvSpPr txBox="1">
            <a:spLocks noChangeArrowheads="1"/>
          </p:cNvSpPr>
          <p:nvPr/>
        </p:nvSpPr>
        <p:spPr bwMode="auto">
          <a:xfrm>
            <a:off x="128588" y="5302250"/>
            <a:ext cx="329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CH" altLang="de-DE" sz="1200">
                <a:solidFill>
                  <a:schemeClr val="tx1"/>
                </a:solidFill>
              </a:rPr>
              <a:t>Cartoon Renate Alf: http://www.zi-mannheim.de/psm_links.html</a:t>
            </a:r>
          </a:p>
        </p:txBody>
      </p:sp>
      <p:sp>
        <p:nvSpPr>
          <p:cNvPr id="2" name="Datumsplatzhalter 1"/>
          <p:cNvSpPr>
            <a:spLocks noGrp="1"/>
          </p:cNvSpPr>
          <p:nvPr>
            <p:ph type="dt" sz="quarter" idx="11"/>
          </p:nvPr>
        </p:nvSpPr>
        <p:spPr/>
        <p:txBody>
          <a:bodyPr/>
          <a:lstStyle/>
          <a:p>
            <a:pPr>
              <a:defRPr/>
            </a:pPr>
            <a:r>
              <a:rPr lang="de-DE"/>
              <a:t>27. November 2014</a:t>
            </a:r>
            <a:endParaRPr lang="de-C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cs typeface="Arial" charset="0"/>
              </a:rPr>
              <a:t>    |  </a:t>
            </a:r>
            <a:fld id="{7B88E922-0C9A-45E4-A132-815A83DB71EF}" type="slidenum">
              <a:rPr lang="de-CH" altLang="de-DE" smtClean="0">
                <a:solidFill>
                  <a:schemeClr val="tx1"/>
                </a:solidFill>
                <a:cs typeface="Arial" charset="0"/>
              </a:rPr>
              <a:pPr/>
              <a:t>6</a:t>
            </a:fld>
            <a:endParaRPr lang="de-CH" altLang="de-DE">
              <a:solidFill>
                <a:schemeClr val="tx1"/>
              </a:solidFill>
              <a:cs typeface="Arial" charset="0"/>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11269" name="Rectangle 2"/>
          <p:cNvSpPr>
            <a:spLocks noGrp="1" noChangeArrowheads="1"/>
          </p:cNvSpPr>
          <p:nvPr>
            <p:ph type="title"/>
          </p:nvPr>
        </p:nvSpPr>
        <p:spPr>
          <a:xfrm>
            <a:off x="0" y="216322"/>
            <a:ext cx="8877300" cy="1079500"/>
          </a:xfrm>
        </p:spPr>
        <p:txBody>
          <a:bodyPr/>
          <a:lstStyle/>
          <a:p>
            <a:pPr algn="ctr" eaLnBrk="1" hangingPunct="1"/>
            <a:r>
              <a:rPr lang="de-CH" altLang="de-DE" sz="2800" dirty="0" err="1">
                <a:solidFill>
                  <a:srgbClr val="5B5055"/>
                </a:solidFill>
              </a:rPr>
              <a:t>Traumatypologie</a:t>
            </a:r>
            <a:r>
              <a:rPr lang="de-CH" altLang="de-DE" sz="2800" dirty="0">
                <a:solidFill>
                  <a:srgbClr val="5B5055"/>
                </a:solidFill>
              </a:rPr>
              <a:t> nach L. </a:t>
            </a:r>
            <a:r>
              <a:rPr lang="de-CH" altLang="de-DE" sz="2800" dirty="0" err="1">
                <a:solidFill>
                  <a:srgbClr val="5B5055"/>
                </a:solidFill>
              </a:rPr>
              <a:t>Terr</a:t>
            </a:r>
            <a:r>
              <a:rPr lang="de-CH" altLang="de-DE" sz="2800" dirty="0">
                <a:solidFill>
                  <a:srgbClr val="5B5055"/>
                </a:solidFill>
              </a:rPr>
              <a:t> (1991)</a:t>
            </a:r>
            <a:br>
              <a:rPr lang="de-CH" altLang="de-DE" dirty="0">
                <a:solidFill>
                  <a:srgbClr val="5B5055"/>
                </a:solidFill>
              </a:rPr>
            </a:br>
            <a:endParaRPr lang="de-CH" altLang="de-DE" b="0" dirty="0">
              <a:solidFill>
                <a:srgbClr val="5B5055"/>
              </a:solidFill>
            </a:endParaRPr>
          </a:p>
        </p:txBody>
      </p:sp>
      <p:sp>
        <p:nvSpPr>
          <p:cNvPr id="11270" name="Rectangle 3"/>
          <p:cNvSpPr txBox="1">
            <a:spLocks noChangeArrowheads="1"/>
          </p:cNvSpPr>
          <p:nvPr/>
        </p:nvSpPr>
        <p:spPr bwMode="auto">
          <a:xfrm>
            <a:off x="138113" y="954088"/>
            <a:ext cx="4489450" cy="5428051"/>
          </a:xfrm>
          <a:prstGeom prst="rect">
            <a:avLst/>
          </a:prstGeom>
          <a:solidFill>
            <a:srgbClr val="CC99FF"/>
          </a:solidFill>
          <a:ln w="9525">
            <a:solidFill>
              <a:schemeClr val="tx1"/>
            </a:solidFill>
            <a:miter lim="800000"/>
            <a:headEnd/>
            <a:tailEnd/>
          </a:ln>
        </p:spPr>
        <p:txBody>
          <a:bodyPr lIns="0" tIns="0" rIns="0" bIns="0"/>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pPr marL="177800" indent="-177800" algn="ctr">
              <a:lnSpc>
                <a:spcPct val="80000"/>
              </a:lnSpc>
              <a:buClr>
                <a:srgbClr val="ED7925"/>
              </a:buClr>
            </a:pPr>
            <a:endParaRPr lang="de-DE" altLang="de-DE" sz="1200" b="1" dirty="0"/>
          </a:p>
          <a:p>
            <a:pPr marL="177800" indent="-177800" algn="ctr">
              <a:spcBef>
                <a:spcPts val="0"/>
              </a:spcBef>
              <a:spcAft>
                <a:spcPts val="600"/>
              </a:spcAft>
              <a:buClr>
                <a:srgbClr val="ED7925"/>
              </a:buClr>
            </a:pPr>
            <a:r>
              <a:rPr lang="de-DE" altLang="de-DE" b="1" dirty="0"/>
              <a:t>Typ – I - Trauma</a:t>
            </a:r>
          </a:p>
          <a:p>
            <a:pPr marL="177800" indent="-177800">
              <a:spcBef>
                <a:spcPts val="0"/>
              </a:spcBef>
              <a:spcAft>
                <a:spcPts val="600"/>
              </a:spcAft>
              <a:buClr>
                <a:srgbClr val="ED7925"/>
              </a:buClr>
              <a:buFont typeface="Georgia" pitchFamily="18" charset="0"/>
              <a:buChar char="›"/>
            </a:pPr>
            <a:r>
              <a:rPr lang="de-DE" altLang="de-DE" dirty="0"/>
              <a:t>Einzelnes, unerwartetes, traumatisches Erlebnis von kurzer Dauer.</a:t>
            </a:r>
          </a:p>
          <a:p>
            <a:pPr marL="177800" indent="-177800">
              <a:spcBef>
                <a:spcPts val="0"/>
              </a:spcBef>
              <a:spcAft>
                <a:spcPts val="600"/>
              </a:spcAft>
              <a:buClr>
                <a:srgbClr val="ED7925"/>
              </a:buClr>
              <a:buFont typeface="Georgia" pitchFamily="18" charset="0"/>
              <a:buChar char="›"/>
            </a:pPr>
            <a:r>
              <a:rPr lang="de-DE" altLang="de-DE" dirty="0"/>
              <a:t>z.B. Verkehrsunfälle, Opfer/Zeuge von Gewalttaten, Naturkatastrophen.</a:t>
            </a:r>
          </a:p>
          <a:p>
            <a:pPr marL="177800" indent="-177800">
              <a:spcBef>
                <a:spcPts val="0"/>
              </a:spcBef>
              <a:spcAft>
                <a:spcPts val="600"/>
              </a:spcAft>
              <a:buClr>
                <a:srgbClr val="ED7925"/>
              </a:buClr>
              <a:buFont typeface="Georgia" pitchFamily="18" charset="0"/>
              <a:buChar char="›"/>
            </a:pPr>
            <a:r>
              <a:rPr lang="de-DE" altLang="de-DE" dirty="0"/>
              <a:t>Öffentlich, </a:t>
            </a:r>
            <a:r>
              <a:rPr lang="de-DE" altLang="de-DE" dirty="0" err="1"/>
              <a:t>besprechbar</a:t>
            </a:r>
            <a:endParaRPr lang="de-DE" altLang="de-DE" dirty="0"/>
          </a:p>
          <a:p>
            <a:pPr marL="177800" indent="-177800">
              <a:spcBef>
                <a:spcPts val="0"/>
              </a:spcBef>
              <a:spcAft>
                <a:spcPts val="600"/>
              </a:spcAft>
              <a:buClr>
                <a:srgbClr val="ED7925"/>
              </a:buClr>
            </a:pPr>
            <a:endParaRPr lang="de-DE" altLang="de-DE" dirty="0"/>
          </a:p>
          <a:p>
            <a:pPr marL="177800" indent="-177800">
              <a:spcBef>
                <a:spcPts val="0"/>
              </a:spcBef>
              <a:spcAft>
                <a:spcPts val="600"/>
              </a:spcAft>
              <a:buClr>
                <a:srgbClr val="ED7925"/>
              </a:buClr>
            </a:pPr>
            <a:endParaRPr lang="de-DE" altLang="de-DE" dirty="0"/>
          </a:p>
          <a:p>
            <a:pPr marL="177800" indent="-177800">
              <a:spcBef>
                <a:spcPts val="0"/>
              </a:spcBef>
              <a:spcAft>
                <a:spcPts val="600"/>
              </a:spcAft>
              <a:buClr>
                <a:srgbClr val="ED7925"/>
              </a:buClr>
            </a:pPr>
            <a:r>
              <a:rPr lang="de-DE" altLang="de-DE" dirty="0"/>
              <a:t>  Symptome: </a:t>
            </a:r>
          </a:p>
          <a:p>
            <a:pPr marL="177800" indent="-177800">
              <a:spcBef>
                <a:spcPts val="0"/>
              </a:spcBef>
              <a:spcAft>
                <a:spcPts val="600"/>
              </a:spcAft>
              <a:buClr>
                <a:srgbClr val="ED7925"/>
              </a:buClr>
            </a:pPr>
            <a:r>
              <a:rPr lang="de-DE" altLang="de-DE" dirty="0"/>
              <a:t>	Meist klare sehr lebendige Wiedererinnerungen</a:t>
            </a:r>
          </a:p>
          <a:p>
            <a:pPr marL="177800" indent="-177800">
              <a:spcBef>
                <a:spcPts val="0"/>
              </a:spcBef>
              <a:spcAft>
                <a:spcPts val="600"/>
              </a:spcAft>
              <a:buClr>
                <a:srgbClr val="ED7925"/>
              </a:buClr>
            </a:pPr>
            <a:r>
              <a:rPr lang="de-DE" altLang="de-DE" dirty="0"/>
              <a:t>	 </a:t>
            </a:r>
            <a:r>
              <a:rPr lang="de-DE" altLang="de-DE" dirty="0">
                <a:sym typeface="Wingdings" pitchFamily="2" charset="2"/>
              </a:rPr>
              <a:t></a:t>
            </a:r>
            <a:r>
              <a:rPr lang="de-DE" altLang="de-DE" dirty="0"/>
              <a:t>Vollbild der PTSD</a:t>
            </a:r>
          </a:p>
          <a:p>
            <a:pPr marL="177800" indent="-177800">
              <a:spcBef>
                <a:spcPts val="0"/>
              </a:spcBef>
              <a:spcAft>
                <a:spcPts val="600"/>
              </a:spcAft>
              <a:buClr>
                <a:srgbClr val="ED7925"/>
              </a:buClr>
            </a:pPr>
            <a:r>
              <a:rPr lang="de-DE" altLang="de-DE" dirty="0"/>
              <a:t>  Hauptemotion = Angst</a:t>
            </a:r>
          </a:p>
          <a:p>
            <a:pPr marL="177800" indent="-177800">
              <a:spcBef>
                <a:spcPts val="0"/>
              </a:spcBef>
              <a:spcAft>
                <a:spcPts val="600"/>
              </a:spcAft>
              <a:buClr>
                <a:srgbClr val="ED7925"/>
              </a:buClr>
            </a:pPr>
            <a:r>
              <a:rPr lang="de-DE" altLang="de-DE" dirty="0"/>
              <a:t>  </a:t>
            </a:r>
          </a:p>
          <a:p>
            <a:pPr marL="177800" indent="-177800">
              <a:spcBef>
                <a:spcPts val="0"/>
              </a:spcBef>
              <a:spcAft>
                <a:spcPts val="600"/>
              </a:spcAft>
              <a:buClr>
                <a:srgbClr val="ED7925"/>
              </a:buClr>
            </a:pPr>
            <a:r>
              <a:rPr lang="de-DE" altLang="de-DE" dirty="0"/>
              <a:t>Eher gute Behandlungsprognose</a:t>
            </a:r>
          </a:p>
        </p:txBody>
      </p:sp>
      <p:sp>
        <p:nvSpPr>
          <p:cNvPr id="11271" name="Rectangle 4"/>
          <p:cNvSpPr txBox="1">
            <a:spLocks noChangeArrowheads="1"/>
          </p:cNvSpPr>
          <p:nvPr/>
        </p:nvSpPr>
        <p:spPr bwMode="auto">
          <a:xfrm>
            <a:off x="4627563" y="954088"/>
            <a:ext cx="4387850" cy="5428051"/>
          </a:xfrm>
          <a:prstGeom prst="rect">
            <a:avLst/>
          </a:prstGeom>
          <a:solidFill>
            <a:srgbClr val="FF99CC"/>
          </a:solidFill>
          <a:ln w="9525">
            <a:solidFill>
              <a:schemeClr val="tx1"/>
            </a:solidFill>
            <a:miter lim="800000"/>
            <a:headEnd/>
            <a:tailEnd/>
          </a:ln>
        </p:spPr>
        <p:txBody>
          <a:bodyPr lIns="0" tIns="0" rIns="0" bIns="0"/>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pPr marL="177800" indent="-177800" algn="ctr">
              <a:spcBef>
                <a:spcPts val="0"/>
              </a:spcBef>
              <a:spcAft>
                <a:spcPts val="600"/>
              </a:spcAft>
              <a:buClr>
                <a:srgbClr val="ED7925"/>
              </a:buClr>
            </a:pPr>
            <a:endParaRPr lang="de-DE" altLang="de-DE" sz="1000" b="1" dirty="0"/>
          </a:p>
          <a:p>
            <a:pPr marL="177800" indent="-177800" algn="ctr">
              <a:spcBef>
                <a:spcPts val="0"/>
              </a:spcBef>
              <a:spcAft>
                <a:spcPts val="600"/>
              </a:spcAft>
              <a:buClr>
                <a:srgbClr val="ED7925"/>
              </a:buClr>
            </a:pPr>
            <a:r>
              <a:rPr lang="de-DE" altLang="de-DE" b="1" dirty="0"/>
              <a:t>Typ – II - Trauma</a:t>
            </a:r>
            <a:endParaRPr lang="de-CH" altLang="de-DE" b="1" dirty="0"/>
          </a:p>
          <a:p>
            <a:pPr marL="177800" indent="-177800">
              <a:spcBef>
                <a:spcPts val="0"/>
              </a:spcBef>
              <a:spcAft>
                <a:spcPts val="600"/>
              </a:spcAft>
              <a:buClr>
                <a:srgbClr val="ED7925"/>
              </a:buClr>
              <a:buFont typeface="Georgia" pitchFamily="18" charset="0"/>
              <a:buChar char="›"/>
            </a:pPr>
            <a:r>
              <a:rPr lang="de-DE" altLang="de-DE" dirty="0"/>
              <a:t>Serie miteinander verknüpfter Ereignisse oder lang andauernde, sich wiederholende traumatische Erlebnisse.</a:t>
            </a:r>
          </a:p>
          <a:p>
            <a:pPr marL="177800" indent="-177800">
              <a:spcBef>
                <a:spcPts val="0"/>
              </a:spcBef>
              <a:spcAft>
                <a:spcPts val="600"/>
              </a:spcAft>
              <a:buClr>
                <a:srgbClr val="ED7925"/>
              </a:buClr>
              <a:buFont typeface="Georgia" pitchFamily="18" charset="0"/>
              <a:buChar char="›"/>
            </a:pPr>
            <a:r>
              <a:rPr lang="de-DE" altLang="de-DE" dirty="0"/>
              <a:t>Körperliche sexuelle Misshandlungen in der Kindheit, überdauernde zwischen-menschliche Gewalterfahrungen. </a:t>
            </a:r>
          </a:p>
          <a:p>
            <a:pPr marL="177800" indent="-177800">
              <a:spcBef>
                <a:spcPts val="0"/>
              </a:spcBef>
              <a:spcAft>
                <a:spcPts val="600"/>
              </a:spcAft>
              <a:buClr>
                <a:srgbClr val="ED7925"/>
              </a:buClr>
            </a:pPr>
            <a:r>
              <a:rPr lang="de-DE" altLang="de-DE" dirty="0"/>
              <a:t>   Nicht öffentlich</a:t>
            </a:r>
          </a:p>
          <a:p>
            <a:pPr marL="177800" indent="-177800">
              <a:spcBef>
                <a:spcPts val="0"/>
              </a:spcBef>
              <a:spcAft>
                <a:spcPts val="600"/>
              </a:spcAft>
              <a:buClr>
                <a:srgbClr val="ED7925"/>
              </a:buClr>
            </a:pPr>
            <a:r>
              <a:rPr lang="de-DE" altLang="de-DE" dirty="0"/>
              <a:t> </a:t>
            </a:r>
          </a:p>
          <a:p>
            <a:pPr marL="177800" indent="-177800">
              <a:spcBef>
                <a:spcPts val="0"/>
              </a:spcBef>
              <a:spcAft>
                <a:spcPts val="600"/>
              </a:spcAft>
              <a:buClr>
                <a:srgbClr val="ED7925"/>
              </a:buClr>
            </a:pPr>
            <a:r>
              <a:rPr lang="de-DE" altLang="de-DE" dirty="0"/>
              <a:t> Symptome:</a:t>
            </a:r>
          </a:p>
          <a:p>
            <a:pPr marL="177800" indent="-177800">
              <a:spcBef>
                <a:spcPts val="0"/>
              </a:spcBef>
              <a:spcAft>
                <a:spcPts val="600"/>
              </a:spcAft>
              <a:buClr>
                <a:srgbClr val="ED7925"/>
              </a:buClr>
              <a:buFont typeface="Georgia" pitchFamily="18" charset="0"/>
              <a:buChar char="›"/>
            </a:pPr>
            <a:r>
              <a:rPr lang="de-DE" altLang="de-DE" dirty="0"/>
              <a:t>Nur diffuse Wiedererinnerungen, starke Dissoziationstendenz, Bindungsstörungen</a:t>
            </a:r>
          </a:p>
          <a:p>
            <a:pPr marL="177800" indent="-177800">
              <a:spcBef>
                <a:spcPts val="0"/>
              </a:spcBef>
              <a:spcAft>
                <a:spcPts val="600"/>
              </a:spcAft>
              <a:buClr>
                <a:srgbClr val="ED7925"/>
              </a:buClr>
            </a:pPr>
            <a:r>
              <a:rPr lang="de-CH" altLang="de-DE" dirty="0"/>
              <a:t>  </a:t>
            </a:r>
            <a:r>
              <a:rPr lang="de-DE" altLang="de-DE" dirty="0">
                <a:sym typeface="Wingdings" pitchFamily="2" charset="2"/>
              </a:rPr>
              <a:t></a:t>
            </a:r>
            <a:r>
              <a:rPr lang="de-CH" altLang="de-DE" dirty="0"/>
              <a:t> Hohe Komorbidität, komplexe PTSD</a:t>
            </a:r>
          </a:p>
          <a:p>
            <a:pPr marL="177800" indent="-177800">
              <a:spcBef>
                <a:spcPts val="0"/>
              </a:spcBef>
              <a:spcAft>
                <a:spcPts val="600"/>
              </a:spcAft>
              <a:buClr>
                <a:srgbClr val="ED7925"/>
              </a:buClr>
            </a:pPr>
            <a:r>
              <a:rPr lang="de-CH" altLang="de-DE" dirty="0"/>
              <a:t>  Sekundäremotionen  (z.B. Scham, Ekel).   </a:t>
            </a:r>
          </a:p>
          <a:p>
            <a:pPr marL="177800" indent="-177800">
              <a:spcBef>
                <a:spcPts val="0"/>
              </a:spcBef>
              <a:spcAft>
                <a:spcPts val="600"/>
              </a:spcAft>
              <a:buClr>
                <a:srgbClr val="ED7925"/>
              </a:buClr>
            </a:pPr>
            <a:r>
              <a:rPr lang="de-CH" altLang="de-DE" dirty="0"/>
              <a:t>  Schwerer zu behandeln</a:t>
            </a:r>
          </a:p>
        </p:txBody>
      </p:sp>
    </p:spTree>
    <p:extLst>
      <p:ext uri="{BB962C8B-B14F-4D97-AF65-F5344CB8AC3E}">
        <p14:creationId xmlns:p14="http://schemas.microsoft.com/office/powerpoint/2010/main" val="526319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a:solidFill>
                  <a:srgbClr val="444424"/>
                </a:solidFill>
                <a:latin typeface="+mj-lt"/>
                <a:cs typeface="+mn-cs"/>
              </a:rPr>
              <a:t>Universitäre Psychiatrische Kliniken Basel</a:t>
            </a:r>
            <a:r>
              <a:rPr lang="de-CH" sz="800">
                <a:solidFill>
                  <a:srgbClr val="444424"/>
                </a:solidFill>
                <a:latin typeface="+mj-lt"/>
                <a:cs typeface="+mn-cs"/>
              </a:rPr>
              <a:t> | www.upkbs.ch |</a:t>
            </a:r>
          </a:p>
        </p:txBody>
      </p:sp>
      <p:sp>
        <p:nvSpPr>
          <p:cNvPr id="67589" name="Rectangle 2"/>
          <p:cNvSpPr>
            <a:spLocks noGrp="1" noChangeArrowheads="1"/>
          </p:cNvSpPr>
          <p:nvPr>
            <p:ph type="title" idx="4294967295"/>
          </p:nvPr>
        </p:nvSpPr>
        <p:spPr>
          <a:xfrm>
            <a:off x="595313" y="398463"/>
            <a:ext cx="8228012" cy="749300"/>
          </a:xfrm>
        </p:spPr>
        <p:txBody>
          <a:bodyPr/>
          <a:lstStyle/>
          <a:p>
            <a:pPr eaLnBrk="1" hangingPunct="1"/>
            <a:r>
              <a:rPr lang="de-CH" altLang="de-DE" sz="2800" b="0" dirty="0">
                <a:solidFill>
                  <a:srgbClr val="ED7925"/>
                </a:solidFill>
              </a:rPr>
              <a:t>Pädagogische Probleme durch Dissoziation</a:t>
            </a:r>
            <a:br>
              <a:rPr lang="de-CH" altLang="de-DE" sz="3200" dirty="0"/>
            </a:br>
            <a:endParaRPr lang="de-CH" altLang="de-DE" sz="3200" b="0" dirty="0">
              <a:solidFill>
                <a:srgbClr val="ED7925"/>
              </a:solidFill>
            </a:endParaRPr>
          </a:p>
        </p:txBody>
      </p:sp>
      <p:sp>
        <p:nvSpPr>
          <p:cNvPr id="67590" name="Rectangle 3"/>
          <p:cNvSpPr txBox="1">
            <a:spLocks noChangeArrowheads="1"/>
          </p:cNvSpPr>
          <p:nvPr/>
        </p:nvSpPr>
        <p:spPr bwMode="auto">
          <a:xfrm>
            <a:off x="595313" y="1298575"/>
            <a:ext cx="769461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marL="177800" indent="-177800">
              <a:spcAft>
                <a:spcPts val="1200"/>
              </a:spcAft>
              <a:buClr>
                <a:srgbClr val="ED7925"/>
              </a:buClr>
              <a:buFont typeface="Georgia" pitchFamily="18" charset="0"/>
              <a:buChar char="›"/>
            </a:pPr>
            <a:r>
              <a:rPr lang="de-DE" altLang="de-DE" sz="2000" dirty="0"/>
              <a:t>Starke Leistungsschwankungen – nicht lernen können.</a:t>
            </a:r>
          </a:p>
          <a:p>
            <a:pPr marL="177800" indent="-177800">
              <a:spcAft>
                <a:spcPts val="1200"/>
              </a:spcAft>
              <a:buClr>
                <a:srgbClr val="ED7925"/>
              </a:buClr>
              <a:buFont typeface="Georgia" pitchFamily="18" charset="0"/>
              <a:buChar char="›"/>
            </a:pPr>
            <a:r>
              <a:rPr lang="de-DE" altLang="de-DE" sz="2000" dirty="0"/>
              <a:t>Räumliche, zeitliche Desorientierung - Konfabulieren vs. Lügen.</a:t>
            </a:r>
          </a:p>
          <a:p>
            <a:pPr marL="177800" indent="-177800">
              <a:spcAft>
                <a:spcPts val="1200"/>
              </a:spcAft>
              <a:buClr>
                <a:srgbClr val="ED7925"/>
              </a:buClr>
              <a:buFont typeface="Georgia" pitchFamily="18" charset="0"/>
              <a:buChar char="›"/>
            </a:pPr>
            <a:r>
              <a:rPr lang="de-DE" altLang="de-DE" sz="2000" dirty="0"/>
              <a:t>Schnelle Wechsel fallen schwer - Desorientierung.</a:t>
            </a:r>
          </a:p>
          <a:p>
            <a:pPr marL="177800" indent="-177800">
              <a:spcAft>
                <a:spcPts val="1200"/>
              </a:spcAft>
              <a:buClr>
                <a:srgbClr val="ED7925"/>
              </a:buClr>
              <a:buFont typeface="Georgia" pitchFamily="18" charset="0"/>
              <a:buChar char="›"/>
            </a:pPr>
            <a:r>
              <a:rPr lang="de-DE" altLang="de-DE" sz="2000" dirty="0"/>
              <a:t>Können soziale Rolle unter Druck nicht ausfüllen - Retraumatisierungen - können Gruppendynamiken nicht unterbinden.</a:t>
            </a:r>
          </a:p>
          <a:p>
            <a:pPr marL="177800" indent="-177800">
              <a:spcAft>
                <a:spcPts val="1200"/>
              </a:spcAft>
              <a:buClr>
                <a:srgbClr val="ED7925"/>
              </a:buClr>
              <a:buFont typeface="Georgia" pitchFamily="18" charset="0"/>
              <a:buChar char="›"/>
            </a:pPr>
            <a:r>
              <a:rPr lang="de-DE" altLang="de-DE" sz="2000" dirty="0"/>
              <a:t>Dissoziation führt fast zwangsläufig zu Nichtpartizipation bei wichtigen Gesprächen (Familien-, Hilfeplan).</a:t>
            </a:r>
          </a:p>
          <a:p>
            <a:pPr marL="177800" indent="-177800">
              <a:spcAft>
                <a:spcPts val="1200"/>
              </a:spcAft>
              <a:buClr>
                <a:srgbClr val="ED7925"/>
              </a:buClr>
              <a:buFont typeface="Georgia" pitchFamily="18" charset="0"/>
              <a:buChar char="›"/>
            </a:pPr>
            <a:r>
              <a:rPr lang="de-DE" altLang="de-DE" sz="2000" dirty="0"/>
              <a:t>Wut wird in der Gegenübertragung nicht „gespürt“ – überraschende Aggression - Heftigkeit und Körperkraft sind kaum vorherzusehen. </a:t>
            </a:r>
          </a:p>
          <a:p>
            <a:pPr marL="177800" indent="-177800">
              <a:spcAft>
                <a:spcPts val="1200"/>
              </a:spcAft>
              <a:buClr>
                <a:srgbClr val="ED7925"/>
              </a:buClr>
              <a:buFont typeface="Georgia" pitchFamily="18" charset="0"/>
              <a:buChar char="›"/>
            </a:pPr>
            <a:r>
              <a:rPr lang="de-DE" altLang="de-DE" sz="2000" dirty="0"/>
              <a:t>Teufelskreis von stärkerer Intervention und Dissoziation.</a:t>
            </a:r>
          </a:p>
          <a:p>
            <a:pPr marL="177800" indent="-177800">
              <a:spcAft>
                <a:spcPts val="1200"/>
              </a:spcAft>
              <a:buClr>
                <a:srgbClr val="ED7925"/>
              </a:buClr>
              <a:buFont typeface="Georgia" pitchFamily="18" charset="0"/>
              <a:buChar char="›"/>
            </a:pPr>
            <a:r>
              <a:rPr lang="de-DE" altLang="de-DE" sz="2000" dirty="0"/>
              <a:t>…………</a:t>
            </a:r>
          </a:p>
        </p:txBody>
      </p:sp>
      <p:sp>
        <p:nvSpPr>
          <p:cNvPr id="2" name="Datumsplatzhalter 1"/>
          <p:cNvSpPr>
            <a:spLocks noGrp="1"/>
          </p:cNvSpPr>
          <p:nvPr>
            <p:ph type="dt" sz="half" idx="11"/>
          </p:nvPr>
        </p:nvSpPr>
        <p:spPr>
          <a:xfrm>
            <a:off x="4840288" y="6524625"/>
            <a:ext cx="1557337" cy="144463"/>
          </a:xfrm>
        </p:spPr>
        <p:txBody>
          <a:bodyPr/>
          <a:lstStyle/>
          <a:p>
            <a:pPr>
              <a:defRPr/>
            </a:pPr>
            <a:r>
              <a:rPr lang="de-DE"/>
              <a:t>27. November 2014</a:t>
            </a:r>
            <a:endParaRPr lang="de-CH" dirty="0"/>
          </a:p>
        </p:txBody>
      </p:sp>
      <p:sp>
        <p:nvSpPr>
          <p:cNvPr id="4" name="Foliennummernplatzhalter 3"/>
          <p:cNvSpPr>
            <a:spLocks noGrp="1"/>
          </p:cNvSpPr>
          <p:nvPr>
            <p:ph type="sldNum" sz="quarter" idx="10"/>
          </p:nvPr>
        </p:nvSpPr>
        <p:spPr/>
        <p:txBody>
          <a:bodyPr/>
          <a:lstStyle/>
          <a:p>
            <a:pPr>
              <a:defRPr/>
            </a:pPr>
            <a:r>
              <a:rPr lang="de-CH" dirty="0"/>
              <a:t>    |  </a:t>
            </a:r>
            <a:fld id="{441FFC99-91B4-45C7-B541-96066D84B122}" type="slidenum">
              <a:rPr lang="de-CH" smtClean="0"/>
              <a:pPr>
                <a:defRPr/>
              </a:pPr>
              <a:t>60</a:t>
            </a:fld>
            <a:endParaRPr lang="de-CH"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331914" y="273412"/>
            <a:ext cx="8228445" cy="5953026"/>
            <a:chOff x="1547" y="1174"/>
            <a:chExt cx="2517" cy="2441"/>
          </a:xfrm>
        </p:grpSpPr>
        <p:sp>
          <p:nvSpPr>
            <p:cNvPr id="3" name="_s10244"/>
            <p:cNvSpPr>
              <a:spLocks noChangeArrowheads="1" noTextEdit="1"/>
            </p:cNvSpPr>
            <p:nvPr/>
          </p:nvSpPr>
          <p:spPr bwMode="auto">
            <a:xfrm>
              <a:off x="2413" y="1201"/>
              <a:ext cx="861" cy="861"/>
            </a:xfrm>
            <a:custGeom>
              <a:avLst/>
              <a:gdLst>
                <a:gd name="G0" fmla="+- -5636096 0 0"/>
                <a:gd name="G1" fmla="+- -6881280 0 0"/>
                <a:gd name="G2" fmla="+- -5636096 0 -6881280"/>
                <a:gd name="G3" fmla="+- 10800 0 0"/>
                <a:gd name="G4" fmla="+- 0 0 -5636096"/>
                <a:gd name="T0" fmla="*/ 360 256 1"/>
                <a:gd name="T1" fmla="*/ 0 256 1"/>
                <a:gd name="G5" fmla="+- G2 T0 T1"/>
                <a:gd name="G6" fmla="?: G2 G2 G5"/>
                <a:gd name="G7" fmla="+- 0 0 G6"/>
                <a:gd name="G8" fmla="+- 7200 0 0"/>
                <a:gd name="G9" fmla="+- 0 0 -6881280"/>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6881280"/>
                <a:gd name="G36" fmla="sin G34 -6881280"/>
                <a:gd name="G37" fmla="+/ -6881280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764 w 21600"/>
                <a:gd name="T5" fmla="*/ 49 h 21600"/>
                <a:gd name="T6" fmla="*/ 8470 w 21600"/>
                <a:gd name="T7" fmla="*/ 2106 h 21600"/>
                <a:gd name="T8" fmla="*/ 10109 w 21600"/>
                <a:gd name="T9" fmla="*/ 3633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solidFill>
              <a:srgbClr val="F9F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de-CH">
                <a:latin typeface="+mn-lt"/>
              </a:endParaRPr>
            </a:p>
          </p:txBody>
        </p:sp>
        <p:sp>
          <p:nvSpPr>
            <p:cNvPr id="4" name="_s10245"/>
            <p:cNvSpPr>
              <a:spLocks noChangeArrowheads="1" noTextEdit="1"/>
            </p:cNvSpPr>
            <p:nvPr/>
          </p:nvSpPr>
          <p:spPr bwMode="auto">
            <a:xfrm rot="2700000">
              <a:off x="2953" y="1426"/>
              <a:ext cx="861" cy="861"/>
            </a:xfrm>
            <a:custGeom>
              <a:avLst/>
              <a:gdLst>
                <a:gd name="G0" fmla="+- -5636096 0 0"/>
                <a:gd name="G1" fmla="+- -6881280 0 0"/>
                <a:gd name="G2" fmla="+- -5636096 0 -6881280"/>
                <a:gd name="G3" fmla="+- 10800 0 0"/>
                <a:gd name="G4" fmla="+- 0 0 -5636096"/>
                <a:gd name="T0" fmla="*/ 360 256 1"/>
                <a:gd name="T1" fmla="*/ 0 256 1"/>
                <a:gd name="G5" fmla="+- G2 T0 T1"/>
                <a:gd name="G6" fmla="?: G2 G2 G5"/>
                <a:gd name="G7" fmla="+- 0 0 G6"/>
                <a:gd name="G8" fmla="+- 7200 0 0"/>
                <a:gd name="G9" fmla="+- 0 0 -6881280"/>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6881280"/>
                <a:gd name="G36" fmla="sin G34 -6881280"/>
                <a:gd name="G37" fmla="+/ -6881280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764 w 21600"/>
                <a:gd name="T5" fmla="*/ 49 h 21600"/>
                <a:gd name="T6" fmla="*/ 8470 w 21600"/>
                <a:gd name="T7" fmla="*/ 2106 h 21600"/>
                <a:gd name="T8" fmla="*/ 10109 w 21600"/>
                <a:gd name="T9" fmla="*/ 3633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de-CH">
                <a:latin typeface="+mn-lt"/>
              </a:endParaRPr>
            </a:p>
          </p:txBody>
        </p:sp>
        <p:sp>
          <p:nvSpPr>
            <p:cNvPr id="5" name="_s10246"/>
            <p:cNvSpPr>
              <a:spLocks noChangeArrowheads="1" noTextEdit="1"/>
            </p:cNvSpPr>
            <p:nvPr/>
          </p:nvSpPr>
          <p:spPr bwMode="auto">
            <a:xfrm rot="5400000">
              <a:off x="3177" y="1966"/>
              <a:ext cx="861" cy="861"/>
            </a:xfrm>
            <a:custGeom>
              <a:avLst/>
              <a:gdLst>
                <a:gd name="G0" fmla="+- -5636096 0 0"/>
                <a:gd name="G1" fmla="+- -6881280 0 0"/>
                <a:gd name="G2" fmla="+- -5636096 0 -6881280"/>
                <a:gd name="G3" fmla="+- 10800 0 0"/>
                <a:gd name="G4" fmla="+- 0 0 -5636096"/>
                <a:gd name="T0" fmla="*/ 360 256 1"/>
                <a:gd name="T1" fmla="*/ 0 256 1"/>
                <a:gd name="G5" fmla="+- G2 T0 T1"/>
                <a:gd name="G6" fmla="?: G2 G2 G5"/>
                <a:gd name="G7" fmla="+- 0 0 G6"/>
                <a:gd name="G8" fmla="+- 7200 0 0"/>
                <a:gd name="G9" fmla="+- 0 0 -6881280"/>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6881280"/>
                <a:gd name="G36" fmla="sin G34 -6881280"/>
                <a:gd name="G37" fmla="+/ -6881280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764 w 21600"/>
                <a:gd name="T5" fmla="*/ 49 h 21600"/>
                <a:gd name="T6" fmla="*/ 8470 w 21600"/>
                <a:gd name="T7" fmla="*/ 2106 h 21600"/>
                <a:gd name="T8" fmla="*/ 10109 w 21600"/>
                <a:gd name="T9" fmla="*/ 3633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de-CH">
                <a:latin typeface="+mn-lt"/>
              </a:endParaRPr>
            </a:p>
          </p:txBody>
        </p:sp>
        <p:sp>
          <p:nvSpPr>
            <p:cNvPr id="6" name="_s10247"/>
            <p:cNvSpPr>
              <a:spLocks noChangeArrowheads="1" noTextEdit="1"/>
            </p:cNvSpPr>
            <p:nvPr/>
          </p:nvSpPr>
          <p:spPr bwMode="auto">
            <a:xfrm rot="8100000">
              <a:off x="2953" y="2506"/>
              <a:ext cx="861" cy="861"/>
            </a:xfrm>
            <a:custGeom>
              <a:avLst/>
              <a:gdLst>
                <a:gd name="G0" fmla="+- -5636096 0 0"/>
                <a:gd name="G1" fmla="+- -6881280 0 0"/>
                <a:gd name="G2" fmla="+- -5636096 0 -6881280"/>
                <a:gd name="G3" fmla="+- 10800 0 0"/>
                <a:gd name="G4" fmla="+- 0 0 -5636096"/>
                <a:gd name="T0" fmla="*/ 360 256 1"/>
                <a:gd name="T1" fmla="*/ 0 256 1"/>
                <a:gd name="G5" fmla="+- G2 T0 T1"/>
                <a:gd name="G6" fmla="?: G2 G2 G5"/>
                <a:gd name="G7" fmla="+- 0 0 G6"/>
                <a:gd name="G8" fmla="+- 7200 0 0"/>
                <a:gd name="G9" fmla="+- 0 0 -6881280"/>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6881280"/>
                <a:gd name="G36" fmla="sin G34 -6881280"/>
                <a:gd name="G37" fmla="+/ -6881280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764 w 21600"/>
                <a:gd name="T5" fmla="*/ 49 h 21600"/>
                <a:gd name="T6" fmla="*/ 8470 w 21600"/>
                <a:gd name="T7" fmla="*/ 2106 h 21600"/>
                <a:gd name="T8" fmla="*/ 10109 w 21600"/>
                <a:gd name="T9" fmla="*/ 3633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de-CH">
                <a:latin typeface="+mn-lt"/>
              </a:endParaRPr>
            </a:p>
          </p:txBody>
        </p:sp>
        <p:sp>
          <p:nvSpPr>
            <p:cNvPr id="7" name="_s10248"/>
            <p:cNvSpPr>
              <a:spLocks noChangeArrowheads="1" noTextEdit="1"/>
            </p:cNvSpPr>
            <p:nvPr/>
          </p:nvSpPr>
          <p:spPr bwMode="auto">
            <a:xfrm rot="10800000">
              <a:off x="2413" y="2729"/>
              <a:ext cx="861" cy="861"/>
            </a:xfrm>
            <a:custGeom>
              <a:avLst/>
              <a:gdLst>
                <a:gd name="G0" fmla="+- -5636096 0 0"/>
                <a:gd name="G1" fmla="+- -6881280 0 0"/>
                <a:gd name="G2" fmla="+- -5636096 0 -6881280"/>
                <a:gd name="G3" fmla="+- 10800 0 0"/>
                <a:gd name="G4" fmla="+- 0 0 -5636096"/>
                <a:gd name="T0" fmla="*/ 360 256 1"/>
                <a:gd name="T1" fmla="*/ 0 256 1"/>
                <a:gd name="G5" fmla="+- G2 T0 T1"/>
                <a:gd name="G6" fmla="?: G2 G2 G5"/>
                <a:gd name="G7" fmla="+- 0 0 G6"/>
                <a:gd name="G8" fmla="+- 7200 0 0"/>
                <a:gd name="G9" fmla="+- 0 0 -6881280"/>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6881280"/>
                <a:gd name="G36" fmla="sin G34 -6881280"/>
                <a:gd name="G37" fmla="+/ -6881280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764 w 21600"/>
                <a:gd name="T5" fmla="*/ 49 h 21600"/>
                <a:gd name="T6" fmla="*/ 8470 w 21600"/>
                <a:gd name="T7" fmla="*/ 2106 h 21600"/>
                <a:gd name="T8" fmla="*/ 10109 w 21600"/>
                <a:gd name="T9" fmla="*/ 3633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de-CH">
                <a:latin typeface="+mn-lt"/>
              </a:endParaRPr>
            </a:p>
          </p:txBody>
        </p:sp>
        <p:sp>
          <p:nvSpPr>
            <p:cNvPr id="8" name="_s10249"/>
            <p:cNvSpPr>
              <a:spLocks noChangeArrowheads="1" noTextEdit="1"/>
            </p:cNvSpPr>
            <p:nvPr/>
          </p:nvSpPr>
          <p:spPr bwMode="auto">
            <a:xfrm rot="13500000">
              <a:off x="1874" y="2505"/>
              <a:ext cx="861" cy="861"/>
            </a:xfrm>
            <a:custGeom>
              <a:avLst/>
              <a:gdLst>
                <a:gd name="G0" fmla="+- -5636096 0 0"/>
                <a:gd name="G1" fmla="+- -6881280 0 0"/>
                <a:gd name="G2" fmla="+- -5636096 0 -6881280"/>
                <a:gd name="G3" fmla="+- 10800 0 0"/>
                <a:gd name="G4" fmla="+- 0 0 -5636096"/>
                <a:gd name="T0" fmla="*/ 360 256 1"/>
                <a:gd name="T1" fmla="*/ 0 256 1"/>
                <a:gd name="G5" fmla="+- G2 T0 T1"/>
                <a:gd name="G6" fmla="?: G2 G2 G5"/>
                <a:gd name="G7" fmla="+- 0 0 G6"/>
                <a:gd name="G8" fmla="+- 7200 0 0"/>
                <a:gd name="G9" fmla="+- 0 0 -6881280"/>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6881280"/>
                <a:gd name="G36" fmla="sin G34 -6881280"/>
                <a:gd name="G37" fmla="+/ -6881280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764 w 21600"/>
                <a:gd name="T5" fmla="*/ 49 h 21600"/>
                <a:gd name="T6" fmla="*/ 8470 w 21600"/>
                <a:gd name="T7" fmla="*/ 2106 h 21600"/>
                <a:gd name="T8" fmla="*/ 10109 w 21600"/>
                <a:gd name="T9" fmla="*/ 3633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solidFill>
              <a:srgbClr val="E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de-CH">
                <a:latin typeface="+mn-lt"/>
              </a:endParaRPr>
            </a:p>
          </p:txBody>
        </p:sp>
        <p:sp>
          <p:nvSpPr>
            <p:cNvPr id="9" name="_s10250"/>
            <p:cNvSpPr>
              <a:spLocks noChangeArrowheads="1" noTextEdit="1"/>
            </p:cNvSpPr>
            <p:nvPr/>
          </p:nvSpPr>
          <p:spPr bwMode="auto">
            <a:xfrm rot="16200000">
              <a:off x="1651" y="1966"/>
              <a:ext cx="861" cy="861"/>
            </a:xfrm>
            <a:custGeom>
              <a:avLst/>
              <a:gdLst>
                <a:gd name="G0" fmla="+- -5636096 0 0"/>
                <a:gd name="G1" fmla="+- -6881280 0 0"/>
                <a:gd name="G2" fmla="+- -5636096 0 -6881280"/>
                <a:gd name="G3" fmla="+- 10800 0 0"/>
                <a:gd name="G4" fmla="+- 0 0 -5636096"/>
                <a:gd name="T0" fmla="*/ 360 256 1"/>
                <a:gd name="T1" fmla="*/ 0 256 1"/>
                <a:gd name="G5" fmla="+- G2 T0 T1"/>
                <a:gd name="G6" fmla="?: G2 G2 G5"/>
                <a:gd name="G7" fmla="+- 0 0 G6"/>
                <a:gd name="G8" fmla="+- 7200 0 0"/>
                <a:gd name="G9" fmla="+- 0 0 -6881280"/>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6881280"/>
                <a:gd name="G36" fmla="sin G34 -6881280"/>
                <a:gd name="G37" fmla="+/ -6881280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764 w 21600"/>
                <a:gd name="T5" fmla="*/ 49 h 21600"/>
                <a:gd name="T6" fmla="*/ 8470 w 21600"/>
                <a:gd name="T7" fmla="*/ 2106 h 21600"/>
                <a:gd name="T8" fmla="*/ 10109 w 21600"/>
                <a:gd name="T9" fmla="*/ 3633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de-CH">
                <a:latin typeface="+mn-lt"/>
              </a:endParaRPr>
            </a:p>
          </p:txBody>
        </p:sp>
        <p:sp>
          <p:nvSpPr>
            <p:cNvPr id="10" name="_s10251"/>
            <p:cNvSpPr>
              <a:spLocks noChangeArrowheads="1" noTextEdit="1"/>
            </p:cNvSpPr>
            <p:nvPr/>
          </p:nvSpPr>
          <p:spPr bwMode="auto">
            <a:xfrm rot="18900000">
              <a:off x="1874" y="1427"/>
              <a:ext cx="861" cy="861"/>
            </a:xfrm>
            <a:custGeom>
              <a:avLst/>
              <a:gdLst>
                <a:gd name="G0" fmla="+- -5636096 0 0"/>
                <a:gd name="G1" fmla="+- -6881280 0 0"/>
                <a:gd name="G2" fmla="+- -5636096 0 -6881280"/>
                <a:gd name="G3" fmla="+- 10800 0 0"/>
                <a:gd name="G4" fmla="+- 0 0 -5636096"/>
                <a:gd name="T0" fmla="*/ 360 256 1"/>
                <a:gd name="T1" fmla="*/ 0 256 1"/>
                <a:gd name="G5" fmla="+- G2 T0 T1"/>
                <a:gd name="G6" fmla="?: G2 G2 G5"/>
                <a:gd name="G7" fmla="+- 0 0 G6"/>
                <a:gd name="G8" fmla="+- 7200 0 0"/>
                <a:gd name="G9" fmla="+- 0 0 -6881280"/>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6881280"/>
                <a:gd name="G36" fmla="sin G34 -6881280"/>
                <a:gd name="G37" fmla="+/ -6881280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764 w 21600"/>
                <a:gd name="T5" fmla="*/ 49 h 21600"/>
                <a:gd name="T6" fmla="*/ 8470 w 21600"/>
                <a:gd name="T7" fmla="*/ 2106 h 21600"/>
                <a:gd name="T8" fmla="*/ 10109 w 21600"/>
                <a:gd name="T9" fmla="*/ 3633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de-CH">
                <a:latin typeface="+mn-lt"/>
              </a:endParaRPr>
            </a:p>
          </p:txBody>
        </p:sp>
        <p:sp>
          <p:nvSpPr>
            <p:cNvPr id="11" name="_s10252"/>
            <p:cNvSpPr>
              <a:spLocks noChangeArrowheads="1"/>
            </p:cNvSpPr>
            <p:nvPr/>
          </p:nvSpPr>
          <p:spPr bwMode="auto">
            <a:xfrm>
              <a:off x="1651" y="2637"/>
              <a:ext cx="37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	Kind dissoziiert noch</a:t>
              </a:r>
              <a:br>
                <a:rPr kumimoji="0" lang="de-DE" b="0" i="0" u="none" strike="noStrike" cap="none" normalizeH="0" baseline="0" dirty="0">
                  <a:ln>
                    <a:noFill/>
                  </a:ln>
                  <a:solidFill>
                    <a:schemeClr val="tx1"/>
                  </a:solidFill>
                  <a:effectLst/>
                  <a:latin typeface="+mn-lt"/>
                  <a:cs typeface="Arial" charset="0"/>
                </a:rPr>
              </a:br>
              <a:r>
                <a:rPr kumimoji="0" lang="de-DE" b="0" i="0" u="none" strike="noStrike" cap="none" normalizeH="0" baseline="0" dirty="0">
                  <a:ln>
                    <a:noFill/>
                  </a:ln>
                  <a:solidFill>
                    <a:schemeClr val="tx1"/>
                  </a:solidFill>
                  <a:effectLst/>
                  <a:latin typeface="+mn-lt"/>
                  <a:cs typeface="Arial" charset="0"/>
                </a:rPr>
                <a:t>mehr und zeigt </a:t>
              </a:r>
              <a:br>
                <a:rPr kumimoji="0" lang="de-DE" b="0" i="0" u="none" strike="noStrike" cap="none" normalizeH="0" baseline="0" dirty="0">
                  <a:ln>
                    <a:noFill/>
                  </a:ln>
                  <a:solidFill>
                    <a:schemeClr val="tx1"/>
                  </a:solidFill>
                  <a:effectLst/>
                  <a:latin typeface="+mn-lt"/>
                  <a:cs typeface="Arial" charset="0"/>
                </a:rPr>
              </a:br>
              <a:r>
                <a:rPr kumimoji="0" lang="de-DE" b="0" i="0" u="none" strike="noStrike" cap="none" normalizeH="0" baseline="0" dirty="0">
                  <a:ln>
                    <a:noFill/>
                  </a:ln>
                  <a:solidFill>
                    <a:schemeClr val="tx1"/>
                  </a:solidFill>
                  <a:effectLst/>
                  <a:latin typeface="+mn-lt"/>
                  <a:cs typeface="Arial" charset="0"/>
                </a:rPr>
                <a:t>„null“ Reaktion</a:t>
              </a:r>
              <a:endParaRPr kumimoji="0" lang="en-US" b="0" i="0" u="none" strike="noStrike" cap="none" normalizeH="0" baseline="0" dirty="0">
                <a:ln>
                  <a:noFill/>
                </a:ln>
                <a:solidFill>
                  <a:schemeClr val="tx1"/>
                </a:solidFill>
                <a:effectLst/>
                <a:latin typeface="+mn-lt"/>
                <a:cs typeface="Arial" charset="0"/>
              </a:endParaRPr>
            </a:p>
          </p:txBody>
        </p:sp>
        <p:sp>
          <p:nvSpPr>
            <p:cNvPr id="12" name="_s10253"/>
            <p:cNvSpPr>
              <a:spLocks noChangeArrowheads="1"/>
            </p:cNvSpPr>
            <p:nvPr/>
          </p:nvSpPr>
          <p:spPr bwMode="auto">
            <a:xfrm>
              <a:off x="2229" y="3243"/>
              <a:ext cx="37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Pädagoge ärgert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sich richtig,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interveniert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intensiver</a:t>
              </a:r>
              <a:endParaRPr kumimoji="0" lang="en-US" b="0" i="0" u="none" strike="noStrike" cap="none" normalizeH="0" baseline="0" dirty="0">
                <a:ln>
                  <a:noFill/>
                </a:ln>
                <a:solidFill>
                  <a:schemeClr val="tx1"/>
                </a:solidFill>
                <a:effectLst/>
                <a:latin typeface="+mn-lt"/>
                <a:cs typeface="Arial" charset="0"/>
              </a:endParaRPr>
            </a:p>
          </p:txBody>
        </p:sp>
        <p:sp>
          <p:nvSpPr>
            <p:cNvPr id="13" name="_s10254"/>
            <p:cNvSpPr>
              <a:spLocks noChangeArrowheads="1"/>
            </p:cNvSpPr>
            <p:nvPr/>
          </p:nvSpPr>
          <p:spPr bwMode="auto">
            <a:xfrm>
              <a:off x="3692" y="2637"/>
              <a:ext cx="37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Pädagogische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Fachkraft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„ärgert“ sich,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interveniert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erneut</a:t>
              </a:r>
              <a:endParaRPr kumimoji="0" lang="en-US" b="0" i="0" u="none" strike="noStrike" cap="none" normalizeH="0" baseline="0" dirty="0">
                <a:ln>
                  <a:noFill/>
                </a:ln>
                <a:solidFill>
                  <a:schemeClr val="tx1"/>
                </a:solidFill>
                <a:effectLst/>
                <a:latin typeface="+mn-lt"/>
                <a:cs typeface="Arial" charset="0"/>
              </a:endParaRPr>
            </a:p>
          </p:txBody>
        </p:sp>
        <p:sp>
          <p:nvSpPr>
            <p:cNvPr id="14" name="_s10255"/>
            <p:cNvSpPr>
              <a:spLocks noChangeArrowheads="1"/>
            </p:cNvSpPr>
            <p:nvPr/>
          </p:nvSpPr>
          <p:spPr bwMode="auto">
            <a:xfrm>
              <a:off x="3086" y="3243"/>
              <a:ext cx="37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Kind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dissoziiert </a:t>
              </a:r>
            </a:p>
            <a:p>
              <a:pPr marL="0" marR="0" lvl="0" indent="0" algn="ctr" defTabSz="914400" rtl="0" eaLnBrk="1" fontAlgn="base" latinLnBrk="0" hangingPunct="1">
                <a:lnSpc>
                  <a:spcPct val="100000"/>
                </a:lnSpc>
                <a:spcBef>
                  <a:spcPct val="0"/>
                </a:spcBef>
                <a:spcAft>
                  <a:spcPct val="0"/>
                </a:spcAft>
                <a:buClrTx/>
                <a:buSzTx/>
                <a:buFontTx/>
                <a:buNone/>
                <a:tabLst/>
              </a:pPr>
              <a:r>
                <a:rPr lang="de-DE" dirty="0">
                  <a:latin typeface="+mn-lt"/>
                </a:rPr>
                <a:t>s</a:t>
              </a:r>
              <a:r>
                <a:rPr kumimoji="0" lang="de-DE" b="0" i="0" u="none" strike="noStrike" cap="none" normalizeH="0" baseline="0" dirty="0">
                  <a:ln>
                    <a:noFill/>
                  </a:ln>
                  <a:solidFill>
                    <a:schemeClr val="tx1"/>
                  </a:solidFill>
                  <a:effectLst/>
                  <a:latin typeface="+mn-lt"/>
                  <a:cs typeface="Arial" charset="0"/>
                </a:rPr>
                <a:t>tärker,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 zeigt weiterhin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 keine Reaktion </a:t>
              </a:r>
              <a:endParaRPr kumimoji="0" lang="en-US" b="0" i="0" u="none" strike="noStrike" cap="none" normalizeH="0" baseline="0" dirty="0">
                <a:ln>
                  <a:noFill/>
                </a:ln>
                <a:solidFill>
                  <a:schemeClr val="tx1"/>
                </a:solidFill>
                <a:effectLst/>
                <a:latin typeface="+mn-lt"/>
                <a:cs typeface="Arial" charset="0"/>
              </a:endParaRPr>
            </a:p>
          </p:txBody>
        </p:sp>
        <p:sp>
          <p:nvSpPr>
            <p:cNvPr id="15" name="_s10256"/>
            <p:cNvSpPr>
              <a:spLocks noChangeArrowheads="1"/>
            </p:cNvSpPr>
            <p:nvPr/>
          </p:nvSpPr>
          <p:spPr bwMode="auto">
            <a:xfrm>
              <a:off x="1547" y="1780"/>
              <a:ext cx="44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Pädagogische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 Fachkraft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fühlt sich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selbst-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unwirksam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cs typeface="Arial" charset="0"/>
              </a:endParaRPr>
            </a:p>
          </p:txBody>
        </p:sp>
        <p:sp>
          <p:nvSpPr>
            <p:cNvPr id="16" name="_s10257"/>
            <p:cNvSpPr>
              <a:spLocks noChangeArrowheads="1"/>
            </p:cNvSpPr>
            <p:nvPr/>
          </p:nvSpPr>
          <p:spPr bwMode="auto">
            <a:xfrm>
              <a:off x="3692" y="1780"/>
              <a:ext cx="37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Kind dissoziiert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zeigt keine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 Reaktion </a:t>
              </a:r>
              <a:endParaRPr kumimoji="0" lang="en-US" b="0" i="0" u="none" strike="noStrike" cap="none" normalizeH="0" baseline="0" dirty="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cs typeface="Arial" charset="0"/>
              </a:endParaRPr>
            </a:p>
          </p:txBody>
        </p:sp>
        <p:sp>
          <p:nvSpPr>
            <p:cNvPr id="17" name="_s10258"/>
            <p:cNvSpPr>
              <a:spLocks noChangeArrowheads="1"/>
            </p:cNvSpPr>
            <p:nvPr/>
          </p:nvSpPr>
          <p:spPr bwMode="auto">
            <a:xfrm>
              <a:off x="3085" y="1174"/>
              <a:ext cx="37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Pädagogische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Fachkraft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interveniert</a:t>
              </a:r>
              <a:endParaRPr kumimoji="0" lang="en-US" b="0" i="0" u="none" strike="noStrike" cap="none" normalizeH="0" baseline="0" dirty="0">
                <a:ln>
                  <a:noFill/>
                </a:ln>
                <a:solidFill>
                  <a:schemeClr val="tx1"/>
                </a:solidFill>
                <a:effectLst/>
                <a:latin typeface="+mn-lt"/>
                <a:cs typeface="Arial" charset="0"/>
              </a:endParaRPr>
            </a:p>
          </p:txBody>
        </p:sp>
        <p:sp>
          <p:nvSpPr>
            <p:cNvPr id="18" name="_s10259"/>
            <p:cNvSpPr>
              <a:spLocks noChangeArrowheads="1"/>
            </p:cNvSpPr>
            <p:nvPr/>
          </p:nvSpPr>
          <p:spPr bwMode="auto">
            <a:xfrm>
              <a:off x="2229" y="1174"/>
              <a:ext cx="46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Eskalation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oder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cs typeface="Arial" charset="0"/>
                </a:rPr>
                <a:t>Aufgabe</a:t>
              </a:r>
              <a:endParaRPr kumimoji="0" lang="en-US" b="0" i="0" u="none" strike="noStrike" cap="none" normalizeH="0" baseline="0" dirty="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cs typeface="Arial" charset="0"/>
              </a:endParaRPr>
            </a:p>
          </p:txBody>
        </p:sp>
      </p:grpSp>
      <p:sp>
        <p:nvSpPr>
          <p:cNvPr id="10260" name="Text Box 54"/>
          <p:cNvSpPr txBox="1">
            <a:spLocks noChangeArrowheads="1"/>
          </p:cNvSpPr>
          <p:nvPr/>
        </p:nvSpPr>
        <p:spPr bwMode="auto">
          <a:xfrm>
            <a:off x="3851275" y="2781300"/>
            <a:ext cx="316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spcBef>
                <a:spcPct val="50000"/>
              </a:spcBef>
            </a:pPr>
            <a:endParaRPr lang="en-US" altLang="de-DE" sz="1800">
              <a:solidFill>
                <a:schemeClr val="tx1"/>
              </a:solidFill>
            </a:endParaRPr>
          </a:p>
        </p:txBody>
      </p:sp>
      <p:sp>
        <p:nvSpPr>
          <p:cNvPr id="10261" name="Text Box 55"/>
          <p:cNvSpPr txBox="1">
            <a:spLocks noChangeArrowheads="1"/>
          </p:cNvSpPr>
          <p:nvPr/>
        </p:nvSpPr>
        <p:spPr bwMode="auto">
          <a:xfrm>
            <a:off x="3903663" y="1865313"/>
            <a:ext cx="1604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en-US" altLang="de-DE" sz="1800">
              <a:solidFill>
                <a:schemeClr val="tx1"/>
              </a:solidFill>
            </a:endParaRPr>
          </a:p>
        </p:txBody>
      </p:sp>
      <p:sp>
        <p:nvSpPr>
          <p:cNvPr id="10262" name="Text Box 56"/>
          <p:cNvSpPr txBox="1">
            <a:spLocks noChangeArrowheads="1"/>
          </p:cNvSpPr>
          <p:nvPr/>
        </p:nvSpPr>
        <p:spPr bwMode="auto">
          <a:xfrm>
            <a:off x="0" y="2924175"/>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lgn="ctr">
              <a:spcBef>
                <a:spcPct val="50000"/>
              </a:spcBef>
            </a:pPr>
            <a:r>
              <a:rPr lang="de-DE" altLang="de-DE" sz="2400" b="1" dirty="0">
                <a:solidFill>
                  <a:schemeClr val="tx1"/>
                </a:solidFill>
                <a:latin typeface="+mn-lt"/>
              </a:rPr>
              <a:t>Teufelskreis der dissoziativen </a:t>
            </a:r>
          </a:p>
          <a:p>
            <a:pPr algn="ctr">
              <a:spcBef>
                <a:spcPct val="50000"/>
              </a:spcBef>
            </a:pPr>
            <a:r>
              <a:rPr lang="de-DE" altLang="de-DE" sz="2400" b="1" dirty="0">
                <a:solidFill>
                  <a:schemeClr val="tx1"/>
                </a:solidFill>
                <a:latin typeface="+mn-lt"/>
              </a:rPr>
              <a:t>„Nichtreaktion“</a:t>
            </a:r>
            <a:endParaRPr lang="en-US" altLang="de-DE" sz="2400" b="1" dirty="0">
              <a:solidFill>
                <a:schemeClr val="tx1"/>
              </a:solidFill>
              <a:latin typeface="+mn-lt"/>
            </a:endParaRPr>
          </a:p>
        </p:txBody>
      </p:sp>
      <p:sp>
        <p:nvSpPr>
          <p:cNvPr id="19" name="Datumsplatzhalter 18"/>
          <p:cNvSpPr>
            <a:spLocks noGrp="1"/>
          </p:cNvSpPr>
          <p:nvPr>
            <p:ph type="dt" sz="half" idx="11"/>
          </p:nvPr>
        </p:nvSpPr>
        <p:spPr/>
        <p:txBody>
          <a:bodyPr/>
          <a:lstStyle/>
          <a:p>
            <a:pPr>
              <a:defRPr/>
            </a:pPr>
            <a:r>
              <a:rPr lang="de-DE"/>
              <a:t>27. November 2014</a:t>
            </a:r>
            <a:endParaRPr lang="de-CH" dirty="0"/>
          </a:p>
        </p:txBody>
      </p:sp>
      <p:sp>
        <p:nvSpPr>
          <p:cNvPr id="20" name="Fußzeilenplatzhalter 19"/>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21" name="Foliennummernplatzhalter 20"/>
          <p:cNvSpPr>
            <a:spLocks noGrp="1"/>
          </p:cNvSpPr>
          <p:nvPr>
            <p:ph type="sldNum" sz="quarter" idx="10"/>
          </p:nvPr>
        </p:nvSpPr>
        <p:spPr/>
        <p:txBody>
          <a:bodyPr/>
          <a:lstStyle/>
          <a:p>
            <a:pPr>
              <a:defRPr/>
            </a:pPr>
            <a:r>
              <a:rPr lang="de-CH"/>
              <a:t>    |  </a:t>
            </a:r>
            <a:fld id="{FAD011FA-53B3-4954-BE2C-327CE82524CD}" type="slidenum">
              <a:rPr lang="de-CH" smtClean="0"/>
              <a:pPr>
                <a:defRPr/>
              </a:pPr>
              <a:t>61</a:t>
            </a:fld>
            <a:endParaRPr lang="de-CH"/>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0" y="0"/>
            <a:ext cx="9144000" cy="7029450"/>
            <a:chOff x="1487" y="1069"/>
            <a:chExt cx="2706" cy="2874"/>
          </a:xfrm>
        </p:grpSpPr>
        <p:sp>
          <p:nvSpPr>
            <p:cNvPr id="4" name="_s11268"/>
            <p:cNvSpPr>
              <a:spLocks noChangeShapeType="1"/>
            </p:cNvSpPr>
            <p:nvPr/>
          </p:nvSpPr>
          <p:spPr bwMode="auto">
            <a:xfrm flipH="1" flipV="1">
              <a:off x="2369" y="1858"/>
              <a:ext cx="313"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5" name="_s11269"/>
            <p:cNvSpPr>
              <a:spLocks noChangeArrowheads="1"/>
            </p:cNvSpPr>
            <p:nvPr/>
          </p:nvSpPr>
          <p:spPr bwMode="auto">
            <a:xfrm>
              <a:off x="1942" y="1374"/>
              <a:ext cx="536" cy="536"/>
            </a:xfrm>
            <a:prstGeom prst="ellipse">
              <a:avLst/>
            </a:prstGeom>
            <a:solidFill>
              <a:srgbClr val="FFCC99"/>
            </a:solidFill>
            <a:ln w="25400">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weniger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Kompetenzen</a:t>
              </a:r>
            </a:p>
          </p:txBody>
        </p:sp>
        <p:sp>
          <p:nvSpPr>
            <p:cNvPr id="6" name="_s11270"/>
            <p:cNvSpPr>
              <a:spLocks noChangeShapeType="1"/>
            </p:cNvSpPr>
            <p:nvPr/>
          </p:nvSpPr>
          <p:spPr bwMode="auto">
            <a:xfrm flipH="1" flipV="1">
              <a:off x="2079" y="2258"/>
              <a:ext cx="507" cy="1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7" name="_s11271"/>
            <p:cNvSpPr>
              <a:spLocks noChangeArrowheads="1"/>
            </p:cNvSpPr>
            <p:nvPr/>
          </p:nvSpPr>
          <p:spPr bwMode="auto">
            <a:xfrm>
              <a:off x="1555" y="1909"/>
              <a:ext cx="536" cy="536"/>
            </a:xfrm>
            <a:prstGeom prst="ellipse">
              <a:avLst/>
            </a:prstGeom>
            <a:solidFill>
              <a:srgbClr val="FF00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a:ln>
                    <a:noFill/>
                  </a:ln>
                  <a:solidFill>
                    <a:schemeClr val="tx1"/>
                  </a:solidFill>
                  <a:effectLst/>
                  <a:latin typeface="Arial" charset="0"/>
                  <a:cs typeface="Arial" charset="0"/>
                </a:rPr>
                <a:t>PTSD: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Hyperarousal,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Intrusionen,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Vermeidung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cs typeface="Arial" charset="0"/>
              </a:endParaRPr>
            </a:p>
          </p:txBody>
        </p:sp>
        <p:sp>
          <p:nvSpPr>
            <p:cNvPr id="8" name="_s11272"/>
            <p:cNvSpPr>
              <a:spLocks noChangeShapeType="1"/>
            </p:cNvSpPr>
            <p:nvPr/>
          </p:nvSpPr>
          <p:spPr bwMode="auto">
            <a:xfrm flipH="1">
              <a:off x="2079" y="2588"/>
              <a:ext cx="508"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9" name="_s11273"/>
            <p:cNvSpPr>
              <a:spLocks noChangeArrowheads="1"/>
            </p:cNvSpPr>
            <p:nvPr/>
          </p:nvSpPr>
          <p:spPr bwMode="auto">
            <a:xfrm>
              <a:off x="1556" y="2569"/>
              <a:ext cx="536" cy="536"/>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Selbstwert, Gefühl 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Selbstunwirksamkeit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kognitive Schemata</a:t>
              </a:r>
            </a:p>
          </p:txBody>
        </p:sp>
        <p:sp>
          <p:nvSpPr>
            <p:cNvPr id="10" name="_s11274"/>
            <p:cNvSpPr>
              <a:spLocks noChangeShapeType="1"/>
            </p:cNvSpPr>
            <p:nvPr/>
          </p:nvSpPr>
          <p:spPr bwMode="auto">
            <a:xfrm flipH="1">
              <a:off x="2370"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1" name="_s11275"/>
            <p:cNvSpPr>
              <a:spLocks noChangeArrowheads="1"/>
            </p:cNvSpPr>
            <p:nvPr/>
          </p:nvSpPr>
          <p:spPr bwMode="auto">
            <a:xfrm>
              <a:off x="1945" y="3102"/>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Dissoziationsneigung/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Sinneswahrnehmung</a:t>
              </a:r>
            </a:p>
          </p:txBody>
        </p:sp>
        <p:sp>
          <p:nvSpPr>
            <p:cNvPr id="12" name="_s11276"/>
            <p:cNvSpPr>
              <a:spLocks noChangeShapeType="1"/>
            </p:cNvSpPr>
            <p:nvPr/>
          </p:nvSpPr>
          <p:spPr bwMode="auto">
            <a:xfrm>
              <a:off x="2840" y="2771"/>
              <a:ext cx="0" cy="5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3" name="_s11277"/>
            <p:cNvSpPr>
              <a:spLocks noChangeArrowheads="1"/>
            </p:cNvSpPr>
            <p:nvPr/>
          </p:nvSpPr>
          <p:spPr bwMode="auto">
            <a:xfrm>
              <a:off x="2573" y="3305"/>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Körperselbst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Körperwahrnehmung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Somatisierung</a:t>
              </a:r>
            </a:p>
          </p:txBody>
        </p:sp>
        <p:sp>
          <p:nvSpPr>
            <p:cNvPr id="14" name="_s11278"/>
            <p:cNvSpPr>
              <a:spLocks noChangeShapeType="1"/>
            </p:cNvSpPr>
            <p:nvPr/>
          </p:nvSpPr>
          <p:spPr bwMode="auto">
            <a:xfrm>
              <a:off x="2996"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5" name="_s11279"/>
            <p:cNvSpPr>
              <a:spLocks noChangeArrowheads="1"/>
            </p:cNvSpPr>
            <p:nvPr/>
          </p:nvSpPr>
          <p:spPr bwMode="auto">
            <a:xfrm>
              <a:off x="3200" y="3100"/>
              <a:ext cx="536" cy="536"/>
            </a:xfrm>
            <a:prstGeom prst="ellipse">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exekutiven,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kognitiven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Funktionen</a:t>
              </a:r>
            </a:p>
          </p:txBody>
        </p:sp>
        <p:sp>
          <p:nvSpPr>
            <p:cNvPr id="16" name="_s11280"/>
            <p:cNvSpPr>
              <a:spLocks noChangeShapeType="1"/>
            </p:cNvSpPr>
            <p:nvPr/>
          </p:nvSpPr>
          <p:spPr bwMode="auto">
            <a:xfrm>
              <a:off x="3093" y="2587"/>
              <a:ext cx="507" cy="1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7" name="_s11281"/>
            <p:cNvSpPr>
              <a:spLocks noChangeArrowheads="1"/>
            </p:cNvSpPr>
            <p:nvPr/>
          </p:nvSpPr>
          <p:spPr bwMode="auto">
            <a:xfrm>
              <a:off x="3587" y="256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Emotionsregulation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18" name="_s11282"/>
            <p:cNvSpPr>
              <a:spLocks noChangeShapeType="1"/>
            </p:cNvSpPr>
            <p:nvPr/>
          </p:nvSpPr>
          <p:spPr bwMode="auto">
            <a:xfrm flipV="1">
              <a:off x="3093" y="2258"/>
              <a:ext cx="507"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9" name="_s11283"/>
            <p:cNvSpPr>
              <a:spLocks noChangeArrowheads="1"/>
            </p:cNvSpPr>
            <p:nvPr/>
          </p:nvSpPr>
          <p:spPr bwMode="auto">
            <a:xfrm>
              <a:off x="3586" y="190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Impulskontrolle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Selbstregulation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Stresstoleranz</a:t>
              </a:r>
            </a:p>
          </p:txBody>
        </p:sp>
        <p:sp>
          <p:nvSpPr>
            <p:cNvPr id="20" name="_s11284"/>
            <p:cNvSpPr>
              <a:spLocks noChangeShapeType="1"/>
            </p:cNvSpPr>
            <p:nvPr/>
          </p:nvSpPr>
          <p:spPr bwMode="auto">
            <a:xfrm flipV="1">
              <a:off x="2996" y="1858"/>
              <a:ext cx="313" cy="4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1" name="_s11285"/>
            <p:cNvSpPr>
              <a:spLocks noChangeArrowheads="1"/>
            </p:cNvSpPr>
            <p:nvPr/>
          </p:nvSpPr>
          <p:spPr bwMode="auto">
            <a:xfrm>
              <a:off x="3198" y="1373"/>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Bindungsstörung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Interaktion</a:t>
              </a:r>
            </a:p>
          </p:txBody>
        </p:sp>
        <p:sp>
          <p:nvSpPr>
            <p:cNvPr id="22" name="_s11286"/>
            <p:cNvSpPr>
              <a:spLocks noChangeShapeType="1"/>
            </p:cNvSpPr>
            <p:nvPr/>
          </p:nvSpPr>
          <p:spPr bwMode="auto">
            <a:xfrm flipV="1">
              <a:off x="2839" y="1706"/>
              <a:ext cx="0" cy="5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3" name="_s11287"/>
            <p:cNvSpPr>
              <a:spLocks noChangeArrowheads="1"/>
            </p:cNvSpPr>
            <p:nvPr/>
          </p:nvSpPr>
          <p:spPr bwMode="auto">
            <a:xfrm>
              <a:off x="2571" y="1170"/>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Empathiefähigkeit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Mentalisierung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24" name="_s11288"/>
            <p:cNvSpPr>
              <a:spLocks noChangeArrowheads="1"/>
            </p:cNvSpPr>
            <p:nvPr/>
          </p:nvSpPr>
          <p:spPr bwMode="auto">
            <a:xfrm>
              <a:off x="2571" y="2238"/>
              <a:ext cx="536" cy="536"/>
            </a:xfrm>
            <a:prstGeom prst="ellipse">
              <a:avLst/>
            </a:prstGeom>
            <a:solidFill>
              <a:srgbClr val="CC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Invalidierende,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vernachlässigende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Umgebung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Typ-II-Traumata</a:t>
              </a:r>
            </a:p>
          </p:txBody>
        </p:sp>
      </p:grpSp>
      <p:sp>
        <p:nvSpPr>
          <p:cNvPr id="11289" name="Oval 23"/>
          <p:cNvSpPr>
            <a:spLocks noChangeArrowheads="1"/>
          </p:cNvSpPr>
          <p:nvPr/>
        </p:nvSpPr>
        <p:spPr bwMode="auto">
          <a:xfrm>
            <a:off x="0" y="0"/>
            <a:ext cx="3635375" cy="692150"/>
          </a:xfrm>
          <a:prstGeom prst="ellipse">
            <a:avLst/>
          </a:prstGeom>
          <a:solidFill>
            <a:schemeClr val="folHlink"/>
          </a:solidFill>
          <a:ln w="9525">
            <a:solidFill>
              <a:schemeClr val="tx1"/>
            </a:solidFill>
            <a:round/>
            <a:headEnd/>
            <a:tailEnd/>
          </a:ln>
        </p:spPr>
        <p:txBody>
          <a:bodyPr wrap="none" anchor="ctr"/>
          <a:lstStyle/>
          <a:p>
            <a:pPr algn="ctr"/>
            <a:r>
              <a:rPr lang="de-DE" altLang="de-DE" sz="1400"/>
              <a:t>Biologische Faktoren</a:t>
            </a:r>
          </a:p>
          <a:p>
            <a:pPr algn="ctr"/>
            <a:r>
              <a:rPr lang="de-DE" altLang="de-DE" sz="1400"/>
              <a:t>Genetik, prä- und perinatale</a:t>
            </a:r>
          </a:p>
          <a:p>
            <a:pPr algn="ctr"/>
            <a:r>
              <a:rPr lang="de-DE" altLang="de-DE" sz="1400"/>
              <a:t> Risikofaktoren</a:t>
            </a:r>
          </a:p>
        </p:txBody>
      </p:sp>
      <p:sp>
        <p:nvSpPr>
          <p:cNvPr id="11290" name="Text Box 27"/>
          <p:cNvSpPr txBox="1">
            <a:spLocks noChangeArrowheads="1"/>
          </p:cNvSpPr>
          <p:nvPr/>
        </p:nvSpPr>
        <p:spPr bwMode="auto">
          <a:xfrm>
            <a:off x="231775" y="6451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en-US" altLang="de-DE" sz="1400">
              <a:solidFill>
                <a:schemeClr val="tx1"/>
              </a:solidFill>
              <a:latin typeface="Arial" charset="0"/>
            </a:endParaRPr>
          </a:p>
        </p:txBody>
      </p:sp>
      <p:sp>
        <p:nvSpPr>
          <p:cNvPr id="11291" name="Rectangle 28"/>
          <p:cNvSpPr>
            <a:spLocks noChangeArrowheads="1"/>
          </p:cNvSpPr>
          <p:nvPr/>
        </p:nvSpPr>
        <p:spPr bwMode="auto">
          <a:xfrm>
            <a:off x="133350" y="6524625"/>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sz="1400" dirty="0"/>
              <a:t>Schmid (2008) </a:t>
            </a:r>
          </a:p>
        </p:txBody>
      </p:sp>
      <p:sp>
        <p:nvSpPr>
          <p:cNvPr id="11292" name="Oval 28"/>
          <p:cNvSpPr>
            <a:spLocks noChangeArrowheads="1"/>
          </p:cNvSpPr>
          <p:nvPr/>
        </p:nvSpPr>
        <p:spPr bwMode="auto">
          <a:xfrm>
            <a:off x="1116013" y="4652963"/>
            <a:ext cx="6911975" cy="2205037"/>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de-DE"/>
          </a:p>
        </p:txBody>
      </p:sp>
      <p:sp>
        <p:nvSpPr>
          <p:cNvPr id="11293" name="Oval 29"/>
          <p:cNvSpPr>
            <a:spLocks noChangeArrowheads="1"/>
          </p:cNvSpPr>
          <p:nvPr/>
        </p:nvSpPr>
        <p:spPr bwMode="auto">
          <a:xfrm>
            <a:off x="3429000" y="4714875"/>
            <a:ext cx="2214563" cy="2143125"/>
          </a:xfrm>
          <a:prstGeom prst="ellipse">
            <a:avLst/>
          </a:prstGeom>
          <a:solidFill>
            <a:schemeClr val="accent1">
              <a:alpha val="0"/>
            </a:schemeClr>
          </a:solidFill>
          <a:ln w="25400">
            <a:solidFill>
              <a:schemeClr val="tx1"/>
            </a:solidFill>
            <a:round/>
            <a:headEnd/>
            <a:tailEnd/>
          </a:ln>
        </p:spPr>
        <p:txBody>
          <a:bodyPr wrap="none" anchor="ctr"/>
          <a:lstStyle/>
          <a:p>
            <a:endParaRPr lang="en-US" altLang="de-DE"/>
          </a:p>
        </p:txBody>
      </p:sp>
      <p:sp>
        <p:nvSpPr>
          <p:cNvPr id="3" name="Foliennummernplatzhalter 2"/>
          <p:cNvSpPr>
            <a:spLocks noGrp="1"/>
          </p:cNvSpPr>
          <p:nvPr>
            <p:ph type="sldNum" sz="quarter" idx="10"/>
          </p:nvPr>
        </p:nvSpPr>
        <p:spPr/>
        <p:txBody>
          <a:bodyPr/>
          <a:lstStyle/>
          <a:p>
            <a:pPr>
              <a:defRPr/>
            </a:pPr>
            <a:r>
              <a:rPr lang="de-CH"/>
              <a:t>    |  </a:t>
            </a:r>
            <a:fld id="{9F29A863-3AE0-4731-9B79-935841D3A807}" type="slidenum">
              <a:rPr lang="de-CH" smtClean="0"/>
              <a:pPr>
                <a:defRPr/>
              </a:pPr>
              <a:t>62</a:t>
            </a:fld>
            <a:endParaRPr lang="de-CH"/>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lgn="r"/>
            <a:r>
              <a:rPr lang="de-CH" altLang="de-DE" sz="800">
                <a:solidFill>
                  <a:schemeClr val="tx1"/>
                </a:solidFill>
              </a:rPr>
              <a:t>    |  </a:t>
            </a:r>
            <a:fld id="{3B3F2D96-3D47-4E82-A77C-9A6FD37ABC8A}" type="slidenum">
              <a:rPr lang="de-CH" altLang="de-DE" sz="800">
                <a:solidFill>
                  <a:schemeClr val="tx1"/>
                </a:solidFill>
              </a:rPr>
              <a:pPr algn="r"/>
              <a:t>63</a:t>
            </a:fld>
            <a:endParaRPr lang="de-CH" altLang="de-DE" sz="800">
              <a:solidFill>
                <a:schemeClr val="tx1"/>
              </a:solidFill>
            </a:endParaRPr>
          </a:p>
        </p:txBody>
      </p:sp>
      <p:sp>
        <p:nvSpPr>
          <p:cNvPr id="68613" name="Titel 1"/>
          <p:cNvSpPr>
            <a:spLocks noGrp="1"/>
          </p:cNvSpPr>
          <p:nvPr>
            <p:ph type="title" idx="4294967295"/>
          </p:nvPr>
        </p:nvSpPr>
        <p:spPr>
          <a:xfrm>
            <a:off x="1157288" y="465138"/>
            <a:ext cx="7302500" cy="1079500"/>
          </a:xfrm>
        </p:spPr>
        <p:txBody>
          <a:bodyPr/>
          <a:lstStyle/>
          <a:p>
            <a:r>
              <a:rPr lang="de-CH" altLang="de-DE" sz="2800" b="0" dirty="0">
                <a:solidFill>
                  <a:srgbClr val="ED7925"/>
                </a:solidFill>
              </a:rPr>
              <a:t>Schmerzwahrnehmung und Dissoziation</a:t>
            </a:r>
          </a:p>
        </p:txBody>
      </p:sp>
      <p:pic>
        <p:nvPicPr>
          <p:cNvPr id="68614"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87413" y="952500"/>
            <a:ext cx="8183562" cy="5330825"/>
          </a:xfrm>
          <a:noFill/>
        </p:spPr>
      </p:pic>
      <p:sp>
        <p:nvSpPr>
          <p:cNvPr id="2" name="Datumsplatzhalter 1"/>
          <p:cNvSpPr>
            <a:spLocks noGrp="1"/>
          </p:cNvSpPr>
          <p:nvPr>
            <p:ph type="dt" sz="half" idx="11"/>
          </p:nvPr>
        </p:nvSpPr>
        <p:spPr>
          <a:xfrm>
            <a:off x="4849813" y="6524625"/>
            <a:ext cx="1557337" cy="144463"/>
          </a:xfrm>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441FFC99-91B4-45C7-B541-96066D84B122}" type="slidenum">
              <a:rPr lang="de-CH" smtClean="0"/>
              <a:pPr>
                <a:defRPr/>
              </a:pPr>
              <a:t>63</a:t>
            </a:fld>
            <a:endParaRPr lang="de-CH"/>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lgn="r"/>
            <a:r>
              <a:rPr lang="de-CH" altLang="de-DE" sz="800">
                <a:solidFill>
                  <a:schemeClr val="tx1"/>
                </a:solidFill>
              </a:rPr>
              <a:t>    |  </a:t>
            </a:r>
            <a:fld id="{149B2737-9D59-42B2-A474-3F5A75317BEC}" type="slidenum">
              <a:rPr lang="de-CH" altLang="de-DE" sz="800">
                <a:solidFill>
                  <a:schemeClr val="tx1"/>
                </a:solidFill>
              </a:rPr>
              <a:pPr algn="r"/>
              <a:t>64</a:t>
            </a:fld>
            <a:endParaRPr lang="de-CH" altLang="de-DE" sz="800">
              <a:solidFill>
                <a:schemeClr val="tx1"/>
              </a:solidFill>
            </a:endParaRPr>
          </a:p>
        </p:txBody>
      </p:sp>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a:solidFill>
                  <a:srgbClr val="444424"/>
                </a:solidFill>
                <a:latin typeface="+mj-lt"/>
                <a:cs typeface="+mn-cs"/>
              </a:rPr>
              <a:t>Universitäre Psychiatrische Kliniken Basel</a:t>
            </a:r>
            <a:r>
              <a:rPr lang="de-CH" sz="800">
                <a:solidFill>
                  <a:srgbClr val="444424"/>
                </a:solidFill>
                <a:latin typeface="+mj-lt"/>
                <a:cs typeface="+mn-cs"/>
              </a:rPr>
              <a:t> | www.upkbs.ch |</a:t>
            </a:r>
          </a:p>
        </p:txBody>
      </p:sp>
      <p:sp>
        <p:nvSpPr>
          <p:cNvPr id="69637" name="Rectangle 2"/>
          <p:cNvSpPr>
            <a:spLocks noGrp="1" noChangeArrowheads="1"/>
          </p:cNvSpPr>
          <p:nvPr>
            <p:ph type="title" idx="4294967295"/>
          </p:nvPr>
        </p:nvSpPr>
        <p:spPr>
          <a:xfrm>
            <a:off x="631825" y="414338"/>
            <a:ext cx="6837362" cy="1079500"/>
          </a:xfrm>
        </p:spPr>
        <p:txBody>
          <a:bodyPr/>
          <a:lstStyle/>
          <a:p>
            <a:pPr eaLnBrk="1" hangingPunct="1"/>
            <a:r>
              <a:rPr lang="de-CH" altLang="de-DE" sz="2800" b="0" dirty="0">
                <a:solidFill>
                  <a:srgbClr val="ED7925"/>
                </a:solidFill>
              </a:rPr>
              <a:t>Körperwahrnehmung und Trauma</a:t>
            </a:r>
            <a:br>
              <a:rPr lang="de-CH" altLang="de-DE" dirty="0"/>
            </a:br>
            <a:endParaRPr lang="de-CH" altLang="de-DE" b="0" dirty="0">
              <a:solidFill>
                <a:srgbClr val="ED7925"/>
              </a:solidFill>
            </a:endParaRPr>
          </a:p>
        </p:txBody>
      </p:sp>
      <p:sp>
        <p:nvSpPr>
          <p:cNvPr id="69638" name="Rectangle 3"/>
          <p:cNvSpPr txBox="1">
            <a:spLocks noChangeArrowheads="1"/>
          </p:cNvSpPr>
          <p:nvPr/>
        </p:nvSpPr>
        <p:spPr bwMode="auto">
          <a:xfrm>
            <a:off x="631824" y="1362075"/>
            <a:ext cx="7827963"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marL="177800" indent="-177800">
              <a:spcAft>
                <a:spcPts val="1800"/>
              </a:spcAft>
              <a:buClr>
                <a:srgbClr val="ED7925"/>
              </a:buClr>
              <a:buFont typeface="Georgia" pitchFamily="18" charset="0"/>
              <a:buChar char="›"/>
            </a:pPr>
            <a:r>
              <a:rPr lang="de-DE" altLang="de-DE" sz="2000" dirty="0"/>
              <a:t>Traumatische Erfahrungen werden über körperliche Mikro-Praktiken im Körper gespeichert.</a:t>
            </a:r>
          </a:p>
          <a:p>
            <a:pPr marL="177800" indent="-177800">
              <a:spcAft>
                <a:spcPts val="1800"/>
              </a:spcAft>
              <a:buClr>
                <a:srgbClr val="ED7925"/>
              </a:buClr>
              <a:buFont typeface="Georgia" pitchFamily="18" charset="0"/>
              <a:buChar char="›"/>
            </a:pPr>
            <a:r>
              <a:rPr lang="de-DE" altLang="de-DE" sz="2000" dirty="0"/>
              <a:t>Im Trauma „eingefrorene Energie“ verbleibt im Körper. </a:t>
            </a:r>
          </a:p>
          <a:p>
            <a:pPr marL="177800" indent="-177800">
              <a:spcAft>
                <a:spcPts val="1800"/>
              </a:spcAft>
              <a:buClr>
                <a:srgbClr val="ED7925"/>
              </a:buClr>
              <a:buFont typeface="Georgia" pitchFamily="18" charset="0"/>
              <a:buChar char="›"/>
            </a:pPr>
            <a:r>
              <a:rPr lang="de-DE" altLang="de-DE" sz="2000" dirty="0"/>
              <a:t>Körperwahrnehmung als Auslöser für posttraumatisches Erleben. </a:t>
            </a:r>
          </a:p>
          <a:p>
            <a:pPr marL="177800" indent="-177800">
              <a:spcAft>
                <a:spcPts val="1800"/>
              </a:spcAft>
              <a:buClr>
                <a:srgbClr val="ED7925"/>
              </a:buClr>
              <a:buFont typeface="Georgia" pitchFamily="18" charset="0"/>
              <a:buChar char="›"/>
            </a:pPr>
            <a:r>
              <a:rPr lang="de-DE" altLang="de-DE" sz="2000" dirty="0"/>
              <a:t>Schlechtere Körperwahrnehmung und Koordination.</a:t>
            </a:r>
          </a:p>
          <a:p>
            <a:pPr marL="177800" indent="-177800">
              <a:spcAft>
                <a:spcPts val="1800"/>
              </a:spcAft>
              <a:buClr>
                <a:srgbClr val="ED7925"/>
              </a:buClr>
              <a:buFont typeface="Georgia" pitchFamily="18" charset="0"/>
              <a:buChar char="›"/>
            </a:pPr>
            <a:r>
              <a:rPr lang="de-DE" altLang="de-DE" sz="2000" dirty="0"/>
              <a:t>Eigenes Körperbild, weniger Körperpflege</a:t>
            </a:r>
          </a:p>
          <a:p>
            <a:pPr marL="177800" indent="-177800">
              <a:spcAft>
                <a:spcPts val="1800"/>
              </a:spcAft>
              <a:buClr>
                <a:srgbClr val="ED7925"/>
              </a:buClr>
              <a:buFont typeface="Georgia" pitchFamily="18" charset="0"/>
              <a:buChar char="›"/>
            </a:pPr>
            <a:r>
              <a:rPr lang="de-DE" altLang="de-DE" sz="2000" dirty="0"/>
              <a:t>Kaum Gefühl für Körpergrenzen</a:t>
            </a:r>
          </a:p>
          <a:p>
            <a:pPr marL="177800" indent="-177800">
              <a:spcAft>
                <a:spcPts val="1800"/>
              </a:spcAft>
              <a:buClr>
                <a:srgbClr val="ED7925"/>
              </a:buClr>
              <a:buFont typeface="Georgia" pitchFamily="18" charset="0"/>
              <a:buChar char="›"/>
            </a:pPr>
            <a:r>
              <a:rPr lang="de-DE" altLang="de-DE" sz="2000" dirty="0"/>
              <a:t>Auffälliges Sexualverhalten (völlige Vermeidung, Promiskuität, Schmerzen, Gefühle von Ekel)</a:t>
            </a:r>
          </a:p>
          <a:p>
            <a:pPr marL="177800" indent="-177800">
              <a:spcAft>
                <a:spcPts val="1800"/>
              </a:spcAft>
              <a:buClr>
                <a:srgbClr val="ED7925"/>
              </a:buClr>
              <a:buFont typeface="Georgia" pitchFamily="18" charset="0"/>
              <a:buChar char="›"/>
            </a:pPr>
            <a:r>
              <a:rPr lang="de-DE" altLang="de-DE" sz="2000" dirty="0"/>
              <a:t>Trauma als Risikofaktor für viele somatische Erkrankungen </a:t>
            </a:r>
            <a:endParaRPr lang="en-US" altLang="de-DE" sz="2000" dirty="0"/>
          </a:p>
        </p:txBody>
      </p:sp>
      <p:sp>
        <p:nvSpPr>
          <p:cNvPr id="2" name="Datumsplatzhalter 1"/>
          <p:cNvSpPr>
            <a:spLocks noGrp="1"/>
          </p:cNvSpPr>
          <p:nvPr>
            <p:ph type="dt" sz="half" idx="11"/>
          </p:nvPr>
        </p:nvSpPr>
        <p:spPr>
          <a:xfrm>
            <a:off x="4849813" y="6524625"/>
            <a:ext cx="1557337" cy="144463"/>
          </a:xfrm>
        </p:spPr>
        <p:txBody>
          <a:bodyPr/>
          <a:lstStyle/>
          <a:p>
            <a:pPr>
              <a:defRPr/>
            </a:pPr>
            <a:r>
              <a:rPr lang="de-DE"/>
              <a:t>27. November 2014</a:t>
            </a:r>
            <a:endParaRPr lang="de-CH"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kt 1"/>
          <p:cNvGraphicFramePr>
            <a:graphicFrameLocks noChangeAspect="1"/>
          </p:cNvGraphicFramePr>
          <p:nvPr>
            <p:extLst>
              <p:ext uri="{D42A27DB-BD31-4B8C-83A1-F6EECF244321}">
                <p14:modId xmlns:p14="http://schemas.microsoft.com/office/powerpoint/2010/main" val="4034099394"/>
              </p:ext>
            </p:extLst>
          </p:nvPr>
        </p:nvGraphicFramePr>
        <p:xfrm>
          <a:off x="523875" y="1487488"/>
          <a:ext cx="7894638" cy="5262562"/>
        </p:xfrm>
        <a:graphic>
          <a:graphicData uri="http://schemas.openxmlformats.org/presentationml/2006/ole">
            <mc:AlternateContent xmlns:mc="http://schemas.openxmlformats.org/markup-compatibility/2006">
              <mc:Choice xmlns:v="urn:schemas-microsoft-com:vml" Requires="v">
                <p:oleObj spid="_x0000_s70713" name="Diagramm" r:id="rId3" imgW="5572119" imgH="3610092" progId="MSGraph.Chart.8">
                  <p:embed followColorScheme="full"/>
                </p:oleObj>
              </mc:Choice>
              <mc:Fallback>
                <p:oleObj name="Diagramm" r:id="rId3" imgW="5572119" imgH="3610092" progId="MSGraph.Chart.8">
                  <p:embed followColorScheme="full"/>
                  <p:pic>
                    <p:nvPicPr>
                      <p:cNvPr id="0"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487488"/>
                        <a:ext cx="78946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a:solidFill>
                  <a:srgbClr val="444424"/>
                </a:solidFill>
                <a:latin typeface="+mj-lt"/>
                <a:cs typeface="+mn-cs"/>
              </a:rPr>
              <a:t>Universitäre Psychiatrische Kliniken Basel</a:t>
            </a:r>
            <a:r>
              <a:rPr lang="de-CH" sz="800">
                <a:solidFill>
                  <a:srgbClr val="444424"/>
                </a:solidFill>
                <a:latin typeface="+mj-lt"/>
                <a:cs typeface="+mn-cs"/>
              </a:rPr>
              <a:t> | www.upkbs.ch |</a:t>
            </a:r>
          </a:p>
        </p:txBody>
      </p:sp>
      <p:sp>
        <p:nvSpPr>
          <p:cNvPr id="70661" name="Rectangle 2"/>
          <p:cNvSpPr>
            <a:spLocks noGrp="1" noChangeArrowheads="1"/>
          </p:cNvSpPr>
          <p:nvPr>
            <p:ph type="title" idx="4294967295"/>
          </p:nvPr>
        </p:nvSpPr>
        <p:spPr>
          <a:xfrm>
            <a:off x="409575" y="482600"/>
            <a:ext cx="8493125" cy="1079500"/>
          </a:xfrm>
        </p:spPr>
        <p:txBody>
          <a:bodyPr/>
          <a:lstStyle/>
          <a:p>
            <a:pPr eaLnBrk="1" hangingPunct="1"/>
            <a:r>
              <a:rPr lang="de-CH" altLang="de-DE" sz="2400" b="0" dirty="0">
                <a:solidFill>
                  <a:srgbClr val="ED7925"/>
                </a:solidFill>
              </a:rPr>
              <a:t>Körperliche Beschwerden bei traumatisierten und</a:t>
            </a:r>
            <a:br>
              <a:rPr lang="de-CH" altLang="de-DE" sz="2400" b="0" dirty="0">
                <a:solidFill>
                  <a:srgbClr val="ED7925"/>
                </a:solidFill>
              </a:rPr>
            </a:br>
            <a:r>
              <a:rPr lang="de-CH" altLang="de-DE" sz="2400" b="0" dirty="0">
                <a:solidFill>
                  <a:srgbClr val="ED7925"/>
                </a:solidFill>
              </a:rPr>
              <a:t>nicht traumatisierten weiblichen Kriegsveteraninnen</a:t>
            </a:r>
          </a:p>
        </p:txBody>
      </p:sp>
      <p:sp>
        <p:nvSpPr>
          <p:cNvPr id="7" name="Text Box 5"/>
          <p:cNvSpPr txBox="1">
            <a:spLocks noChangeArrowheads="1"/>
          </p:cNvSpPr>
          <p:nvPr/>
        </p:nvSpPr>
        <p:spPr bwMode="auto">
          <a:xfrm>
            <a:off x="6683375" y="1709738"/>
            <a:ext cx="1090613" cy="366712"/>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dirty="0">
                <a:latin typeface="+mn-lt"/>
              </a:rPr>
              <a:t>N = 1935</a:t>
            </a:r>
            <a:endParaRPr lang="en-US" dirty="0">
              <a:latin typeface="+mn-lt"/>
            </a:endParaRPr>
          </a:p>
        </p:txBody>
      </p:sp>
      <p:sp>
        <p:nvSpPr>
          <p:cNvPr id="8" name="Text Box 6"/>
          <p:cNvSpPr txBox="1">
            <a:spLocks noChangeArrowheads="1"/>
          </p:cNvSpPr>
          <p:nvPr/>
        </p:nvSpPr>
        <p:spPr bwMode="auto">
          <a:xfrm>
            <a:off x="6423025" y="5821363"/>
            <a:ext cx="1920875" cy="366712"/>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dirty="0">
                <a:latin typeface="+mn-lt"/>
              </a:rPr>
              <a:t>Dobie et al. 2004</a:t>
            </a:r>
            <a:endParaRPr lang="en-US" dirty="0">
              <a:latin typeface="+mn-lt"/>
            </a:endParaRPr>
          </a:p>
        </p:txBody>
      </p:sp>
      <p:sp>
        <p:nvSpPr>
          <p:cNvPr id="2" name="Datumsplatzhalter 1"/>
          <p:cNvSpPr>
            <a:spLocks noGrp="1"/>
          </p:cNvSpPr>
          <p:nvPr>
            <p:ph type="dt" sz="quarter" idx="11"/>
          </p:nvPr>
        </p:nvSpPr>
        <p:spPr/>
        <p:txBody>
          <a:bodyPr/>
          <a:lstStyle/>
          <a:p>
            <a:pPr>
              <a:defRPr/>
            </a:pPr>
            <a:r>
              <a:rPr lang="de-DE"/>
              <a:t>27. November 2014</a:t>
            </a:r>
            <a:endParaRPr lang="de-CH" dirty="0"/>
          </a:p>
        </p:txBody>
      </p:sp>
      <p:sp>
        <p:nvSpPr>
          <p:cNvPr id="4" name="Foliennummernplatzhalter 3"/>
          <p:cNvSpPr>
            <a:spLocks noGrp="1"/>
          </p:cNvSpPr>
          <p:nvPr>
            <p:ph type="sldNum" sz="quarter" idx="10"/>
          </p:nvPr>
        </p:nvSpPr>
        <p:spPr/>
        <p:txBody>
          <a:bodyPr/>
          <a:lstStyle/>
          <a:p>
            <a:pPr>
              <a:defRPr/>
            </a:pPr>
            <a:r>
              <a:rPr lang="de-CH"/>
              <a:t>    |  </a:t>
            </a:r>
            <a:fld id="{441FFC99-91B4-45C7-B541-96066D84B122}" type="slidenum">
              <a:rPr lang="de-CH" smtClean="0"/>
              <a:pPr>
                <a:defRPr/>
              </a:pPr>
              <a:t>65</a:t>
            </a:fld>
            <a:endParaRPr lang="de-CH"/>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a:xfrm>
            <a:off x="552450" y="317500"/>
            <a:ext cx="8258175" cy="1441450"/>
          </a:xfrm>
        </p:spPr>
        <p:txBody>
          <a:bodyPr/>
          <a:lstStyle/>
          <a:p>
            <a:r>
              <a:rPr lang="de-DE" altLang="de-DE" dirty="0">
                <a:solidFill>
                  <a:srgbClr val="5B5055"/>
                </a:solidFill>
              </a:rPr>
              <a:t>Körperliche Symptome und Hochrisikoverhalten bei Opfern von häuslicher Gewalt in der Kindheit</a:t>
            </a:r>
            <a:br>
              <a:rPr lang="de-DE" altLang="de-DE" dirty="0"/>
            </a:br>
            <a:r>
              <a:rPr lang="de-DE" altLang="de-DE" b="0" dirty="0">
                <a:solidFill>
                  <a:srgbClr val="ED7925"/>
                </a:solidFill>
              </a:rPr>
              <a:t>Bair-</a:t>
            </a:r>
            <a:r>
              <a:rPr lang="de-DE" altLang="de-DE" b="0" dirty="0" err="1">
                <a:solidFill>
                  <a:srgbClr val="ED7925"/>
                </a:solidFill>
              </a:rPr>
              <a:t>Merritt</a:t>
            </a:r>
            <a:r>
              <a:rPr lang="de-DE" altLang="de-DE" b="0" dirty="0">
                <a:solidFill>
                  <a:srgbClr val="ED7925"/>
                </a:solidFill>
              </a:rPr>
              <a:t> et al. (2006), Review </a:t>
            </a:r>
            <a:r>
              <a:rPr lang="de-DE" altLang="de-DE" b="0" dirty="0" err="1">
                <a:solidFill>
                  <a:srgbClr val="ED7925"/>
                </a:solidFill>
              </a:rPr>
              <a:t>Pediatrics</a:t>
            </a:r>
            <a:r>
              <a:rPr lang="de-DE" altLang="de-DE" b="0" dirty="0">
                <a:solidFill>
                  <a:srgbClr val="ED7925"/>
                </a:solidFill>
              </a:rPr>
              <a:t> </a:t>
            </a:r>
          </a:p>
        </p:txBody>
      </p:sp>
      <p:sp>
        <p:nvSpPr>
          <p:cNvPr id="71683" name="Inhaltsplatzhalter 2"/>
          <p:cNvSpPr>
            <a:spLocks noGrp="1"/>
          </p:cNvSpPr>
          <p:nvPr>
            <p:ph idx="1"/>
          </p:nvPr>
        </p:nvSpPr>
        <p:spPr>
          <a:xfrm>
            <a:off x="619125" y="1841500"/>
            <a:ext cx="8123238" cy="4321175"/>
          </a:xfrm>
        </p:spPr>
        <p:txBody>
          <a:bodyPr/>
          <a:lstStyle/>
          <a:p>
            <a:pPr marL="265113" indent="-265113">
              <a:lnSpc>
                <a:spcPct val="100000"/>
              </a:lnSpc>
              <a:spcAft>
                <a:spcPts val="1800"/>
              </a:spcAft>
            </a:pPr>
            <a:r>
              <a:rPr lang="de-DE" altLang="de-DE" sz="2200" dirty="0"/>
              <a:t>Geringere Gewichtszunahme im Säuglings- und Kleinkindalter</a:t>
            </a:r>
          </a:p>
          <a:p>
            <a:pPr marL="265113" indent="-265113">
              <a:lnSpc>
                <a:spcPct val="100000"/>
              </a:lnSpc>
              <a:spcAft>
                <a:spcPts val="1800"/>
              </a:spcAft>
            </a:pPr>
            <a:r>
              <a:rPr lang="de-DE" altLang="de-DE" sz="2200" dirty="0"/>
              <a:t>Sehr viel geringerer Immunstatus  </a:t>
            </a:r>
          </a:p>
          <a:p>
            <a:pPr marL="265113" indent="-265113">
              <a:lnSpc>
                <a:spcPct val="100000"/>
              </a:lnSpc>
              <a:spcAft>
                <a:spcPts val="1800"/>
              </a:spcAft>
            </a:pPr>
            <a:r>
              <a:rPr lang="de-DE" altLang="de-DE" sz="2200" dirty="0"/>
              <a:t>Schlechterer Gesundheitszustand in standardisierten  medizinischen Testverfahren </a:t>
            </a:r>
          </a:p>
          <a:p>
            <a:pPr marL="265113" indent="-265113">
              <a:lnSpc>
                <a:spcPct val="100000"/>
              </a:lnSpc>
              <a:spcAft>
                <a:spcPts val="1800"/>
              </a:spcAft>
            </a:pPr>
            <a:r>
              <a:rPr lang="de-DE" altLang="de-DE" sz="2200" dirty="0"/>
              <a:t>Mehr Arztbesuche, weniger Vorsorgeuntersuchungen</a:t>
            </a:r>
          </a:p>
          <a:p>
            <a:pPr marL="265113" indent="-265113">
              <a:lnSpc>
                <a:spcPct val="100000"/>
              </a:lnSpc>
              <a:spcAft>
                <a:spcPts val="1800"/>
              </a:spcAft>
            </a:pPr>
            <a:r>
              <a:rPr lang="de-DE" altLang="de-DE" sz="2200" dirty="0"/>
              <a:t>Viel mehr Missbrauch von psychotropen Substanzen </a:t>
            </a:r>
          </a:p>
          <a:p>
            <a:pPr marL="265113" indent="-265113">
              <a:lnSpc>
                <a:spcPct val="100000"/>
              </a:lnSpc>
              <a:spcAft>
                <a:spcPts val="1800"/>
              </a:spcAft>
            </a:pPr>
            <a:r>
              <a:rPr lang="de-DE" altLang="de-DE" sz="2200" dirty="0"/>
              <a:t>Häufiger mehr Sexualpartner, Geschlechtskrankheiten und ungewünschte Schwangerschaften</a:t>
            </a:r>
          </a:p>
          <a:p>
            <a:pPr marL="265113" indent="-265113">
              <a:lnSpc>
                <a:spcPct val="100000"/>
              </a:lnSpc>
              <a:spcAft>
                <a:spcPts val="1800"/>
              </a:spcAft>
            </a:pPr>
            <a:r>
              <a:rPr lang="de-DE" altLang="de-DE" sz="2200" dirty="0"/>
              <a:t>Höhere Gesundheitskosten</a:t>
            </a:r>
          </a:p>
        </p:txBody>
      </p:sp>
      <p:sp>
        <p:nvSpPr>
          <p:cNvPr id="4" name="Foliennummernplatzhalter 3"/>
          <p:cNvSpPr>
            <a:spLocks noGrp="1"/>
          </p:cNvSpPr>
          <p:nvPr>
            <p:ph type="sldNum" sz="quarter" idx="10"/>
          </p:nvPr>
        </p:nvSpPr>
        <p:spPr/>
        <p:txBody>
          <a:bodyPr/>
          <a:lstStyle/>
          <a:p>
            <a:pPr>
              <a:defRPr/>
            </a:pPr>
            <a:r>
              <a:rPr lang="de-CH"/>
              <a:t>    |  </a:t>
            </a:r>
            <a:fld id="{D9674F93-0089-4411-80F6-2E752CAB343C}" type="slidenum">
              <a:rPr lang="de-CH" smtClean="0"/>
              <a:pPr>
                <a:defRPr/>
              </a:pPr>
              <a:t>66</a:t>
            </a:fld>
            <a:endParaRPr lang="de-CH"/>
          </a:p>
        </p:txBody>
      </p:sp>
      <p:sp>
        <p:nvSpPr>
          <p:cNvPr id="5" name="Fußzeilenplatzhalter 4"/>
          <p:cNvSpPr>
            <a:spLocks noGrp="1"/>
          </p:cNvSpPr>
          <p:nvPr>
            <p:ph type="ftr" sz="quarter" idx="12"/>
          </p:nvPr>
        </p:nvSpPr>
        <p:spPr/>
        <p:txBody>
          <a:bodyPr/>
          <a:lstStyle/>
          <a:p>
            <a:pPr>
              <a:defRPr/>
            </a:pPr>
            <a:r>
              <a:rPr lang="de-CH" dirty="0"/>
              <a:t>Universitäre Psychiatrische Kliniken Basel</a:t>
            </a:r>
            <a:r>
              <a:rPr lang="de-CH" b="0" dirty="0"/>
              <a:t> | www.upkbs.ch |</a:t>
            </a:r>
          </a:p>
        </p:txBody>
      </p:sp>
      <p:sp>
        <p:nvSpPr>
          <p:cNvPr id="2" name="Datumsplatzhalter 1"/>
          <p:cNvSpPr>
            <a:spLocks noGrp="1"/>
          </p:cNvSpPr>
          <p:nvPr>
            <p:ph type="dt" sz="quarter" idx="11"/>
          </p:nvPr>
        </p:nvSpPr>
        <p:spPr/>
        <p:txBody>
          <a:bodyPr/>
          <a:lstStyle/>
          <a:p>
            <a:pPr>
              <a:defRPr/>
            </a:pPr>
            <a:r>
              <a:rPr lang="de-DE"/>
              <a:t>27. November 2014</a:t>
            </a:r>
            <a:endParaRPr lang="de-CH"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0" y="0"/>
            <a:ext cx="9144000" cy="7029450"/>
            <a:chOff x="1487" y="1069"/>
            <a:chExt cx="2706" cy="2874"/>
          </a:xfrm>
        </p:grpSpPr>
        <p:sp>
          <p:nvSpPr>
            <p:cNvPr id="4" name="_s12292"/>
            <p:cNvSpPr>
              <a:spLocks noChangeShapeType="1"/>
            </p:cNvSpPr>
            <p:nvPr/>
          </p:nvSpPr>
          <p:spPr bwMode="auto">
            <a:xfrm flipH="1" flipV="1">
              <a:off x="2369" y="1858"/>
              <a:ext cx="313"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5" name="_s12293"/>
            <p:cNvSpPr>
              <a:spLocks noChangeArrowheads="1"/>
            </p:cNvSpPr>
            <p:nvPr/>
          </p:nvSpPr>
          <p:spPr bwMode="auto">
            <a:xfrm>
              <a:off x="1942" y="1374"/>
              <a:ext cx="536" cy="536"/>
            </a:xfrm>
            <a:prstGeom prst="ellipse">
              <a:avLst/>
            </a:prstGeom>
            <a:solidFill>
              <a:srgbClr val="FFCC99"/>
            </a:solidFill>
            <a:ln w="25400">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weniger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Kompetenzen</a:t>
              </a:r>
            </a:p>
          </p:txBody>
        </p:sp>
        <p:sp>
          <p:nvSpPr>
            <p:cNvPr id="6" name="_s12294"/>
            <p:cNvSpPr>
              <a:spLocks noChangeShapeType="1"/>
            </p:cNvSpPr>
            <p:nvPr/>
          </p:nvSpPr>
          <p:spPr bwMode="auto">
            <a:xfrm flipH="1" flipV="1">
              <a:off x="2079" y="2258"/>
              <a:ext cx="507" cy="1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7" name="_s12295"/>
            <p:cNvSpPr>
              <a:spLocks noChangeArrowheads="1"/>
            </p:cNvSpPr>
            <p:nvPr/>
          </p:nvSpPr>
          <p:spPr bwMode="auto">
            <a:xfrm>
              <a:off x="1555" y="1909"/>
              <a:ext cx="536" cy="536"/>
            </a:xfrm>
            <a:prstGeom prst="ellipse">
              <a:avLst/>
            </a:prstGeom>
            <a:solidFill>
              <a:srgbClr val="FF00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a:ln>
                    <a:noFill/>
                  </a:ln>
                  <a:solidFill>
                    <a:schemeClr val="tx1"/>
                  </a:solidFill>
                  <a:effectLst/>
                  <a:latin typeface="Arial" charset="0"/>
                  <a:cs typeface="Arial" charset="0"/>
                </a:rPr>
                <a:t>PTSD: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Hyperarousal,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Intrusionen,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Vermeidung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cs typeface="Arial" charset="0"/>
              </a:endParaRPr>
            </a:p>
          </p:txBody>
        </p:sp>
        <p:sp>
          <p:nvSpPr>
            <p:cNvPr id="8" name="_s12296"/>
            <p:cNvSpPr>
              <a:spLocks noChangeShapeType="1"/>
            </p:cNvSpPr>
            <p:nvPr/>
          </p:nvSpPr>
          <p:spPr bwMode="auto">
            <a:xfrm flipH="1">
              <a:off x="2079" y="2588"/>
              <a:ext cx="508"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9" name="_s12297"/>
            <p:cNvSpPr>
              <a:spLocks noChangeArrowheads="1"/>
            </p:cNvSpPr>
            <p:nvPr/>
          </p:nvSpPr>
          <p:spPr bwMode="auto">
            <a:xfrm>
              <a:off x="1556" y="2569"/>
              <a:ext cx="536" cy="536"/>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Selbstwert, Gefühl 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Selbstunwirksamkeit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kognitive Schemata</a:t>
              </a:r>
            </a:p>
          </p:txBody>
        </p:sp>
        <p:sp>
          <p:nvSpPr>
            <p:cNvPr id="10" name="_s12298"/>
            <p:cNvSpPr>
              <a:spLocks noChangeShapeType="1"/>
            </p:cNvSpPr>
            <p:nvPr/>
          </p:nvSpPr>
          <p:spPr bwMode="auto">
            <a:xfrm flipH="1">
              <a:off x="2370"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1" name="_s12299"/>
            <p:cNvSpPr>
              <a:spLocks noChangeArrowheads="1"/>
            </p:cNvSpPr>
            <p:nvPr/>
          </p:nvSpPr>
          <p:spPr bwMode="auto">
            <a:xfrm>
              <a:off x="1945" y="3102"/>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Dissoziationsneigung/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Sinneswahrnehmung</a:t>
              </a:r>
            </a:p>
          </p:txBody>
        </p:sp>
        <p:sp>
          <p:nvSpPr>
            <p:cNvPr id="12" name="_s12300"/>
            <p:cNvSpPr>
              <a:spLocks noChangeShapeType="1"/>
            </p:cNvSpPr>
            <p:nvPr/>
          </p:nvSpPr>
          <p:spPr bwMode="auto">
            <a:xfrm>
              <a:off x="2840" y="2771"/>
              <a:ext cx="0" cy="5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3" name="_s12301"/>
            <p:cNvSpPr>
              <a:spLocks noChangeArrowheads="1"/>
            </p:cNvSpPr>
            <p:nvPr/>
          </p:nvSpPr>
          <p:spPr bwMode="auto">
            <a:xfrm>
              <a:off x="2573" y="3305"/>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Körperselbst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Körperwahrnehmung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Somatisierung</a:t>
              </a:r>
            </a:p>
          </p:txBody>
        </p:sp>
        <p:sp>
          <p:nvSpPr>
            <p:cNvPr id="14" name="_s12302"/>
            <p:cNvSpPr>
              <a:spLocks noChangeShapeType="1"/>
            </p:cNvSpPr>
            <p:nvPr/>
          </p:nvSpPr>
          <p:spPr bwMode="auto">
            <a:xfrm>
              <a:off x="2996"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5" name="_s12303"/>
            <p:cNvSpPr>
              <a:spLocks noChangeArrowheads="1"/>
            </p:cNvSpPr>
            <p:nvPr/>
          </p:nvSpPr>
          <p:spPr bwMode="auto">
            <a:xfrm>
              <a:off x="3200" y="3100"/>
              <a:ext cx="536" cy="536"/>
            </a:xfrm>
            <a:prstGeom prst="ellipse">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exekutiven,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kognitiven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Funktionen</a:t>
              </a:r>
            </a:p>
          </p:txBody>
        </p:sp>
        <p:sp>
          <p:nvSpPr>
            <p:cNvPr id="16" name="_s12304"/>
            <p:cNvSpPr>
              <a:spLocks noChangeShapeType="1"/>
            </p:cNvSpPr>
            <p:nvPr/>
          </p:nvSpPr>
          <p:spPr bwMode="auto">
            <a:xfrm>
              <a:off x="3093" y="2587"/>
              <a:ext cx="507" cy="1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7" name="_s12305"/>
            <p:cNvSpPr>
              <a:spLocks noChangeArrowheads="1"/>
            </p:cNvSpPr>
            <p:nvPr/>
          </p:nvSpPr>
          <p:spPr bwMode="auto">
            <a:xfrm>
              <a:off x="3587" y="256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Emotionsregulation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18" name="_s12306"/>
            <p:cNvSpPr>
              <a:spLocks noChangeShapeType="1"/>
            </p:cNvSpPr>
            <p:nvPr/>
          </p:nvSpPr>
          <p:spPr bwMode="auto">
            <a:xfrm flipV="1">
              <a:off x="3093" y="2258"/>
              <a:ext cx="507"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9" name="_s12307"/>
            <p:cNvSpPr>
              <a:spLocks noChangeArrowheads="1"/>
            </p:cNvSpPr>
            <p:nvPr/>
          </p:nvSpPr>
          <p:spPr bwMode="auto">
            <a:xfrm>
              <a:off x="3586" y="190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Impulskontrolle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Selbstregulation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Stresstoleranz</a:t>
              </a:r>
            </a:p>
          </p:txBody>
        </p:sp>
        <p:sp>
          <p:nvSpPr>
            <p:cNvPr id="20" name="_s12308"/>
            <p:cNvSpPr>
              <a:spLocks noChangeShapeType="1"/>
            </p:cNvSpPr>
            <p:nvPr/>
          </p:nvSpPr>
          <p:spPr bwMode="auto">
            <a:xfrm flipV="1">
              <a:off x="2996" y="1858"/>
              <a:ext cx="313" cy="4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1" name="_s12309"/>
            <p:cNvSpPr>
              <a:spLocks noChangeArrowheads="1"/>
            </p:cNvSpPr>
            <p:nvPr/>
          </p:nvSpPr>
          <p:spPr bwMode="auto">
            <a:xfrm>
              <a:off x="3198" y="1373"/>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Bindungsstörung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Interaktion</a:t>
              </a:r>
            </a:p>
          </p:txBody>
        </p:sp>
        <p:sp>
          <p:nvSpPr>
            <p:cNvPr id="22" name="_s12310"/>
            <p:cNvSpPr>
              <a:spLocks noChangeShapeType="1"/>
            </p:cNvSpPr>
            <p:nvPr/>
          </p:nvSpPr>
          <p:spPr bwMode="auto">
            <a:xfrm flipV="1">
              <a:off x="2839" y="1706"/>
              <a:ext cx="0" cy="5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3" name="_s12311"/>
            <p:cNvSpPr>
              <a:spLocks noChangeArrowheads="1"/>
            </p:cNvSpPr>
            <p:nvPr/>
          </p:nvSpPr>
          <p:spPr bwMode="auto">
            <a:xfrm>
              <a:off x="2571" y="1170"/>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Empathiefähigkeit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Mentalisierung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24" name="_s12312"/>
            <p:cNvSpPr>
              <a:spLocks noChangeArrowheads="1"/>
            </p:cNvSpPr>
            <p:nvPr/>
          </p:nvSpPr>
          <p:spPr bwMode="auto">
            <a:xfrm>
              <a:off x="2571" y="2238"/>
              <a:ext cx="536" cy="536"/>
            </a:xfrm>
            <a:prstGeom prst="ellipse">
              <a:avLst/>
            </a:prstGeom>
            <a:solidFill>
              <a:srgbClr val="CC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Invalidierende,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vernachlässigende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Umgebung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Typ-II-Traumata</a:t>
              </a:r>
            </a:p>
          </p:txBody>
        </p:sp>
      </p:grpSp>
      <p:sp>
        <p:nvSpPr>
          <p:cNvPr id="12313" name="Oval 23"/>
          <p:cNvSpPr>
            <a:spLocks noChangeArrowheads="1"/>
          </p:cNvSpPr>
          <p:nvPr/>
        </p:nvSpPr>
        <p:spPr bwMode="auto">
          <a:xfrm>
            <a:off x="0" y="0"/>
            <a:ext cx="3635375" cy="692150"/>
          </a:xfrm>
          <a:prstGeom prst="ellipse">
            <a:avLst/>
          </a:prstGeom>
          <a:solidFill>
            <a:schemeClr val="folHlink"/>
          </a:solidFill>
          <a:ln w="9525">
            <a:solidFill>
              <a:schemeClr val="tx1"/>
            </a:solidFill>
            <a:round/>
            <a:headEnd/>
            <a:tailEnd/>
          </a:ln>
        </p:spPr>
        <p:txBody>
          <a:bodyPr wrap="none" anchor="ctr"/>
          <a:lstStyle/>
          <a:p>
            <a:pPr algn="ctr"/>
            <a:r>
              <a:rPr lang="de-DE" altLang="de-DE" sz="1400">
                <a:solidFill>
                  <a:schemeClr val="bg1"/>
                </a:solidFill>
              </a:rPr>
              <a:t>Biologische Faktoren</a:t>
            </a:r>
          </a:p>
          <a:p>
            <a:pPr algn="ctr"/>
            <a:r>
              <a:rPr lang="de-DE" altLang="de-DE" sz="1400">
                <a:solidFill>
                  <a:schemeClr val="bg1"/>
                </a:solidFill>
              </a:rPr>
              <a:t>Genetik, prä- und perinatale</a:t>
            </a:r>
          </a:p>
          <a:p>
            <a:pPr algn="ctr"/>
            <a:r>
              <a:rPr lang="de-DE" altLang="de-DE" sz="1400">
                <a:solidFill>
                  <a:schemeClr val="bg1"/>
                </a:solidFill>
              </a:rPr>
              <a:t> Risikofaktoren</a:t>
            </a:r>
          </a:p>
        </p:txBody>
      </p:sp>
      <p:sp>
        <p:nvSpPr>
          <p:cNvPr id="12314" name="Text Box 27"/>
          <p:cNvSpPr txBox="1">
            <a:spLocks noChangeArrowheads="1"/>
          </p:cNvSpPr>
          <p:nvPr/>
        </p:nvSpPr>
        <p:spPr bwMode="auto">
          <a:xfrm>
            <a:off x="231775" y="6451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en-US" altLang="de-DE" sz="1400">
              <a:solidFill>
                <a:schemeClr val="tx1"/>
              </a:solidFill>
              <a:latin typeface="Arial" charset="0"/>
            </a:endParaRPr>
          </a:p>
        </p:txBody>
      </p:sp>
      <p:sp>
        <p:nvSpPr>
          <p:cNvPr id="12315" name="Rectangle 28"/>
          <p:cNvSpPr>
            <a:spLocks noChangeArrowheads="1"/>
          </p:cNvSpPr>
          <p:nvPr/>
        </p:nvSpPr>
        <p:spPr bwMode="auto">
          <a:xfrm>
            <a:off x="133350" y="6524625"/>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sz="1400" dirty="0"/>
              <a:t>Schmid (2008).</a:t>
            </a:r>
          </a:p>
        </p:txBody>
      </p:sp>
      <p:sp>
        <p:nvSpPr>
          <p:cNvPr id="12316" name="Oval 28"/>
          <p:cNvSpPr>
            <a:spLocks noChangeArrowheads="1"/>
          </p:cNvSpPr>
          <p:nvPr/>
        </p:nvSpPr>
        <p:spPr bwMode="auto">
          <a:xfrm>
            <a:off x="1116013" y="4652963"/>
            <a:ext cx="6911975" cy="2205037"/>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de-DE"/>
          </a:p>
        </p:txBody>
      </p:sp>
      <p:sp>
        <p:nvSpPr>
          <p:cNvPr id="12317" name="Oval 29"/>
          <p:cNvSpPr>
            <a:spLocks noChangeArrowheads="1"/>
          </p:cNvSpPr>
          <p:nvPr/>
        </p:nvSpPr>
        <p:spPr bwMode="auto">
          <a:xfrm>
            <a:off x="5795963" y="4365625"/>
            <a:ext cx="1800225" cy="2492375"/>
          </a:xfrm>
          <a:prstGeom prst="ellipse">
            <a:avLst/>
          </a:prstGeom>
          <a:solidFill>
            <a:schemeClr val="accent1">
              <a:alpha val="0"/>
            </a:schemeClr>
          </a:solidFill>
          <a:ln w="25400">
            <a:solidFill>
              <a:schemeClr val="tx1"/>
            </a:solidFill>
            <a:round/>
            <a:headEnd/>
            <a:tailEnd/>
          </a:ln>
        </p:spPr>
        <p:txBody>
          <a:bodyPr wrap="none" anchor="ctr"/>
          <a:lstStyle/>
          <a:p>
            <a:endParaRPr lang="en-US" altLang="de-DE"/>
          </a:p>
        </p:txBody>
      </p:sp>
      <p:sp>
        <p:nvSpPr>
          <p:cNvPr id="3" name="Foliennummernplatzhalter 2"/>
          <p:cNvSpPr>
            <a:spLocks noGrp="1"/>
          </p:cNvSpPr>
          <p:nvPr>
            <p:ph type="sldNum" sz="quarter" idx="10"/>
          </p:nvPr>
        </p:nvSpPr>
        <p:spPr/>
        <p:txBody>
          <a:bodyPr/>
          <a:lstStyle/>
          <a:p>
            <a:pPr>
              <a:defRPr/>
            </a:pPr>
            <a:r>
              <a:rPr lang="de-CH"/>
              <a:t>    |  </a:t>
            </a:r>
            <a:fld id="{B53C19E1-A779-4271-8E0A-BB1B089EF830}" type="slidenum">
              <a:rPr lang="de-CH" smtClean="0"/>
              <a:pPr>
                <a:defRPr/>
              </a:pPr>
              <a:t>67</a:t>
            </a:fld>
            <a:endParaRPr lang="de-CH"/>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5"/>
          <p:cNvSpPr>
            <a:spLocks noGrp="1"/>
          </p:cNvSpPr>
          <p:nvPr>
            <p:ph type="title"/>
          </p:nvPr>
        </p:nvSpPr>
        <p:spPr>
          <a:xfrm>
            <a:off x="393700" y="228600"/>
            <a:ext cx="7900988" cy="1473200"/>
          </a:xfrm>
        </p:spPr>
        <p:txBody>
          <a:bodyPr/>
          <a:lstStyle/>
          <a:p>
            <a:r>
              <a:rPr lang="de-DE" altLang="de-DE" sz="2800" b="0" dirty="0">
                <a:solidFill>
                  <a:srgbClr val="ED7925"/>
                </a:solidFill>
              </a:rPr>
              <a:t>Arbeitsverhalten – kognitive Funktionen</a:t>
            </a:r>
          </a:p>
        </p:txBody>
      </p:sp>
      <p:sp>
        <p:nvSpPr>
          <p:cNvPr id="7" name="Inhaltsplatzhalter 6"/>
          <p:cNvSpPr>
            <a:spLocks noGrp="1"/>
          </p:cNvSpPr>
          <p:nvPr>
            <p:ph idx="1"/>
          </p:nvPr>
        </p:nvSpPr>
        <p:spPr>
          <a:xfrm>
            <a:off x="361950" y="952500"/>
            <a:ext cx="8362950" cy="5400675"/>
          </a:xfrm>
        </p:spPr>
        <p:txBody>
          <a:bodyPr/>
          <a:lstStyle/>
          <a:p>
            <a:pPr>
              <a:lnSpc>
                <a:spcPct val="100000"/>
              </a:lnSpc>
              <a:spcAft>
                <a:spcPts val="600"/>
              </a:spcAft>
              <a:defRPr/>
            </a:pPr>
            <a:r>
              <a:rPr lang="de-DE" sz="2400" dirty="0"/>
              <a:t>Schwäche in den exekutiven Funktionen sehr ähnlich zum ADHS (Differentialdiagnose ist nicht einfach).</a:t>
            </a:r>
          </a:p>
          <a:p>
            <a:pPr lvl="1">
              <a:defRPr/>
            </a:pPr>
            <a:r>
              <a:rPr lang="de-DE" sz="2000" dirty="0"/>
              <a:t>Konzentrationsprobleme 	</a:t>
            </a:r>
          </a:p>
          <a:p>
            <a:pPr lvl="1">
              <a:defRPr/>
            </a:pPr>
            <a:r>
              <a:rPr lang="de-DE" sz="2000" dirty="0"/>
              <a:t>Schwierigkeiten, komplexe Dinge zu gliedern</a:t>
            </a:r>
          </a:p>
          <a:p>
            <a:pPr lvl="1">
              <a:defRPr/>
            </a:pPr>
            <a:r>
              <a:rPr lang="de-DE" sz="2000" dirty="0"/>
              <a:t>Probleme, planvoll an Aufgaben heranzugehen</a:t>
            </a:r>
          </a:p>
          <a:p>
            <a:pPr lvl="1">
              <a:defRPr/>
            </a:pPr>
            <a:r>
              <a:rPr lang="de-DE" sz="2000" dirty="0"/>
              <a:t>Schwächen im Arbeitsgedächtnis</a:t>
            </a:r>
          </a:p>
          <a:p>
            <a:pPr lvl="1">
              <a:defRPr/>
            </a:pPr>
            <a:r>
              <a:rPr lang="de-DE" sz="2000" dirty="0"/>
              <a:t>Impulsivität</a:t>
            </a:r>
          </a:p>
          <a:p>
            <a:pPr marL="0" indent="0">
              <a:buNone/>
              <a:defRPr/>
            </a:pPr>
            <a:endParaRPr lang="de-DE" sz="2000" dirty="0"/>
          </a:p>
          <a:p>
            <a:pPr>
              <a:lnSpc>
                <a:spcPct val="100000"/>
              </a:lnSpc>
              <a:spcAft>
                <a:spcPts val="1200"/>
              </a:spcAft>
              <a:defRPr/>
            </a:pPr>
            <a:r>
              <a:rPr lang="de-DE" sz="2000" dirty="0"/>
              <a:t>Die Folgen von schwerer überdauernder Vernachlässigung sind teilweise irreversibel, da weniger Synapsen gebildet werden – geringerer IQ (gute Untersuchungen an rumänischen Waisenkindern). </a:t>
            </a:r>
          </a:p>
          <a:p>
            <a:pPr>
              <a:lnSpc>
                <a:spcPct val="100000"/>
              </a:lnSpc>
              <a:spcAft>
                <a:spcPts val="1200"/>
              </a:spcAft>
              <a:defRPr/>
            </a:pPr>
            <a:r>
              <a:rPr lang="de-DE" sz="2000" dirty="0"/>
              <a:t>Wer im „Hier und Jetzt“ mit dem Überleben beschäftigt ist, tut sich schwer, etwas für die Zukunft zu planen.</a:t>
            </a:r>
          </a:p>
          <a:p>
            <a:pPr>
              <a:lnSpc>
                <a:spcPct val="100000"/>
              </a:lnSpc>
              <a:spcAft>
                <a:spcPts val="1200"/>
              </a:spcAft>
              <a:defRPr/>
            </a:pPr>
            <a:r>
              <a:rPr lang="de-DE" sz="2000" dirty="0"/>
              <a:t>Zum Lernen braucht man einen sicheren Ort!</a:t>
            </a:r>
          </a:p>
          <a:p>
            <a:pPr>
              <a:defRPr/>
            </a:pPr>
            <a:endParaRPr lang="de-DE" sz="2000" dirty="0"/>
          </a:p>
          <a:p>
            <a:pPr>
              <a:defRPr/>
            </a:pPr>
            <a:endParaRPr lang="de-DE" sz="2000" dirty="0"/>
          </a:p>
        </p:txBody>
      </p:sp>
      <p:sp>
        <p:nvSpPr>
          <p:cNvPr id="3" name="Foliennummernplatzhalter 2"/>
          <p:cNvSpPr>
            <a:spLocks noGrp="1"/>
          </p:cNvSpPr>
          <p:nvPr>
            <p:ph type="sldNum" sz="quarter" idx="10"/>
          </p:nvPr>
        </p:nvSpPr>
        <p:spPr/>
        <p:txBody>
          <a:bodyPr/>
          <a:lstStyle/>
          <a:p>
            <a:pPr>
              <a:defRPr/>
            </a:pPr>
            <a:r>
              <a:rPr lang="de-CH"/>
              <a:t>    |  </a:t>
            </a:r>
            <a:fld id="{9F85CE4D-8D45-43F8-8A51-8BCB5E158B25}" type="slidenum">
              <a:rPr lang="de-CH" smtClean="0"/>
              <a:pPr>
                <a:defRPr/>
              </a:pPr>
              <a:t>68</a:t>
            </a:fld>
            <a:endParaRPr lang="de-CH"/>
          </a:p>
        </p:txBody>
      </p:sp>
      <p:sp>
        <p:nvSpPr>
          <p:cNvPr id="4" name="Datumsplatzhalter 3"/>
          <p:cNvSpPr>
            <a:spLocks noGrp="1"/>
          </p:cNvSpPr>
          <p:nvPr>
            <p:ph type="dt" sz="quarter" idx="11"/>
          </p:nvPr>
        </p:nvSpPr>
        <p:spPr/>
        <p:txBody>
          <a:bodyPr/>
          <a:lstStyle/>
          <a:p>
            <a:pPr>
              <a:defRPr/>
            </a:pPr>
            <a:r>
              <a:rPr lang="de-DE"/>
              <a:t>27. November 2014</a:t>
            </a:r>
            <a:endParaRPr lang="de-CH" dirty="0"/>
          </a:p>
        </p:txBody>
      </p:sp>
      <p:sp>
        <p:nvSpPr>
          <p:cNvPr id="5" name="Fußzeilenplatzhalter 4"/>
          <p:cNvSpPr>
            <a:spLocks noGrp="1"/>
          </p:cNvSpPr>
          <p:nvPr>
            <p:ph type="ftr" sz="quarter" idx="12"/>
          </p:nvPr>
        </p:nvSpPr>
        <p:spPr/>
        <p:txBody>
          <a:bodyPr/>
          <a:lstStyle/>
          <a:p>
            <a:pPr>
              <a:defRPr/>
            </a:pPr>
            <a:r>
              <a:rPr lang="de-CH" dirty="0"/>
              <a:t>Universitäre Psychiatrische Kliniken Basel</a:t>
            </a:r>
            <a:r>
              <a:rPr lang="de-CH" b="0" dirty="0"/>
              <a:t> | www.upkbs.ch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581025" y="536575"/>
            <a:ext cx="8399463" cy="1079500"/>
          </a:xfrm>
        </p:spPr>
        <p:txBody>
          <a:bodyPr/>
          <a:lstStyle/>
          <a:p>
            <a:r>
              <a:rPr lang="de-DE" altLang="de-DE" sz="2800" b="0" dirty="0">
                <a:solidFill>
                  <a:srgbClr val="ED7925"/>
                </a:solidFill>
              </a:rPr>
              <a:t>Einführung in die Traumapädagogik</a:t>
            </a:r>
            <a:endParaRPr lang="en-US" altLang="de-DE" sz="2800" b="0" dirty="0">
              <a:solidFill>
                <a:srgbClr val="ED7925"/>
              </a:solidFill>
            </a:endParaRPr>
          </a:p>
        </p:txBody>
      </p:sp>
      <p:sp>
        <p:nvSpPr>
          <p:cNvPr id="73731" name="Rectangle 3"/>
          <p:cNvSpPr>
            <a:spLocks noGrp="1" noChangeArrowheads="1"/>
          </p:cNvSpPr>
          <p:nvPr>
            <p:ph type="body" idx="4294967295"/>
          </p:nvPr>
        </p:nvSpPr>
        <p:spPr>
          <a:xfrm>
            <a:off x="542926" y="1714500"/>
            <a:ext cx="8186737" cy="4052888"/>
          </a:xfrm>
        </p:spPr>
        <p:txBody>
          <a:bodyPr/>
          <a:lstStyle/>
          <a:p>
            <a:pPr>
              <a:lnSpc>
                <a:spcPct val="100000"/>
              </a:lnSpc>
              <a:spcAft>
                <a:spcPts val="600"/>
              </a:spcAft>
              <a:buFont typeface="Georgia" pitchFamily="18" charset="0"/>
              <a:buNone/>
            </a:pPr>
            <a:r>
              <a:rPr lang="de-DE" altLang="de-DE" sz="2800" dirty="0"/>
              <a:t>„Man ist dort zu Hause, wo man </a:t>
            </a:r>
          </a:p>
          <a:p>
            <a:pPr>
              <a:lnSpc>
                <a:spcPct val="100000"/>
              </a:lnSpc>
              <a:spcAft>
                <a:spcPts val="600"/>
              </a:spcAft>
              <a:buFont typeface="Georgia" pitchFamily="18" charset="0"/>
              <a:buNone/>
            </a:pPr>
            <a:r>
              <a:rPr lang="de-DE" altLang="de-DE" sz="2800" dirty="0"/>
              <a:t>verstanden wird.“</a:t>
            </a:r>
          </a:p>
          <a:p>
            <a:pPr>
              <a:lnSpc>
                <a:spcPct val="100000"/>
              </a:lnSpc>
              <a:spcAft>
                <a:spcPts val="600"/>
              </a:spcAft>
            </a:pPr>
            <a:endParaRPr lang="de-DE" altLang="de-DE" sz="2800" dirty="0"/>
          </a:p>
          <a:p>
            <a:pPr>
              <a:lnSpc>
                <a:spcPct val="100000"/>
              </a:lnSpc>
              <a:spcAft>
                <a:spcPts val="600"/>
              </a:spcAft>
            </a:pPr>
            <a:endParaRPr lang="de-DE" altLang="de-DE" sz="2800" dirty="0"/>
          </a:p>
          <a:p>
            <a:pPr>
              <a:lnSpc>
                <a:spcPct val="100000"/>
              </a:lnSpc>
              <a:spcAft>
                <a:spcPts val="600"/>
              </a:spcAft>
              <a:buFont typeface="Georgia" pitchFamily="18" charset="0"/>
              <a:buNone/>
            </a:pPr>
            <a:r>
              <a:rPr lang="de-DE" altLang="de-DE" sz="2400" i="1" dirty="0"/>
              <a:t>Indianisches Sprichwort </a:t>
            </a:r>
            <a:endParaRPr lang="en-US" altLang="de-DE" sz="2400" i="1" dirty="0"/>
          </a:p>
        </p:txBody>
      </p:sp>
      <p:pic>
        <p:nvPicPr>
          <p:cNvPr id="73732" name="Picture 4" descr="C:\Users\Schmid\Pictures\tipi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38" y="2932113"/>
            <a:ext cx="3082925"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11"/>
          </p:nvPr>
        </p:nvSpPr>
        <p:spPr/>
        <p:txBody>
          <a:bodyPr/>
          <a:lstStyle/>
          <a:p>
            <a:pPr>
              <a:defRPr/>
            </a:pPr>
            <a:r>
              <a:rPr lang="de-DE"/>
              <a:t>27. November 2014</a:t>
            </a:r>
            <a:endParaRPr lang="de-CH" dirty="0"/>
          </a:p>
        </p:txBody>
      </p:sp>
      <p:sp>
        <p:nvSpPr>
          <p:cNvPr id="4" name="Foliennummernplatzhalter 3"/>
          <p:cNvSpPr>
            <a:spLocks noGrp="1"/>
          </p:cNvSpPr>
          <p:nvPr>
            <p:ph type="sldNum" sz="quarter" idx="10"/>
          </p:nvPr>
        </p:nvSpPr>
        <p:spPr/>
        <p:txBody>
          <a:bodyPr/>
          <a:lstStyle/>
          <a:p>
            <a:pPr>
              <a:defRPr/>
            </a:pPr>
            <a:r>
              <a:rPr lang="de-CH"/>
              <a:t>    |  </a:t>
            </a:r>
            <a:fld id="{441FFC99-91B4-45C7-B541-96066D84B122}" type="slidenum">
              <a:rPr lang="de-CH" smtClean="0"/>
              <a:pPr>
                <a:defRPr/>
              </a:pPr>
              <a:t>69</a:t>
            </a:fld>
            <a:endParaRPr lang="de-CH"/>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31800" y="209550"/>
            <a:ext cx="8359775" cy="981075"/>
          </a:xfrm>
        </p:spPr>
        <p:txBody>
          <a:bodyPr/>
          <a:lstStyle/>
          <a:p>
            <a:r>
              <a:rPr lang="de-DE" altLang="de-DE" sz="2400" b="0" dirty="0">
                <a:solidFill>
                  <a:srgbClr val="ED7925"/>
                </a:solidFill>
              </a:rPr>
              <a:t>Welche traumatischen Situationen führen zu besonders intensiven Symptomen?</a:t>
            </a:r>
          </a:p>
        </p:txBody>
      </p:sp>
      <p:sp>
        <p:nvSpPr>
          <p:cNvPr id="117763" name="Rectangle 3"/>
          <p:cNvSpPr>
            <a:spLocks noGrp="1" noChangeArrowheads="1"/>
          </p:cNvSpPr>
          <p:nvPr>
            <p:ph type="body" idx="4294967295"/>
          </p:nvPr>
        </p:nvSpPr>
        <p:spPr>
          <a:xfrm>
            <a:off x="457200" y="1125538"/>
            <a:ext cx="9155113" cy="5265737"/>
          </a:xfrm>
        </p:spPr>
        <p:txBody>
          <a:bodyPr/>
          <a:lstStyle/>
          <a:p>
            <a:pPr marL="609600" indent="-609600">
              <a:lnSpc>
                <a:spcPct val="90000"/>
              </a:lnSpc>
              <a:buFontTx/>
              <a:buAutoNum type="arabicPeriod"/>
              <a:defRPr/>
            </a:pPr>
            <a:r>
              <a:rPr lang="de-DE" sz="2200" dirty="0"/>
              <a:t>Dauern sehr lange			 </a:t>
            </a:r>
            <a:r>
              <a:rPr lang="de-DE" sz="2400" b="1" dirty="0"/>
              <a:t>(vgl. Huber, 2004)</a:t>
            </a:r>
            <a:endParaRPr lang="de-DE" sz="2200" dirty="0"/>
          </a:p>
          <a:p>
            <a:pPr marL="609600" indent="-609600">
              <a:lnSpc>
                <a:spcPct val="90000"/>
              </a:lnSpc>
              <a:buFontTx/>
              <a:buAutoNum type="arabicPeriod"/>
              <a:defRPr/>
            </a:pPr>
            <a:r>
              <a:rPr lang="de-DE" sz="2200" dirty="0"/>
              <a:t>Wiederholen sich häufig</a:t>
            </a:r>
          </a:p>
          <a:p>
            <a:pPr marL="609600" indent="-609600">
              <a:lnSpc>
                <a:spcPct val="90000"/>
              </a:lnSpc>
              <a:buFontTx/>
              <a:buAutoNum type="arabicPeriod"/>
              <a:defRPr/>
            </a:pPr>
            <a:r>
              <a:rPr lang="de-DE" sz="2200" dirty="0"/>
              <a:t>Rituellen Charakter</a:t>
            </a:r>
          </a:p>
          <a:p>
            <a:pPr marL="609600" indent="-609600">
              <a:lnSpc>
                <a:spcPct val="90000"/>
              </a:lnSpc>
              <a:buFontTx/>
              <a:buAutoNum type="arabicPeriod"/>
              <a:defRPr/>
            </a:pPr>
            <a:r>
              <a:rPr lang="de-DE" sz="2200" dirty="0"/>
              <a:t>Schwere körperliche Verletzungen</a:t>
            </a:r>
          </a:p>
          <a:p>
            <a:pPr marL="609600" indent="-609600">
              <a:lnSpc>
                <a:spcPct val="90000"/>
              </a:lnSpc>
              <a:buFontTx/>
              <a:buAutoNum type="arabicPeriod"/>
              <a:defRPr/>
            </a:pPr>
            <a:r>
              <a:rPr lang="de-DE" sz="2200" dirty="0"/>
              <a:t>Zwischenmenschliche Gewalt</a:t>
            </a:r>
          </a:p>
          <a:p>
            <a:pPr marL="609600" indent="-609600">
              <a:lnSpc>
                <a:spcPct val="90000"/>
              </a:lnSpc>
              <a:buFontTx/>
              <a:buAutoNum type="arabicPeriod"/>
              <a:defRPr/>
            </a:pPr>
            <a:r>
              <a:rPr lang="de-DE" sz="2200" dirty="0"/>
              <a:t>Sind schwer nachzuvollziehen</a:t>
            </a:r>
          </a:p>
          <a:p>
            <a:pPr marL="609600" indent="-609600">
              <a:lnSpc>
                <a:spcPct val="90000"/>
              </a:lnSpc>
              <a:buFontTx/>
              <a:buAutoNum type="arabicPeriod"/>
              <a:defRPr/>
            </a:pPr>
            <a:r>
              <a:rPr lang="de-DE" sz="2200" dirty="0"/>
              <a:t>Täter ist eine Bezugsperson</a:t>
            </a:r>
          </a:p>
          <a:p>
            <a:pPr marL="609600" indent="-609600">
              <a:lnSpc>
                <a:spcPct val="90000"/>
              </a:lnSpc>
              <a:buFontTx/>
              <a:buAutoNum type="arabicPeriod"/>
              <a:defRPr/>
            </a:pPr>
            <a:r>
              <a:rPr lang="de-DE" sz="2200" dirty="0"/>
              <a:t>Täter wird vom Opfer gemocht</a:t>
            </a:r>
          </a:p>
          <a:p>
            <a:pPr marL="609600" indent="-609600">
              <a:lnSpc>
                <a:spcPct val="90000"/>
              </a:lnSpc>
              <a:buFontTx/>
              <a:buAutoNum type="arabicPeriod"/>
              <a:defRPr/>
            </a:pPr>
            <a:r>
              <a:rPr lang="de-DE" sz="2200" dirty="0"/>
              <a:t>Opfer fühlt sich mitschuldig</a:t>
            </a:r>
          </a:p>
          <a:p>
            <a:pPr marL="609600" indent="-609600">
              <a:lnSpc>
                <a:spcPct val="90000"/>
              </a:lnSpc>
              <a:buFontTx/>
              <a:buAutoNum type="arabicPeriod"/>
              <a:defRPr/>
            </a:pPr>
            <a:r>
              <a:rPr lang="de-DE" sz="2200" dirty="0"/>
              <a:t>Persönlichkeit ist noch nicht gefestigt</a:t>
            </a:r>
          </a:p>
          <a:p>
            <a:pPr marL="609600" indent="-609600">
              <a:lnSpc>
                <a:spcPct val="90000"/>
              </a:lnSpc>
              <a:buFontTx/>
              <a:buAutoNum type="arabicPeriod"/>
              <a:defRPr/>
            </a:pPr>
            <a:r>
              <a:rPr lang="de-DE" sz="2200" dirty="0"/>
              <a:t>Beinhalten sadistische Folter</a:t>
            </a:r>
          </a:p>
          <a:p>
            <a:pPr marL="609600" indent="-609600">
              <a:lnSpc>
                <a:spcPct val="90000"/>
              </a:lnSpc>
              <a:buFontTx/>
              <a:buAutoNum type="arabicPeriod"/>
              <a:defRPr/>
            </a:pPr>
            <a:r>
              <a:rPr lang="de-DE" sz="2200" dirty="0"/>
              <a:t>Beinhalten sexuelle Gewalt</a:t>
            </a:r>
          </a:p>
          <a:p>
            <a:pPr marL="609600" indent="-609600">
              <a:lnSpc>
                <a:spcPct val="90000"/>
              </a:lnSpc>
              <a:buFontTx/>
              <a:buAutoNum type="arabicPeriod"/>
              <a:defRPr/>
            </a:pPr>
            <a:r>
              <a:rPr lang="de-DE" sz="2200" dirty="0"/>
              <a:t>Mehrere Täter</a:t>
            </a:r>
          </a:p>
          <a:p>
            <a:pPr marL="609600" indent="-609600">
              <a:lnSpc>
                <a:spcPct val="90000"/>
              </a:lnSpc>
              <a:buFontTx/>
              <a:buAutoNum type="arabicPeriod"/>
              <a:defRPr/>
            </a:pPr>
            <a:r>
              <a:rPr lang="de-DE" sz="2200" dirty="0"/>
              <a:t>Starke Dissoziationen</a:t>
            </a:r>
          </a:p>
          <a:p>
            <a:pPr marL="609600" indent="-609600">
              <a:lnSpc>
                <a:spcPct val="90000"/>
              </a:lnSpc>
              <a:buFontTx/>
              <a:buAutoNum type="arabicPeriod"/>
              <a:defRPr/>
            </a:pPr>
            <a:r>
              <a:rPr lang="de-DE" sz="2200" b="1" dirty="0"/>
              <a:t>Kein unmittelbarer Beistand nach der Tat – Bindung!</a:t>
            </a:r>
          </a:p>
          <a:p>
            <a:pPr marL="609600" indent="-609600">
              <a:lnSpc>
                <a:spcPct val="90000"/>
              </a:lnSpc>
              <a:buFontTx/>
              <a:buAutoNum type="arabicPeriod"/>
              <a:defRPr/>
            </a:pPr>
            <a:r>
              <a:rPr lang="de-DE" sz="2200" b="1" dirty="0"/>
              <a:t>Niemand hat darüber mit dem Opfer gesprochen</a:t>
            </a:r>
          </a:p>
          <a:p>
            <a:pPr marL="609600" indent="-609600">
              <a:lnSpc>
                <a:spcPct val="90000"/>
              </a:lnSpc>
              <a:buFontTx/>
              <a:buAutoNum type="arabicPeriod"/>
              <a:defRPr/>
            </a:pPr>
            <a:r>
              <a:rPr lang="de-DE" sz="2200" b="1" dirty="0"/>
              <a:t>Niemand hat dem Ofer  geglaubt </a:t>
            </a:r>
            <a:endParaRPr lang="de-DE" sz="2000" b="1" dirty="0"/>
          </a:p>
        </p:txBody>
      </p:sp>
      <p:sp>
        <p:nvSpPr>
          <p:cNvPr id="36868" name="Text Box 5"/>
          <p:cNvSpPr txBox="1">
            <a:spLocks noChangeArrowheads="1"/>
          </p:cNvSpPr>
          <p:nvPr/>
        </p:nvSpPr>
        <p:spPr bwMode="auto">
          <a:xfrm>
            <a:off x="5148263" y="3284538"/>
            <a:ext cx="3097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a:spcBef>
                <a:spcPct val="50000"/>
              </a:spcBef>
            </a:pPr>
            <a:endParaRPr lang="en-US" altLang="de-DE" sz="1800">
              <a:solidFill>
                <a:schemeClr val="tx1"/>
              </a:solidFill>
            </a:endParaRPr>
          </a:p>
        </p:txBody>
      </p:sp>
      <p:sp>
        <p:nvSpPr>
          <p:cNvPr id="36869" name="Text Box 6"/>
          <p:cNvSpPr txBox="1">
            <a:spLocks noChangeArrowheads="1"/>
          </p:cNvSpPr>
          <p:nvPr/>
        </p:nvSpPr>
        <p:spPr bwMode="auto">
          <a:xfrm>
            <a:off x="5003800" y="2133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en-US" altLang="de-DE" sz="1800">
              <a:solidFill>
                <a:schemeClr val="tx1"/>
              </a:solidFill>
            </a:endParaRPr>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2" name="Datumsplatzhalter 1"/>
          <p:cNvSpPr>
            <a:spLocks noGrp="1"/>
          </p:cNvSpPr>
          <p:nvPr>
            <p:ph type="dt" sz="half" idx="11"/>
          </p:nvPr>
        </p:nvSpPr>
        <p:spPr/>
        <p:txBody>
          <a:bodyPr/>
          <a:lstStyle/>
          <a:p>
            <a:pPr>
              <a:defRPr/>
            </a:pPr>
            <a:r>
              <a:rPr lang="de-DE"/>
              <a:t>27. November 2014</a:t>
            </a:r>
            <a:endParaRPr lang="de-CH" dirty="0"/>
          </a:p>
        </p:txBody>
      </p:sp>
      <p:sp>
        <p:nvSpPr>
          <p:cNvPr id="3" name="Foliennummernplatzhalter 2"/>
          <p:cNvSpPr>
            <a:spLocks noGrp="1"/>
          </p:cNvSpPr>
          <p:nvPr>
            <p:ph type="sldNum" sz="quarter" idx="10"/>
          </p:nvPr>
        </p:nvSpPr>
        <p:spPr/>
        <p:txBody>
          <a:bodyPr/>
          <a:lstStyle/>
          <a:p>
            <a:pPr>
              <a:defRPr/>
            </a:pPr>
            <a:r>
              <a:rPr lang="de-CH"/>
              <a:t>    |  </a:t>
            </a:r>
            <a:fld id="{441FFC99-91B4-45C7-B541-96066D84B122}" type="slidenum">
              <a:rPr lang="de-CH" smtClean="0"/>
              <a:pPr>
                <a:defRPr/>
              </a:pPr>
              <a:t>7</a:t>
            </a:fld>
            <a:endParaRPr lang="de-CH"/>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0" y="0"/>
            <a:ext cx="9144000" cy="7029450"/>
            <a:chOff x="1487" y="1069"/>
            <a:chExt cx="2706" cy="2874"/>
          </a:xfrm>
        </p:grpSpPr>
        <p:sp>
          <p:nvSpPr>
            <p:cNvPr id="3" name="_s13316"/>
            <p:cNvSpPr>
              <a:spLocks noChangeShapeType="1"/>
            </p:cNvSpPr>
            <p:nvPr/>
          </p:nvSpPr>
          <p:spPr bwMode="auto">
            <a:xfrm flipH="1" flipV="1">
              <a:off x="2369" y="1858"/>
              <a:ext cx="313"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4" name="_s13317"/>
            <p:cNvSpPr>
              <a:spLocks noChangeArrowheads="1"/>
            </p:cNvSpPr>
            <p:nvPr/>
          </p:nvSpPr>
          <p:spPr bwMode="auto">
            <a:xfrm>
              <a:off x="1942" y="1374"/>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weniger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soziale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Kompetenzen</a:t>
              </a:r>
            </a:p>
          </p:txBody>
        </p:sp>
        <p:sp>
          <p:nvSpPr>
            <p:cNvPr id="5" name="_s13318"/>
            <p:cNvSpPr>
              <a:spLocks noChangeShapeType="1"/>
            </p:cNvSpPr>
            <p:nvPr/>
          </p:nvSpPr>
          <p:spPr bwMode="auto">
            <a:xfrm flipH="1" flipV="1">
              <a:off x="2079" y="2258"/>
              <a:ext cx="507" cy="1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6" name="_s13319"/>
            <p:cNvSpPr>
              <a:spLocks noChangeArrowheads="1"/>
            </p:cNvSpPr>
            <p:nvPr/>
          </p:nvSpPr>
          <p:spPr bwMode="auto">
            <a:xfrm>
              <a:off x="1555" y="1909"/>
              <a:ext cx="536" cy="536"/>
            </a:xfrm>
            <a:prstGeom prst="ellipse">
              <a:avLst/>
            </a:prstGeom>
            <a:solidFill>
              <a:srgbClr val="FF00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a:ln>
                    <a:noFill/>
                  </a:ln>
                  <a:solidFill>
                    <a:schemeClr val="tx1"/>
                  </a:solidFill>
                  <a:effectLst/>
                  <a:latin typeface="Arial" charset="0"/>
                  <a:cs typeface="Arial" charset="0"/>
                </a:rPr>
                <a:t>PTSD: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Hyperarousal,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Intrusionen,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Vermeidung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cs typeface="Arial" charset="0"/>
              </a:endParaRPr>
            </a:p>
          </p:txBody>
        </p:sp>
        <p:sp>
          <p:nvSpPr>
            <p:cNvPr id="7" name="_s13320"/>
            <p:cNvSpPr>
              <a:spLocks noChangeShapeType="1"/>
            </p:cNvSpPr>
            <p:nvPr/>
          </p:nvSpPr>
          <p:spPr bwMode="auto">
            <a:xfrm flipH="1">
              <a:off x="2079" y="2588"/>
              <a:ext cx="508"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8" name="_s13321"/>
            <p:cNvSpPr>
              <a:spLocks noChangeArrowheads="1"/>
            </p:cNvSpPr>
            <p:nvPr/>
          </p:nvSpPr>
          <p:spPr bwMode="auto">
            <a:xfrm>
              <a:off x="1556" y="2569"/>
              <a:ext cx="536" cy="536"/>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Selbstwert, Gefühl 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Selbstunwirksamkeit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kognitive Schemata</a:t>
              </a:r>
            </a:p>
          </p:txBody>
        </p:sp>
        <p:sp>
          <p:nvSpPr>
            <p:cNvPr id="9" name="_s13322"/>
            <p:cNvSpPr>
              <a:spLocks noChangeShapeType="1"/>
            </p:cNvSpPr>
            <p:nvPr/>
          </p:nvSpPr>
          <p:spPr bwMode="auto">
            <a:xfrm flipH="1">
              <a:off x="2370"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0" name="_s13323"/>
            <p:cNvSpPr>
              <a:spLocks noChangeArrowheads="1"/>
            </p:cNvSpPr>
            <p:nvPr/>
          </p:nvSpPr>
          <p:spPr bwMode="auto">
            <a:xfrm>
              <a:off x="1945" y="3102"/>
              <a:ext cx="536" cy="536"/>
            </a:xfrm>
            <a:prstGeom prst="ellipse">
              <a:avLst/>
            </a:prstGeom>
            <a:solidFill>
              <a:srgbClr val="00FFFF"/>
            </a:solidFill>
            <a:ln w="25400">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Dissoziationsneigung/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Sinneswahrnehmung</a:t>
              </a:r>
            </a:p>
          </p:txBody>
        </p:sp>
        <p:sp>
          <p:nvSpPr>
            <p:cNvPr id="11" name="_s13324"/>
            <p:cNvSpPr>
              <a:spLocks noChangeShapeType="1"/>
            </p:cNvSpPr>
            <p:nvPr/>
          </p:nvSpPr>
          <p:spPr bwMode="auto">
            <a:xfrm>
              <a:off x="2840" y="2771"/>
              <a:ext cx="0" cy="5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2" name="_s13325"/>
            <p:cNvSpPr>
              <a:spLocks noChangeArrowheads="1"/>
            </p:cNvSpPr>
            <p:nvPr/>
          </p:nvSpPr>
          <p:spPr bwMode="auto">
            <a:xfrm>
              <a:off x="2573" y="3305"/>
              <a:ext cx="536" cy="536"/>
            </a:xfrm>
            <a:prstGeom prst="ellipse">
              <a:avLst/>
            </a:prstGeom>
            <a:solidFill>
              <a:srgbClr val="00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Körperselbst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Körperwahrnehmung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Somatisierung</a:t>
              </a:r>
            </a:p>
          </p:txBody>
        </p:sp>
        <p:sp>
          <p:nvSpPr>
            <p:cNvPr id="13" name="_s13326"/>
            <p:cNvSpPr>
              <a:spLocks noChangeShapeType="1"/>
            </p:cNvSpPr>
            <p:nvPr/>
          </p:nvSpPr>
          <p:spPr bwMode="auto">
            <a:xfrm>
              <a:off x="2996" y="2720"/>
              <a:ext cx="314"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4" name="_s13327"/>
            <p:cNvSpPr>
              <a:spLocks noChangeArrowheads="1"/>
            </p:cNvSpPr>
            <p:nvPr/>
          </p:nvSpPr>
          <p:spPr bwMode="auto">
            <a:xfrm>
              <a:off x="3200" y="3100"/>
              <a:ext cx="536" cy="536"/>
            </a:xfrm>
            <a:prstGeom prst="ellipse">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 exekutiven,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kognitiven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Funktionen</a:t>
              </a:r>
            </a:p>
          </p:txBody>
        </p:sp>
        <p:sp>
          <p:nvSpPr>
            <p:cNvPr id="15" name="_s13328"/>
            <p:cNvSpPr>
              <a:spLocks noChangeShapeType="1"/>
            </p:cNvSpPr>
            <p:nvPr/>
          </p:nvSpPr>
          <p:spPr bwMode="auto">
            <a:xfrm>
              <a:off x="3093" y="2587"/>
              <a:ext cx="507" cy="1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6" name="_s13329"/>
            <p:cNvSpPr>
              <a:spLocks noChangeArrowheads="1"/>
            </p:cNvSpPr>
            <p:nvPr/>
          </p:nvSpPr>
          <p:spPr bwMode="auto">
            <a:xfrm>
              <a:off x="3587" y="256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Emotionsregulation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17" name="_s13330"/>
            <p:cNvSpPr>
              <a:spLocks noChangeShapeType="1"/>
            </p:cNvSpPr>
            <p:nvPr/>
          </p:nvSpPr>
          <p:spPr bwMode="auto">
            <a:xfrm flipV="1">
              <a:off x="3093" y="2258"/>
              <a:ext cx="507" cy="1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18" name="_s13331"/>
            <p:cNvSpPr>
              <a:spLocks noChangeArrowheads="1"/>
            </p:cNvSpPr>
            <p:nvPr/>
          </p:nvSpPr>
          <p:spPr bwMode="auto">
            <a:xfrm>
              <a:off x="3586" y="1906"/>
              <a:ext cx="536" cy="536"/>
            </a:xfrm>
            <a:prstGeom prst="ellipse">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Impulskontrolle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Selbstregulation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Stresstoleranz</a:t>
              </a:r>
            </a:p>
          </p:txBody>
        </p:sp>
        <p:sp>
          <p:nvSpPr>
            <p:cNvPr id="19" name="_s13332"/>
            <p:cNvSpPr>
              <a:spLocks noChangeShapeType="1"/>
            </p:cNvSpPr>
            <p:nvPr/>
          </p:nvSpPr>
          <p:spPr bwMode="auto">
            <a:xfrm flipV="1">
              <a:off x="2996" y="1858"/>
              <a:ext cx="313" cy="4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0" name="_s13333"/>
            <p:cNvSpPr>
              <a:spLocks noChangeArrowheads="1"/>
            </p:cNvSpPr>
            <p:nvPr/>
          </p:nvSpPr>
          <p:spPr bwMode="auto">
            <a:xfrm>
              <a:off x="3198" y="1373"/>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Bindungsstörung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Interaktion</a:t>
              </a:r>
            </a:p>
          </p:txBody>
        </p:sp>
        <p:sp>
          <p:nvSpPr>
            <p:cNvPr id="21" name="_s13334"/>
            <p:cNvSpPr>
              <a:spLocks noChangeShapeType="1"/>
            </p:cNvSpPr>
            <p:nvPr/>
          </p:nvSpPr>
          <p:spPr bwMode="auto">
            <a:xfrm flipV="1">
              <a:off x="2839" y="1706"/>
              <a:ext cx="0" cy="5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de-CH"/>
            </a:p>
          </p:txBody>
        </p:sp>
        <p:sp>
          <p:nvSpPr>
            <p:cNvPr id="22" name="_s13335"/>
            <p:cNvSpPr>
              <a:spLocks noChangeArrowheads="1"/>
            </p:cNvSpPr>
            <p:nvPr/>
          </p:nvSpPr>
          <p:spPr bwMode="auto">
            <a:xfrm>
              <a:off x="2571" y="1170"/>
              <a:ext cx="536" cy="536"/>
            </a:xfrm>
            <a:prstGeom prst="ellipse">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Störungen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Empathiefähigkeit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rgbClr val="000000"/>
                  </a:solidFill>
                  <a:effectLst/>
                  <a:latin typeface="Arial" charset="0"/>
                  <a:cs typeface="Arial" charset="0"/>
                </a:rPr>
                <a:t>Mentalisierung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rgbClr val="000000"/>
                </a:solidFill>
                <a:effectLst/>
                <a:latin typeface="Arial" charset="0"/>
                <a:cs typeface="Arial" charset="0"/>
              </a:endParaRPr>
            </a:p>
          </p:txBody>
        </p:sp>
        <p:sp>
          <p:nvSpPr>
            <p:cNvPr id="23" name="_s13336"/>
            <p:cNvSpPr>
              <a:spLocks noChangeArrowheads="1"/>
            </p:cNvSpPr>
            <p:nvPr/>
          </p:nvSpPr>
          <p:spPr bwMode="auto">
            <a:xfrm>
              <a:off x="2571" y="2238"/>
              <a:ext cx="536" cy="536"/>
            </a:xfrm>
            <a:prstGeom prst="ellipse">
              <a:avLst/>
            </a:prstGeom>
            <a:solidFill>
              <a:srgbClr val="CC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Invalidierende,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vernachlässigende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Umgebung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Arial" charset="0"/>
                  <a:cs typeface="Arial" charset="0"/>
                </a:rPr>
                <a:t>Typ-II-Traumata</a:t>
              </a:r>
            </a:p>
          </p:txBody>
        </p:sp>
      </p:grpSp>
      <p:sp>
        <p:nvSpPr>
          <p:cNvPr id="13337" name="Oval 23"/>
          <p:cNvSpPr>
            <a:spLocks noChangeArrowheads="1"/>
          </p:cNvSpPr>
          <p:nvPr/>
        </p:nvSpPr>
        <p:spPr bwMode="auto">
          <a:xfrm>
            <a:off x="0" y="0"/>
            <a:ext cx="3635375" cy="692150"/>
          </a:xfrm>
          <a:prstGeom prst="ellipse">
            <a:avLst/>
          </a:prstGeom>
          <a:solidFill>
            <a:schemeClr val="folHlink"/>
          </a:solidFill>
          <a:ln w="9525">
            <a:solidFill>
              <a:schemeClr val="tx1"/>
            </a:solidFill>
            <a:round/>
            <a:headEnd/>
            <a:tailEnd/>
          </a:ln>
        </p:spPr>
        <p:txBody>
          <a:bodyPr wrap="none" anchor="ctr"/>
          <a:lstStyle/>
          <a:p>
            <a:pPr algn="ctr"/>
            <a:r>
              <a:rPr lang="de-DE" altLang="de-DE" sz="1400">
                <a:solidFill>
                  <a:srgbClr val="000000"/>
                </a:solidFill>
              </a:rPr>
              <a:t>Biologische Faktoren</a:t>
            </a:r>
          </a:p>
          <a:p>
            <a:pPr algn="ctr"/>
            <a:r>
              <a:rPr lang="de-DE" altLang="de-DE" sz="1400">
                <a:solidFill>
                  <a:srgbClr val="000000"/>
                </a:solidFill>
              </a:rPr>
              <a:t>Genetik, prä- und perinatale</a:t>
            </a:r>
          </a:p>
          <a:p>
            <a:pPr algn="ctr"/>
            <a:r>
              <a:rPr lang="de-DE" altLang="de-DE" sz="1400">
                <a:solidFill>
                  <a:srgbClr val="000000"/>
                </a:solidFill>
              </a:rPr>
              <a:t> Risikofaktoren</a:t>
            </a:r>
          </a:p>
        </p:txBody>
      </p:sp>
      <p:sp>
        <p:nvSpPr>
          <p:cNvPr id="13338" name="Text Box 27"/>
          <p:cNvSpPr txBox="1">
            <a:spLocks noChangeArrowheads="1"/>
          </p:cNvSpPr>
          <p:nvPr/>
        </p:nvSpPr>
        <p:spPr bwMode="auto">
          <a:xfrm>
            <a:off x="231775" y="6451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endParaRPr lang="de-DE" altLang="de-DE" sz="1400">
              <a:solidFill>
                <a:srgbClr val="000000"/>
              </a:solidFill>
              <a:latin typeface="Arial" charset="0"/>
            </a:endParaRPr>
          </a:p>
        </p:txBody>
      </p:sp>
      <p:sp>
        <p:nvSpPr>
          <p:cNvPr id="13339" name="Rectangle 28"/>
          <p:cNvSpPr>
            <a:spLocks noChangeArrowheads="1"/>
          </p:cNvSpPr>
          <p:nvPr/>
        </p:nvSpPr>
        <p:spPr bwMode="auto">
          <a:xfrm>
            <a:off x="133350" y="6524625"/>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sz="1400" dirty="0">
                <a:solidFill>
                  <a:srgbClr val="000000"/>
                </a:solidFill>
              </a:rPr>
              <a:t>Schmid (2008) </a:t>
            </a:r>
          </a:p>
        </p:txBody>
      </p:sp>
      <p:sp>
        <p:nvSpPr>
          <p:cNvPr id="26" name="Foliennummernplatzhalter 25"/>
          <p:cNvSpPr>
            <a:spLocks noGrp="1"/>
          </p:cNvSpPr>
          <p:nvPr>
            <p:ph type="sldNum" sz="quarter" idx="10"/>
          </p:nvPr>
        </p:nvSpPr>
        <p:spPr/>
        <p:txBody>
          <a:bodyPr/>
          <a:lstStyle/>
          <a:p>
            <a:pPr>
              <a:defRPr/>
            </a:pPr>
            <a:r>
              <a:rPr lang="de-CH"/>
              <a:t>    |  </a:t>
            </a:r>
            <a:fld id="{441FFC99-91B4-45C7-B541-96066D84B122}" type="slidenum">
              <a:rPr lang="de-CH" smtClean="0"/>
              <a:pPr>
                <a:defRPr/>
              </a:pPr>
              <a:t>70</a:t>
            </a:fld>
            <a:endParaRPr lang="de-CH"/>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6"/>
          <p:cNvSpPr>
            <a:spLocks noGrp="1"/>
          </p:cNvSpPr>
          <p:nvPr>
            <p:ph type="title"/>
          </p:nvPr>
        </p:nvSpPr>
        <p:spPr>
          <a:xfrm>
            <a:off x="250825" y="218719"/>
            <a:ext cx="8893175" cy="1576387"/>
          </a:xfrm>
        </p:spPr>
        <p:txBody>
          <a:bodyPr/>
          <a:lstStyle/>
          <a:p>
            <a:r>
              <a:rPr lang="de-DE" altLang="de-DE" dirty="0">
                <a:solidFill>
                  <a:srgbClr val="5B5055"/>
                </a:solidFill>
              </a:rPr>
              <a:t>Traumapädagogik: Korrigierende Beziehungserfahrung</a:t>
            </a:r>
            <a:br>
              <a:rPr lang="de-DE" altLang="de-DE" dirty="0"/>
            </a:br>
            <a:r>
              <a:rPr lang="de-DE" altLang="de-DE" b="0" dirty="0">
                <a:solidFill>
                  <a:srgbClr val="ED7925"/>
                </a:solidFill>
              </a:rPr>
              <a:t>Traumapädagogische Haltung </a:t>
            </a:r>
          </a:p>
        </p:txBody>
      </p:sp>
      <p:sp>
        <p:nvSpPr>
          <p:cNvPr id="50179" name="Inhaltsplatzhalter 7"/>
          <p:cNvSpPr>
            <a:spLocks noGrp="1"/>
          </p:cNvSpPr>
          <p:nvPr>
            <p:ph sz="half" idx="1"/>
          </p:nvPr>
        </p:nvSpPr>
        <p:spPr>
          <a:xfrm>
            <a:off x="138113" y="1263650"/>
            <a:ext cx="4321175" cy="5073650"/>
          </a:xfrm>
          <a:solidFill>
            <a:srgbClr val="FFCC99"/>
          </a:solidFill>
          <a:ln>
            <a:solidFill>
              <a:srgbClr val="ED7925"/>
            </a:solidFill>
            <a:miter lim="800000"/>
            <a:headEnd/>
            <a:tailEnd/>
          </a:ln>
        </p:spPr>
        <p:txBody>
          <a:bodyPr/>
          <a:lstStyle/>
          <a:p>
            <a:pPr>
              <a:defRPr/>
            </a:pPr>
            <a:endParaRPr lang="de-DE" dirty="0"/>
          </a:p>
          <a:p>
            <a:pPr marL="0" indent="0">
              <a:buFont typeface="Georgia" pitchFamily="18" charset="0"/>
              <a:buNone/>
              <a:defRPr/>
            </a:pPr>
            <a:r>
              <a:rPr lang="de-DE" sz="2200" b="1" dirty="0"/>
              <a:t>Traumatisierendes Umfeld</a:t>
            </a:r>
          </a:p>
          <a:p>
            <a:pPr>
              <a:defRPr/>
            </a:pPr>
            <a:endParaRPr lang="de-DE" dirty="0"/>
          </a:p>
          <a:p>
            <a:pPr marL="354013" lvl="1" indent="-260350">
              <a:spcAft>
                <a:spcPts val="1200"/>
              </a:spcAft>
              <a:defRPr/>
            </a:pPr>
            <a:r>
              <a:rPr lang="de-DE" sz="2200" dirty="0"/>
              <a:t>Unberechenbarkeit</a:t>
            </a:r>
          </a:p>
          <a:p>
            <a:pPr marL="354013" lvl="1" indent="-260350">
              <a:spcAft>
                <a:spcPts val="1200"/>
              </a:spcAft>
              <a:defRPr/>
            </a:pPr>
            <a:r>
              <a:rPr lang="de-DE" sz="2200" dirty="0"/>
              <a:t>Einsamkeit</a:t>
            </a:r>
          </a:p>
          <a:p>
            <a:pPr marL="354013" lvl="1" indent="-260350">
              <a:spcAft>
                <a:spcPts val="1200"/>
              </a:spcAft>
              <a:defRPr/>
            </a:pPr>
            <a:r>
              <a:rPr lang="de-DE" sz="2200" dirty="0"/>
              <a:t>Nicht gesehen/gehört werden</a:t>
            </a:r>
          </a:p>
          <a:p>
            <a:pPr marL="354013" lvl="1" indent="-260350">
              <a:spcAft>
                <a:spcPts val="1200"/>
              </a:spcAft>
              <a:defRPr/>
            </a:pPr>
            <a:r>
              <a:rPr lang="de-DE" sz="2200" dirty="0"/>
              <a:t>Geringschätzung</a:t>
            </a:r>
          </a:p>
          <a:p>
            <a:pPr marL="354013" lvl="1" indent="-260350">
              <a:spcAft>
                <a:spcPts val="1200"/>
              </a:spcAft>
              <a:defRPr/>
            </a:pPr>
            <a:r>
              <a:rPr lang="de-DE" sz="2200" dirty="0"/>
              <a:t>Bedürfnisse  missachtet</a:t>
            </a:r>
          </a:p>
          <a:p>
            <a:pPr marL="354013" lvl="1" indent="-260350">
              <a:spcAft>
                <a:spcPts val="1200"/>
              </a:spcAft>
              <a:defRPr/>
            </a:pPr>
            <a:r>
              <a:rPr lang="de-DE" sz="2200" dirty="0"/>
              <a:t>Kritik und Entmutigung</a:t>
            </a:r>
          </a:p>
          <a:p>
            <a:pPr marL="354013" lvl="1" indent="-260350">
              <a:spcAft>
                <a:spcPts val="1200"/>
              </a:spcAft>
              <a:defRPr/>
            </a:pPr>
            <a:r>
              <a:rPr lang="de-DE" sz="2200" dirty="0"/>
              <a:t>Ausgeliefert sein – andere Bestimmen absolut über mich</a:t>
            </a:r>
          </a:p>
          <a:p>
            <a:pPr marL="354013" lvl="1" indent="-260350">
              <a:spcAft>
                <a:spcPts val="1200"/>
              </a:spcAft>
              <a:defRPr/>
            </a:pPr>
            <a:r>
              <a:rPr lang="de-DE" sz="2200" dirty="0"/>
              <a:t>Leid</a:t>
            </a:r>
          </a:p>
          <a:p>
            <a:pPr>
              <a:spcAft>
                <a:spcPts val="1200"/>
              </a:spcAft>
              <a:defRPr/>
            </a:pPr>
            <a:endParaRPr lang="de-DE" sz="2200" dirty="0"/>
          </a:p>
        </p:txBody>
      </p:sp>
      <p:sp>
        <p:nvSpPr>
          <p:cNvPr id="9" name="Inhaltsplatzhalter 8"/>
          <p:cNvSpPr>
            <a:spLocks noGrp="1"/>
          </p:cNvSpPr>
          <p:nvPr>
            <p:ph sz="half" idx="2"/>
          </p:nvPr>
        </p:nvSpPr>
        <p:spPr>
          <a:xfrm>
            <a:off x="4518025" y="1268413"/>
            <a:ext cx="4625975" cy="5067300"/>
          </a:xfrm>
          <a:solidFill>
            <a:schemeClr val="accent6">
              <a:lumMod val="20000"/>
              <a:lumOff val="80000"/>
            </a:schemeClr>
          </a:solidFill>
          <a:ln>
            <a:solidFill>
              <a:schemeClr val="accent6">
                <a:lumMod val="60000"/>
                <a:lumOff val="40000"/>
              </a:schemeClr>
            </a:solidFill>
          </a:ln>
        </p:spPr>
        <p:txBody>
          <a:bodyPr/>
          <a:lstStyle/>
          <a:p>
            <a:pPr>
              <a:defRPr/>
            </a:pPr>
            <a:endParaRPr lang="de-DE" dirty="0"/>
          </a:p>
          <a:p>
            <a:pPr marL="0" indent="0">
              <a:buFont typeface="Georgia" pitchFamily="18" charset="0"/>
              <a:buNone/>
              <a:defRPr/>
            </a:pPr>
            <a:r>
              <a:rPr lang="de-DE" sz="2200" b="1" dirty="0"/>
              <a:t>Traumapädagogisches Milieu</a:t>
            </a:r>
          </a:p>
          <a:p>
            <a:pPr>
              <a:defRPr/>
            </a:pPr>
            <a:endParaRPr lang="de-DE" dirty="0"/>
          </a:p>
          <a:p>
            <a:pPr marL="269875" indent="-269875">
              <a:spcAft>
                <a:spcPts val="1200"/>
              </a:spcAft>
              <a:defRPr/>
            </a:pPr>
            <a:r>
              <a:rPr lang="de-DE" sz="2200" dirty="0"/>
              <a:t>Transparenz /Berechenbarkeit</a:t>
            </a:r>
          </a:p>
          <a:p>
            <a:pPr marL="269875" indent="-269875">
              <a:spcAft>
                <a:spcPts val="1200"/>
              </a:spcAft>
              <a:defRPr/>
            </a:pPr>
            <a:r>
              <a:rPr lang="de-DE" sz="2200" dirty="0"/>
              <a:t>Beziehungsangebote/ Anwaltschaft</a:t>
            </a:r>
          </a:p>
          <a:p>
            <a:pPr marL="269875" indent="-269875">
              <a:spcAft>
                <a:spcPts val="1200"/>
              </a:spcAft>
              <a:defRPr/>
            </a:pPr>
            <a:r>
              <a:rPr lang="de-DE" sz="2200" dirty="0"/>
              <a:t>Beachtet werden/wichtig sein</a:t>
            </a:r>
          </a:p>
          <a:p>
            <a:pPr marL="269875" indent="-269875">
              <a:spcAft>
                <a:spcPts val="1200"/>
              </a:spcAft>
              <a:defRPr/>
            </a:pPr>
            <a:r>
              <a:rPr lang="de-DE" sz="2200" dirty="0"/>
              <a:t>Wertschätzung (Besonderheit)</a:t>
            </a:r>
          </a:p>
          <a:p>
            <a:pPr marL="269875" indent="-269875">
              <a:spcAft>
                <a:spcPts val="1200"/>
              </a:spcAft>
              <a:defRPr/>
            </a:pPr>
            <a:r>
              <a:rPr lang="de-DE" sz="2200" dirty="0"/>
              <a:t>Bedürfnisorientierung</a:t>
            </a:r>
          </a:p>
          <a:p>
            <a:pPr marL="269875" indent="-269875">
              <a:spcAft>
                <a:spcPts val="1200"/>
              </a:spcAft>
              <a:defRPr/>
            </a:pPr>
            <a:r>
              <a:rPr lang="de-DE" sz="2200" dirty="0"/>
              <a:t>Lob und Ermutigung</a:t>
            </a:r>
          </a:p>
          <a:p>
            <a:pPr marL="269875" indent="-269875">
              <a:spcAft>
                <a:spcPts val="1200"/>
              </a:spcAft>
              <a:defRPr/>
            </a:pPr>
            <a:r>
              <a:rPr lang="de-DE" sz="2200" dirty="0"/>
              <a:t>Mitbestimmen können - Partizipation</a:t>
            </a:r>
          </a:p>
          <a:p>
            <a:pPr marL="269875" indent="-269875">
              <a:spcAft>
                <a:spcPts val="1200"/>
              </a:spcAft>
              <a:defRPr/>
            </a:pPr>
            <a:r>
              <a:rPr lang="de-DE" sz="2200" b="1" dirty="0"/>
              <a:t>Freude</a:t>
            </a:r>
          </a:p>
          <a:p>
            <a:pPr>
              <a:spcAft>
                <a:spcPts val="1200"/>
              </a:spcAft>
              <a:defRPr/>
            </a:pPr>
            <a:endParaRPr lang="de-DE" sz="2000" dirty="0"/>
          </a:p>
        </p:txBody>
      </p:sp>
      <p:sp>
        <p:nvSpPr>
          <p:cNvPr id="26629"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FF9C3F98-DD12-4854-AF36-9F18D63DAD2E}" type="slidenum">
              <a:rPr lang="de-CH" altLang="de-DE" smtClean="0">
                <a:solidFill>
                  <a:schemeClr val="tx1"/>
                </a:solidFill>
              </a:rPr>
              <a:pPr/>
              <a:t>71</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2850935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a:xfrm>
            <a:off x="220663" y="261938"/>
            <a:ext cx="6837362" cy="1079500"/>
          </a:xfrm>
        </p:spPr>
        <p:txBody>
          <a:bodyPr/>
          <a:lstStyle/>
          <a:p>
            <a:endParaRPr lang="de-DE" altLang="de-DE"/>
          </a:p>
        </p:txBody>
      </p:sp>
      <p:graphicFrame>
        <p:nvGraphicFramePr>
          <p:cNvPr id="8" name="Inhaltsplatzhalter 7"/>
          <p:cNvGraphicFramePr>
            <a:graphicFrameLocks noGrp="1"/>
          </p:cNvGraphicFramePr>
          <p:nvPr>
            <p:ph idx="1"/>
          </p:nvPr>
        </p:nvGraphicFramePr>
        <p:xfrm>
          <a:off x="166688" y="244475"/>
          <a:ext cx="8902700" cy="6143629"/>
        </p:xfrm>
        <a:graphic>
          <a:graphicData uri="http://schemas.openxmlformats.org/drawingml/2006/table">
            <a:tbl>
              <a:tblPr firstRow="1" bandRow="1">
                <a:tableStyleId>{21E4AEA4-8DFA-4A89-87EB-49C32662AFE0}</a:tableStyleId>
              </a:tblPr>
              <a:tblGrid>
                <a:gridCol w="2097209">
                  <a:extLst>
                    <a:ext uri="{9D8B030D-6E8A-4147-A177-3AD203B41FA5}">
                      <a16:colId xmlns:a16="http://schemas.microsoft.com/office/drawing/2014/main" val="20000"/>
                    </a:ext>
                  </a:extLst>
                </a:gridCol>
                <a:gridCol w="3573332">
                  <a:extLst>
                    <a:ext uri="{9D8B030D-6E8A-4147-A177-3AD203B41FA5}">
                      <a16:colId xmlns:a16="http://schemas.microsoft.com/office/drawing/2014/main" val="20001"/>
                    </a:ext>
                  </a:extLst>
                </a:gridCol>
                <a:gridCol w="3232159">
                  <a:extLst>
                    <a:ext uri="{9D8B030D-6E8A-4147-A177-3AD203B41FA5}">
                      <a16:colId xmlns:a16="http://schemas.microsoft.com/office/drawing/2014/main" val="20002"/>
                    </a:ext>
                  </a:extLst>
                </a:gridCol>
              </a:tblGrid>
              <a:tr h="319391">
                <a:tc>
                  <a:txBody>
                    <a:bodyPr/>
                    <a:lstStyle/>
                    <a:p>
                      <a:pPr algn="just">
                        <a:lnSpc>
                          <a:spcPct val="150000"/>
                        </a:lnSpc>
                        <a:spcAft>
                          <a:spcPts val="0"/>
                        </a:spcAft>
                      </a:pPr>
                      <a:r>
                        <a:rPr lang="de-CH" sz="1100" dirty="0"/>
                        <a:t>Haltungselemente</a:t>
                      </a:r>
                      <a:endParaRPr lang="de-DE" sz="1100" dirty="0">
                        <a:latin typeface="Calibri"/>
                        <a:ea typeface="Times New Roman"/>
                        <a:cs typeface="Times New Roman"/>
                      </a:endParaRPr>
                    </a:p>
                  </a:txBody>
                  <a:tcPr marL="68580" marR="68580" marT="0" marB="0"/>
                </a:tc>
                <a:tc>
                  <a:txBody>
                    <a:bodyPr/>
                    <a:lstStyle/>
                    <a:p>
                      <a:pPr algn="l">
                        <a:lnSpc>
                          <a:spcPct val="150000"/>
                        </a:lnSpc>
                        <a:spcAft>
                          <a:spcPts val="0"/>
                        </a:spcAft>
                      </a:pPr>
                      <a:r>
                        <a:rPr lang="de-CH" sz="1100" dirty="0"/>
                        <a:t>Ebene des Kindes</a:t>
                      </a:r>
                      <a:endParaRPr lang="de-DE" sz="1100" dirty="0">
                        <a:latin typeface="Calibri"/>
                        <a:ea typeface="Times New Roman"/>
                        <a:cs typeface="Times New Roman"/>
                      </a:endParaRPr>
                    </a:p>
                  </a:txBody>
                  <a:tcPr marL="68580" marR="68580" marT="0" marB="0"/>
                </a:tc>
                <a:tc>
                  <a:txBody>
                    <a:bodyPr/>
                    <a:lstStyle/>
                    <a:p>
                      <a:pPr algn="l">
                        <a:lnSpc>
                          <a:spcPct val="150000"/>
                        </a:lnSpc>
                        <a:spcAft>
                          <a:spcPts val="0"/>
                        </a:spcAft>
                      </a:pPr>
                      <a:r>
                        <a:rPr lang="de-CH" sz="1100" dirty="0"/>
                        <a:t>Ebene der Mitarbeiter</a:t>
                      </a:r>
                      <a:endParaRPr lang="de-DE" sz="1100" dirty="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548639">
                <a:tc>
                  <a:txBody>
                    <a:bodyPr/>
                    <a:lstStyle/>
                    <a:p>
                      <a:pPr algn="just">
                        <a:lnSpc>
                          <a:spcPct val="150000"/>
                        </a:lnSpc>
                        <a:spcAft>
                          <a:spcPts val="0"/>
                        </a:spcAft>
                      </a:pPr>
                      <a:r>
                        <a:rPr lang="de-CH" sz="1200" dirty="0"/>
                        <a:t>Unbedingte Wertschätzung</a:t>
                      </a:r>
                      <a:endParaRPr lang="de-DE" sz="1200" dirty="0">
                        <a:latin typeface="Calibri"/>
                        <a:ea typeface="Times New Roman"/>
                        <a:cs typeface="Times New Roman"/>
                      </a:endParaRPr>
                    </a:p>
                  </a:txBody>
                  <a:tcPr marL="68580" marR="68580" marT="0" marB="0"/>
                </a:tc>
                <a:tc>
                  <a:txBody>
                    <a:bodyPr/>
                    <a:lstStyle/>
                    <a:p>
                      <a:pPr algn="l">
                        <a:lnSpc>
                          <a:spcPct val="150000"/>
                        </a:lnSpc>
                        <a:spcAft>
                          <a:spcPts val="0"/>
                        </a:spcAft>
                      </a:pPr>
                      <a:r>
                        <a:rPr lang="de-CH" sz="1200" dirty="0"/>
                        <a:t>Wertschätzung der Überlebensleistung und der Besonderheit des Kindes.</a:t>
                      </a:r>
                      <a:endParaRPr lang="de-DE" sz="1200" dirty="0">
                        <a:latin typeface="Calibri"/>
                        <a:ea typeface="Times New Roman"/>
                        <a:cs typeface="Times New Roman"/>
                      </a:endParaRPr>
                    </a:p>
                  </a:txBody>
                  <a:tcPr marL="68580" marR="68580" marT="0" marB="0"/>
                </a:tc>
                <a:tc>
                  <a:txBody>
                    <a:bodyPr/>
                    <a:lstStyle/>
                    <a:p>
                      <a:pPr algn="l">
                        <a:lnSpc>
                          <a:spcPct val="150000"/>
                        </a:lnSpc>
                        <a:spcAft>
                          <a:spcPts val="0"/>
                        </a:spcAft>
                      </a:pPr>
                      <a:r>
                        <a:rPr lang="de-CH" sz="1200" dirty="0"/>
                        <a:t>Wertschätzung der Arbeitsleistung und Persönlichkeit.</a:t>
                      </a:r>
                      <a:endParaRPr lang="de-DE" sz="1200" dirty="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397165">
                <a:tc>
                  <a:txBody>
                    <a:bodyPr/>
                    <a:lstStyle/>
                    <a:p>
                      <a:pPr algn="just">
                        <a:lnSpc>
                          <a:spcPct val="150000"/>
                        </a:lnSpc>
                        <a:spcAft>
                          <a:spcPts val="0"/>
                        </a:spcAft>
                      </a:pPr>
                      <a:r>
                        <a:rPr lang="de-CH" sz="1200" dirty="0"/>
                        <a:t>"Guter Grund" </a:t>
                      </a:r>
                      <a:endParaRPr lang="de-DE" sz="1200" dirty="0">
                        <a:latin typeface="Calibri"/>
                        <a:ea typeface="Times New Roman"/>
                        <a:cs typeface="Times New Roman"/>
                      </a:endParaRPr>
                    </a:p>
                  </a:txBody>
                  <a:tcPr marL="68580" marR="68580" marT="0" marB="0"/>
                </a:tc>
                <a:tc>
                  <a:txBody>
                    <a:bodyPr/>
                    <a:lstStyle/>
                    <a:p>
                      <a:pPr algn="l">
                        <a:lnSpc>
                          <a:spcPct val="150000"/>
                        </a:lnSpc>
                        <a:spcAft>
                          <a:spcPts val="0"/>
                        </a:spcAft>
                      </a:pPr>
                      <a:r>
                        <a:rPr lang="de-CH" sz="1200" dirty="0"/>
                        <a:t>Hinter jedem Problemverhalten und Widerstand des Kindes steckt ein "guter Grund". Die zugrundeliegenden Bedürfnisse müssen beachtet und "versorgt" werden, um ein Gefühl von Sicherheit wieder zu erlangen. </a:t>
                      </a:r>
                      <a:endParaRPr lang="de-DE" sz="1200" dirty="0">
                        <a:latin typeface="Calibri"/>
                        <a:ea typeface="Times New Roman"/>
                        <a:cs typeface="Times New Roman"/>
                      </a:endParaRPr>
                    </a:p>
                  </a:txBody>
                  <a:tcPr marL="68580" marR="68580" marT="0" marB="0"/>
                </a:tc>
                <a:tc>
                  <a:txBody>
                    <a:bodyPr/>
                    <a:lstStyle/>
                    <a:p>
                      <a:pPr algn="l">
                        <a:lnSpc>
                          <a:spcPct val="150000"/>
                        </a:lnSpc>
                        <a:spcAft>
                          <a:spcPts val="0"/>
                        </a:spcAft>
                      </a:pPr>
                      <a:r>
                        <a:rPr lang="de-CH" sz="1200" dirty="0"/>
                        <a:t>Hinter Fehlverhalten oder Widerstand eines Mitarbeiters steckt "ein guter Grund". Die zugrundeliegenden Bedürfnisse müssen beachtet und "versorgt" werden. </a:t>
                      </a:r>
                      <a:endParaRPr lang="de-DE" sz="1200" dirty="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1097279">
                <a:tc>
                  <a:txBody>
                    <a:bodyPr/>
                    <a:lstStyle/>
                    <a:p>
                      <a:pPr algn="just">
                        <a:lnSpc>
                          <a:spcPct val="150000"/>
                        </a:lnSpc>
                        <a:spcAft>
                          <a:spcPts val="0"/>
                        </a:spcAft>
                      </a:pPr>
                      <a:r>
                        <a:rPr lang="de-CH" sz="1200" dirty="0"/>
                        <a:t>Individualisierung</a:t>
                      </a:r>
                      <a:endParaRPr lang="de-DE" sz="1200" dirty="0">
                        <a:latin typeface="Calibri"/>
                        <a:ea typeface="Times New Roman"/>
                        <a:cs typeface="Times New Roman"/>
                      </a:endParaRPr>
                    </a:p>
                  </a:txBody>
                  <a:tcPr marL="68580" marR="68580" marT="0" marB="0"/>
                </a:tc>
                <a:tc>
                  <a:txBody>
                    <a:bodyPr/>
                    <a:lstStyle/>
                    <a:p>
                      <a:pPr algn="l">
                        <a:lnSpc>
                          <a:spcPct val="150000"/>
                        </a:lnSpc>
                        <a:spcAft>
                          <a:spcPts val="0"/>
                        </a:spcAft>
                      </a:pPr>
                      <a:r>
                        <a:rPr lang="de-CH" sz="1200"/>
                        <a:t>Jedes Kind benötigte eine andere Förderung und es darf nicht über- und unterfordert werden. Auf die Bedürfnisse der Kinder wird individuell eingegangen.</a:t>
                      </a:r>
                      <a:endParaRPr lang="de-DE" sz="1200">
                        <a:latin typeface="Calibri"/>
                        <a:ea typeface="Times New Roman"/>
                        <a:cs typeface="Times New Roman"/>
                      </a:endParaRPr>
                    </a:p>
                  </a:txBody>
                  <a:tcPr marL="68580" marR="68580" marT="0" marB="0"/>
                </a:tc>
                <a:tc>
                  <a:txBody>
                    <a:bodyPr/>
                    <a:lstStyle/>
                    <a:p>
                      <a:pPr algn="l">
                        <a:lnSpc>
                          <a:spcPct val="150000"/>
                        </a:lnSpc>
                        <a:spcAft>
                          <a:spcPts val="0"/>
                        </a:spcAft>
                      </a:pPr>
                      <a:r>
                        <a:rPr lang="de-CH" sz="1200" dirty="0"/>
                        <a:t>Es kann unterschiedliche Erwartungen an Mitarbeiter geben. Jeder Mitarbeiter braucht eine andere Form der Unterstützung. </a:t>
                      </a:r>
                      <a:endParaRPr lang="de-DE" sz="1200" dirty="0">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586593">
                <a:tc>
                  <a:txBody>
                    <a:bodyPr/>
                    <a:lstStyle/>
                    <a:p>
                      <a:pPr algn="just">
                        <a:lnSpc>
                          <a:spcPct val="150000"/>
                        </a:lnSpc>
                        <a:spcAft>
                          <a:spcPts val="0"/>
                        </a:spcAft>
                      </a:pPr>
                      <a:r>
                        <a:rPr lang="de-CH" sz="1200" dirty="0"/>
                        <a:t>Achtsamkeit</a:t>
                      </a:r>
                      <a:endParaRPr lang="de-DE" sz="1200" dirty="0">
                        <a:latin typeface="Calibri"/>
                        <a:ea typeface="Times New Roman"/>
                        <a:cs typeface="Times New Roman"/>
                      </a:endParaRPr>
                    </a:p>
                  </a:txBody>
                  <a:tcPr marL="68580" marR="68580" marT="0" marB="0"/>
                </a:tc>
                <a:tc>
                  <a:txBody>
                    <a:bodyPr/>
                    <a:lstStyle/>
                    <a:p>
                      <a:pPr algn="l">
                        <a:lnSpc>
                          <a:spcPct val="150000"/>
                        </a:lnSpc>
                        <a:spcAft>
                          <a:spcPts val="0"/>
                        </a:spcAft>
                      </a:pPr>
                      <a:r>
                        <a:rPr lang="de-CH" sz="1200"/>
                        <a:t>Achtsamkeit auf Spannungszustände, Anzeichen von Über- und Unterforderung.</a:t>
                      </a:r>
                      <a:endParaRPr lang="de-DE" sz="1200">
                        <a:latin typeface="Calibri"/>
                        <a:ea typeface="Times New Roman"/>
                        <a:cs typeface="Times New Roman"/>
                      </a:endParaRPr>
                    </a:p>
                  </a:txBody>
                  <a:tcPr marL="68580" marR="68580" marT="0" marB="0"/>
                </a:tc>
                <a:tc>
                  <a:txBody>
                    <a:bodyPr/>
                    <a:lstStyle/>
                    <a:p>
                      <a:pPr algn="l">
                        <a:lnSpc>
                          <a:spcPct val="150000"/>
                        </a:lnSpc>
                        <a:spcAft>
                          <a:spcPts val="0"/>
                        </a:spcAft>
                      </a:pPr>
                      <a:r>
                        <a:rPr lang="de-CH" sz="1200" dirty="0"/>
                        <a:t>Achtsamkeit auf  Symptome von Burn-Out, Unzufriedenheit, Über- und Unterforderung.</a:t>
                      </a:r>
                      <a:endParaRPr lang="de-DE" sz="1200" dirty="0">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1371598">
                <a:tc>
                  <a:txBody>
                    <a:bodyPr/>
                    <a:lstStyle/>
                    <a:p>
                      <a:pPr algn="just">
                        <a:lnSpc>
                          <a:spcPct val="150000"/>
                        </a:lnSpc>
                        <a:spcAft>
                          <a:spcPts val="0"/>
                        </a:spcAft>
                      </a:pPr>
                      <a:r>
                        <a:rPr lang="de-CH" sz="1200" dirty="0"/>
                        <a:t>Partizipation</a:t>
                      </a:r>
                      <a:endParaRPr lang="de-DE" sz="1200" dirty="0">
                        <a:latin typeface="Calibri"/>
                        <a:ea typeface="Times New Roman"/>
                        <a:cs typeface="Times New Roman"/>
                      </a:endParaRPr>
                    </a:p>
                  </a:txBody>
                  <a:tcPr marL="68580" marR="68580" marT="0" marB="0"/>
                </a:tc>
                <a:tc>
                  <a:txBody>
                    <a:bodyPr/>
                    <a:lstStyle/>
                    <a:p>
                      <a:pPr algn="l">
                        <a:lnSpc>
                          <a:spcPct val="150000"/>
                        </a:lnSpc>
                        <a:spcAft>
                          <a:spcPts val="0"/>
                        </a:spcAft>
                      </a:pPr>
                      <a:r>
                        <a:rPr lang="de-CH" sz="1200" dirty="0"/>
                        <a:t>Wichtige Entscheidungen und Regelungen werden gemeinsam ausgehandelt. Das Kind darf, wo immer möglich, (mit)entscheiden.</a:t>
                      </a:r>
                      <a:endParaRPr lang="de-DE" sz="1200" dirty="0"/>
                    </a:p>
                    <a:p>
                      <a:pPr algn="l">
                        <a:lnSpc>
                          <a:spcPct val="150000"/>
                        </a:lnSpc>
                        <a:spcAft>
                          <a:spcPts val="0"/>
                        </a:spcAft>
                      </a:pPr>
                      <a:r>
                        <a:rPr lang="de-CH" sz="1200" dirty="0"/>
                        <a:t>Ziel ist das Erleben von Selbstwirksamkeit.</a:t>
                      </a:r>
                      <a:endParaRPr lang="de-DE" sz="1200" dirty="0">
                        <a:latin typeface="Calibri"/>
                        <a:ea typeface="Times New Roman"/>
                        <a:cs typeface="Times New Roman"/>
                      </a:endParaRPr>
                    </a:p>
                  </a:txBody>
                  <a:tcPr marL="68580" marR="68580" marT="0" marB="0"/>
                </a:tc>
                <a:tc>
                  <a:txBody>
                    <a:bodyPr/>
                    <a:lstStyle/>
                    <a:p>
                      <a:pPr algn="l">
                        <a:lnSpc>
                          <a:spcPct val="150000"/>
                        </a:lnSpc>
                        <a:spcAft>
                          <a:spcPts val="0"/>
                        </a:spcAft>
                      </a:pPr>
                      <a:r>
                        <a:rPr lang="de-CH" sz="1200" dirty="0"/>
                        <a:t>Wichtige Entscheidungen und Regelungen werden gemeinsam ausgehandelt. Mitarbeiter können, wo immer möglich, (mit)entscheiden.</a:t>
                      </a:r>
                      <a:endParaRPr lang="de-DE" sz="1200" dirty="0"/>
                    </a:p>
                    <a:p>
                      <a:pPr algn="l">
                        <a:lnSpc>
                          <a:spcPct val="150000"/>
                        </a:lnSpc>
                        <a:spcAft>
                          <a:spcPts val="0"/>
                        </a:spcAft>
                      </a:pPr>
                      <a:r>
                        <a:rPr lang="de-CH" sz="1200" dirty="0"/>
                        <a:t>Ziel ist das Erleben von Selbstwirksamkeit.</a:t>
                      </a:r>
                      <a:endParaRPr lang="de-DE" sz="1200" dirty="0">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822959">
                <a:tc>
                  <a:txBody>
                    <a:bodyPr/>
                    <a:lstStyle/>
                    <a:p>
                      <a:pPr algn="just">
                        <a:lnSpc>
                          <a:spcPct val="150000"/>
                        </a:lnSpc>
                        <a:spcAft>
                          <a:spcPts val="0"/>
                        </a:spcAft>
                      </a:pPr>
                      <a:r>
                        <a:rPr lang="de-DE" sz="1200" dirty="0">
                          <a:latin typeface="Calibri"/>
                          <a:ea typeface="Times New Roman"/>
                          <a:cs typeface="Times New Roman"/>
                        </a:rPr>
                        <a:t>Transparenz</a:t>
                      </a:r>
                    </a:p>
                  </a:txBody>
                  <a:tcPr marL="68580" marR="68580" marT="0" marB="0"/>
                </a:tc>
                <a:tc>
                  <a:txBody>
                    <a:bodyPr/>
                    <a:lstStyle/>
                    <a:p>
                      <a:pPr algn="just">
                        <a:lnSpc>
                          <a:spcPct val="150000"/>
                        </a:lnSpc>
                        <a:spcAft>
                          <a:spcPts val="0"/>
                        </a:spcAft>
                      </a:pPr>
                      <a:r>
                        <a:rPr lang="de-CH" sz="1200" dirty="0"/>
                        <a:t>Institutionelle Abläufe und Absprachen und deren Hintergründe, Sinn und Motivation werden transparent gemacht.</a:t>
                      </a:r>
                      <a:endParaRPr lang="de-DE" sz="1200" dirty="0">
                        <a:latin typeface="Calibri"/>
                        <a:ea typeface="Times New Roman"/>
                        <a:cs typeface="Times New Roman"/>
                      </a:endParaRPr>
                    </a:p>
                  </a:txBody>
                  <a:tcPr marL="68576" marR="68576" marT="0" marB="0"/>
                </a:tc>
                <a:tc>
                  <a:txBody>
                    <a:bodyPr/>
                    <a:lstStyle/>
                    <a:p>
                      <a:pPr algn="just">
                        <a:lnSpc>
                          <a:spcPct val="150000"/>
                        </a:lnSpc>
                        <a:spcAft>
                          <a:spcPts val="0"/>
                        </a:spcAft>
                      </a:pPr>
                      <a:r>
                        <a:rPr lang="de-CH" sz="1200" dirty="0"/>
                        <a:t>Entscheidungen auf Leitungsebene und deren Hintergründe, Sinn und Motivation werden dem Team gegenüber transparent gemacht.</a:t>
                      </a:r>
                      <a:endParaRPr lang="de-DE" sz="1200" dirty="0">
                        <a:latin typeface="Calibri"/>
                        <a:ea typeface="Times New Roman"/>
                        <a:cs typeface="Times New Roman"/>
                      </a:endParaRPr>
                    </a:p>
                  </a:txBody>
                  <a:tcPr marL="68576" marR="68576" marT="0" marB="0"/>
                </a:tc>
                <a:extLst>
                  <a:ext uri="{0D108BD9-81ED-4DB2-BD59-A6C34878D82A}">
                    <a16:rowId xmlns:a16="http://schemas.microsoft.com/office/drawing/2014/main" val="10006"/>
                  </a:ext>
                </a:extLst>
              </a:tr>
            </a:tbl>
          </a:graphicData>
        </a:graphic>
      </p:graphicFrame>
      <p:sp>
        <p:nvSpPr>
          <p:cNvPr id="75813"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146C3885-D589-44EF-944A-D41881F491E6}" type="slidenum">
              <a:rPr lang="de-CH" altLang="de-DE" smtClean="0">
                <a:solidFill>
                  <a:schemeClr val="tx1"/>
                </a:solidFill>
              </a:rPr>
              <a:pPr/>
              <a:t>72</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4"/>
          <p:cNvSpPr>
            <a:spLocks noGrp="1"/>
          </p:cNvSpPr>
          <p:nvPr>
            <p:ph type="title"/>
          </p:nvPr>
        </p:nvSpPr>
        <p:spPr>
          <a:xfrm>
            <a:off x="319088" y="193675"/>
            <a:ext cx="7975600" cy="1203325"/>
          </a:xfrm>
        </p:spPr>
        <p:txBody>
          <a:bodyPr/>
          <a:lstStyle/>
          <a:p>
            <a:r>
              <a:rPr lang="de-DE" altLang="de-DE" sz="2400" b="0" dirty="0">
                <a:solidFill>
                  <a:srgbClr val="ED7925"/>
                </a:solidFill>
              </a:rPr>
              <a:t>Mitarbeiter als Teil des pädagogischen Konzeptes </a:t>
            </a:r>
          </a:p>
        </p:txBody>
      </p:sp>
      <p:sp>
        <p:nvSpPr>
          <p:cNvPr id="72707" name="Inhaltsplatzhalter 5"/>
          <p:cNvSpPr>
            <a:spLocks noGrp="1"/>
          </p:cNvSpPr>
          <p:nvPr>
            <p:ph idx="1"/>
          </p:nvPr>
        </p:nvSpPr>
        <p:spPr>
          <a:xfrm>
            <a:off x="290513" y="1008063"/>
            <a:ext cx="8853487" cy="5327650"/>
          </a:xfrm>
        </p:spPr>
        <p:txBody>
          <a:bodyPr/>
          <a:lstStyle/>
          <a:p>
            <a:pPr>
              <a:lnSpc>
                <a:spcPct val="100000"/>
              </a:lnSpc>
              <a:spcAft>
                <a:spcPts val="1800"/>
              </a:spcAft>
              <a:defRPr/>
            </a:pPr>
            <a:r>
              <a:rPr lang="de-DE" sz="2200" dirty="0"/>
              <a:t>Traumatisierte Kinder lösen bei professionellen Helfern intensivste Gefühle aus – Phänomen der sekundären Traumatisierung.</a:t>
            </a:r>
          </a:p>
          <a:p>
            <a:pPr>
              <a:lnSpc>
                <a:spcPct val="100000"/>
              </a:lnSpc>
              <a:spcAft>
                <a:spcPts val="1800"/>
              </a:spcAft>
              <a:defRPr/>
            </a:pPr>
            <a:r>
              <a:rPr lang="de-DE" sz="2200" dirty="0"/>
              <a:t>Letztlich ist für die Frage, ob ein Kind nach einer Eskalation auf einer Wohngruppe verbleiben und gehalten werden kann, nicht das Problemverhalten sondern die Tragfähigkeit des Teams ist entscheidend. </a:t>
            </a:r>
          </a:p>
          <a:p>
            <a:pPr>
              <a:lnSpc>
                <a:spcPct val="100000"/>
              </a:lnSpc>
              <a:spcAft>
                <a:spcPts val="1800"/>
              </a:spcAft>
              <a:defRPr/>
            </a:pPr>
            <a:r>
              <a:rPr lang="de-DE" sz="2200" dirty="0"/>
              <a:t>Nur „stabile, sichere Mitarbeiter“ können in Krisensituationen  stabilisieren und deeskalieren. </a:t>
            </a:r>
          </a:p>
          <a:p>
            <a:pPr>
              <a:lnSpc>
                <a:spcPct val="100000"/>
              </a:lnSpc>
              <a:spcAft>
                <a:spcPts val="1800"/>
              </a:spcAft>
              <a:defRPr/>
            </a:pPr>
            <a:r>
              <a:rPr lang="de-DE" sz="2200" dirty="0"/>
              <a:t>Mitarbeiter benötigen in Krisensituationen ähnliche innerpsychische  Fertigkeiten (natürlich auf viel höherem Niveau), wie die Kinder (Emotionsregulation, Selbstwirksamkeit, </a:t>
            </a:r>
            <a:r>
              <a:rPr lang="de-DE" sz="2200" dirty="0" err="1"/>
              <a:t>Resilienzfaktoren</a:t>
            </a:r>
            <a:r>
              <a:rPr lang="de-DE" sz="2200" dirty="0"/>
              <a:t>).</a:t>
            </a:r>
          </a:p>
          <a:p>
            <a:pPr>
              <a:lnSpc>
                <a:spcPct val="100000"/>
              </a:lnSpc>
              <a:spcAft>
                <a:spcPts val="1800"/>
              </a:spcAft>
              <a:defRPr/>
            </a:pPr>
            <a:r>
              <a:rPr lang="de-DE" sz="2200" dirty="0"/>
              <a:t>Sowohl die Heranwachsenden als auch die Mitarbeiter brauchen letztlich einen sicheren Ort, an dem sie sich selbstwirksam erleben. </a:t>
            </a:r>
          </a:p>
          <a:p>
            <a:pPr marL="0" indent="0">
              <a:lnSpc>
                <a:spcPct val="100000"/>
              </a:lnSpc>
              <a:spcAft>
                <a:spcPts val="1800"/>
              </a:spcAft>
              <a:buFont typeface="Georgia" pitchFamily="18" charset="0"/>
              <a:buNone/>
              <a:defRPr/>
            </a:pPr>
            <a:endParaRPr lang="de-DE" sz="2200" dirty="0"/>
          </a:p>
          <a:p>
            <a:pPr marL="0" indent="0">
              <a:lnSpc>
                <a:spcPct val="100000"/>
              </a:lnSpc>
              <a:spcAft>
                <a:spcPts val="1800"/>
              </a:spcAft>
              <a:buFont typeface="Georgia" pitchFamily="18" charset="0"/>
              <a:buNone/>
              <a:defRPr/>
            </a:pPr>
            <a:endParaRPr lang="de-DE" sz="2200" dirty="0"/>
          </a:p>
          <a:p>
            <a:pPr marL="0" indent="0">
              <a:lnSpc>
                <a:spcPct val="100000"/>
              </a:lnSpc>
              <a:spcAft>
                <a:spcPts val="1800"/>
              </a:spcAft>
              <a:buFont typeface="Georgia" pitchFamily="18" charset="0"/>
              <a:buNone/>
              <a:defRPr/>
            </a:pPr>
            <a:endParaRPr lang="de-DE" sz="2200" dirty="0"/>
          </a:p>
          <a:p>
            <a:pPr marL="0" indent="0">
              <a:lnSpc>
                <a:spcPct val="100000"/>
              </a:lnSpc>
              <a:spcAft>
                <a:spcPts val="1800"/>
              </a:spcAft>
              <a:buFont typeface="Georgia" pitchFamily="18" charset="0"/>
              <a:buNone/>
              <a:defRPr/>
            </a:pPr>
            <a:endParaRPr lang="de-DE" sz="2200" dirty="0"/>
          </a:p>
          <a:p>
            <a:pPr marL="0" indent="0">
              <a:lnSpc>
                <a:spcPct val="100000"/>
              </a:lnSpc>
              <a:spcAft>
                <a:spcPts val="1800"/>
              </a:spcAft>
              <a:buFont typeface="Georgia" pitchFamily="18" charset="0"/>
              <a:buNone/>
              <a:defRPr/>
            </a:pPr>
            <a:endParaRPr lang="de-DE" sz="2200" dirty="0"/>
          </a:p>
          <a:p>
            <a:pPr marL="0" indent="0">
              <a:lnSpc>
                <a:spcPct val="100000"/>
              </a:lnSpc>
              <a:spcAft>
                <a:spcPts val="1800"/>
              </a:spcAft>
              <a:buFont typeface="Georgia" pitchFamily="18" charset="0"/>
              <a:buNone/>
              <a:defRPr/>
            </a:pPr>
            <a:r>
              <a:rPr lang="de-DE" sz="2200" dirty="0"/>
              <a:t> </a:t>
            </a:r>
          </a:p>
        </p:txBody>
      </p:sp>
      <p:sp>
        <p:nvSpPr>
          <p:cNvPr id="76804" name="Foliennummernplatzhalt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79E8AA7A-D55A-4220-897B-812A58731C08}" type="slidenum">
              <a:rPr lang="de-CH" altLang="de-DE" smtClean="0">
                <a:solidFill>
                  <a:schemeClr val="tx1"/>
                </a:solidFill>
              </a:rPr>
              <a:pPr/>
              <a:t>73</a:t>
            </a:fld>
            <a:endParaRPr lang="de-CH" altLang="de-DE">
              <a:solidFill>
                <a:schemeClr val="tx1"/>
              </a:solidFill>
            </a:endParaRPr>
          </a:p>
        </p:txBody>
      </p:sp>
      <p:sp>
        <p:nvSpPr>
          <p:cNvPr id="3" name="Datumsplatzhalter 2"/>
          <p:cNvSpPr>
            <a:spLocks noGrp="1"/>
          </p:cNvSpPr>
          <p:nvPr>
            <p:ph type="dt" sz="quarter" idx="11"/>
          </p:nvPr>
        </p:nvSpPr>
        <p:spPr/>
        <p:txBody>
          <a:bodyPr/>
          <a:lstStyle/>
          <a:p>
            <a:pPr>
              <a:defRPr/>
            </a:pPr>
            <a:r>
              <a:rPr lang="de-DE"/>
              <a:t>27. November 2014</a:t>
            </a:r>
            <a:endParaRPr lang="de-CH" dirty="0"/>
          </a:p>
        </p:txBody>
      </p:sp>
      <p:sp>
        <p:nvSpPr>
          <p:cNvPr id="4" name="Fußzeilenplatzhalter 3"/>
          <p:cNvSpPr>
            <a:spLocks noGrp="1"/>
          </p:cNvSpPr>
          <p:nvPr>
            <p:ph type="ftr" sz="quarter" idx="12"/>
          </p:nvPr>
        </p:nvSpPr>
        <p:spPr/>
        <p:txBody>
          <a:bodyPr/>
          <a:lstStyle/>
          <a:p>
            <a:pPr>
              <a:defRPr/>
            </a:pPr>
            <a:r>
              <a:rPr lang="de-CH" dirty="0"/>
              <a:t>Universitäre Psychiatrische Kliniken Basel</a:t>
            </a:r>
            <a:r>
              <a:rPr lang="de-CH" b="0" dirty="0"/>
              <a:t> | www.upkbs.ch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396108E7-D369-4F36-BEAB-C124640A1211}" type="slidenum">
              <a:rPr lang="de-CH" altLang="de-DE" smtClean="0">
                <a:solidFill>
                  <a:schemeClr val="tx1"/>
                </a:solidFill>
              </a:rPr>
              <a:pPr/>
              <a:t>74</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77829" name="Rectangle 2"/>
          <p:cNvSpPr>
            <a:spLocks noGrp="1" noChangeArrowheads="1"/>
          </p:cNvSpPr>
          <p:nvPr>
            <p:ph type="title"/>
          </p:nvPr>
        </p:nvSpPr>
        <p:spPr>
          <a:xfrm>
            <a:off x="858838" y="411163"/>
            <a:ext cx="7288212" cy="1079500"/>
          </a:xfrm>
        </p:spPr>
        <p:txBody>
          <a:bodyPr/>
          <a:lstStyle/>
          <a:p>
            <a:pPr eaLnBrk="1" hangingPunct="1"/>
            <a:r>
              <a:rPr lang="de-CH" altLang="de-DE" sz="2800" b="0" dirty="0">
                <a:solidFill>
                  <a:srgbClr val="ED7925"/>
                </a:solidFill>
              </a:rPr>
              <a:t>Der sichere Ort</a:t>
            </a:r>
            <a:br>
              <a:rPr lang="de-CH" altLang="de-DE" sz="2800" b="0" dirty="0">
                <a:solidFill>
                  <a:srgbClr val="ED7925"/>
                </a:solidFill>
              </a:rPr>
            </a:br>
            <a:endParaRPr lang="de-CH" altLang="de-DE" sz="2800" b="0" dirty="0">
              <a:solidFill>
                <a:srgbClr val="ED7925"/>
              </a:solidFill>
            </a:endParaRPr>
          </a:p>
        </p:txBody>
      </p:sp>
      <p:sp>
        <p:nvSpPr>
          <p:cNvPr id="77830" name="Oval 3"/>
          <p:cNvSpPr>
            <a:spLocks noChangeArrowheads="1"/>
          </p:cNvSpPr>
          <p:nvPr/>
        </p:nvSpPr>
        <p:spPr bwMode="auto">
          <a:xfrm>
            <a:off x="2052638" y="871538"/>
            <a:ext cx="4900612" cy="4221162"/>
          </a:xfrm>
          <a:prstGeom prst="ellipse">
            <a:avLst/>
          </a:prstGeom>
          <a:gradFill rotWithShape="1">
            <a:gsLst>
              <a:gs pos="0">
                <a:srgbClr val="FBFD9D"/>
              </a:gs>
              <a:gs pos="100000">
                <a:srgbClr val="F7FB47"/>
              </a:gs>
            </a:gsLst>
            <a:path path="shape">
              <a:fillToRect l="50000" t="50000" r="50000" b="50000"/>
            </a:path>
          </a:gradFill>
          <a:ln w="9525">
            <a:solidFill>
              <a:schemeClr val="tx1"/>
            </a:solidFill>
            <a:round/>
            <a:headEnd/>
            <a:tailEnd/>
          </a:ln>
        </p:spPr>
        <p:txBody>
          <a:bodyPr wrap="none" anchor="ctr"/>
          <a:lstStyle/>
          <a:p>
            <a:pPr algn="ctr"/>
            <a:r>
              <a:rPr lang="de-DE" altLang="de-DE" sz="2800" b="1" dirty="0"/>
              <a:t>Konzept</a:t>
            </a:r>
          </a:p>
          <a:p>
            <a:pPr algn="ctr"/>
            <a:r>
              <a:rPr lang="de-DE" altLang="de-DE" sz="2800" b="1" dirty="0"/>
              <a:t>des sicheren Ortes</a:t>
            </a:r>
          </a:p>
        </p:txBody>
      </p:sp>
      <p:sp>
        <p:nvSpPr>
          <p:cNvPr id="77831" name="Text Box 4"/>
          <p:cNvSpPr txBox="1">
            <a:spLocks noChangeArrowheads="1"/>
          </p:cNvSpPr>
          <p:nvPr/>
        </p:nvSpPr>
        <p:spPr bwMode="auto">
          <a:xfrm>
            <a:off x="1435100" y="5311775"/>
            <a:ext cx="75072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DE" altLang="de-DE" sz="2000" dirty="0">
                <a:solidFill>
                  <a:schemeClr val="tx1">
                    <a:lumMod val="75000"/>
                    <a:lumOff val="25000"/>
                  </a:schemeClr>
                </a:solidFill>
              </a:rPr>
              <a:t>Nur ein „sicherer Ort“ erlaubt es, die hochwirksamen Überlebensstrategien aufzugeben und alternative Verhaltensweisen zu erlernen.</a:t>
            </a:r>
            <a:endParaRPr lang="en-US" altLang="de-DE" sz="2000" dirty="0">
              <a:solidFill>
                <a:schemeClr val="tx1">
                  <a:lumMod val="75000"/>
                  <a:lumOff val="25000"/>
                </a:schemeClr>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a:xfrm>
            <a:off x="642938" y="514350"/>
            <a:ext cx="6837362" cy="1079500"/>
          </a:xfrm>
        </p:spPr>
        <p:txBody>
          <a:bodyPr/>
          <a:lstStyle/>
          <a:p>
            <a:r>
              <a:rPr lang="de-CH" altLang="de-DE" sz="2800" dirty="0">
                <a:solidFill>
                  <a:srgbClr val="5B5055"/>
                </a:solidFill>
              </a:rPr>
              <a:t>Haltung </a:t>
            </a:r>
            <a:br>
              <a:rPr lang="de-CH" altLang="de-DE" sz="2800" dirty="0"/>
            </a:br>
            <a:r>
              <a:rPr lang="de-CH" altLang="de-DE" sz="2800" b="0" dirty="0">
                <a:solidFill>
                  <a:srgbClr val="ED7925"/>
                </a:solidFill>
              </a:rPr>
              <a:t>Sicherer Ort</a:t>
            </a:r>
          </a:p>
        </p:txBody>
      </p:sp>
      <p:sp>
        <p:nvSpPr>
          <p:cNvPr id="78851"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BF56AFDE-C755-4BFC-9B9A-CB99B75E4F99}" type="slidenum">
              <a:rPr lang="de-CH" altLang="de-DE" smtClean="0">
                <a:solidFill>
                  <a:schemeClr val="tx1"/>
                </a:solidFill>
              </a:rPr>
              <a:pPr/>
              <a:t>75</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7" name="Ellipse 6"/>
          <p:cNvSpPr/>
          <p:nvPr/>
        </p:nvSpPr>
        <p:spPr>
          <a:xfrm>
            <a:off x="520700" y="2932113"/>
            <a:ext cx="2159000" cy="1550987"/>
          </a:xfrm>
          <a:prstGeom prst="ellipse">
            <a:avLst/>
          </a:prstGeom>
          <a:solidFill>
            <a:srgbClr val="ED7925"/>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sz="2400" dirty="0"/>
          </a:p>
          <a:p>
            <a:pPr algn="ctr">
              <a:defRPr/>
            </a:pPr>
            <a:r>
              <a:rPr lang="de-CH" sz="2400" dirty="0"/>
              <a:t>Sicherer</a:t>
            </a:r>
          </a:p>
          <a:p>
            <a:pPr algn="ctr">
              <a:defRPr/>
            </a:pPr>
            <a:r>
              <a:rPr lang="de-CH" sz="2400" dirty="0"/>
              <a:t>Ort</a:t>
            </a:r>
          </a:p>
          <a:p>
            <a:pPr algn="ctr">
              <a:defRPr/>
            </a:pPr>
            <a:endParaRPr lang="de-CH" sz="2400" dirty="0"/>
          </a:p>
        </p:txBody>
      </p:sp>
      <p:sp>
        <p:nvSpPr>
          <p:cNvPr id="9" name="Ellipse 8"/>
          <p:cNvSpPr/>
          <p:nvPr/>
        </p:nvSpPr>
        <p:spPr>
          <a:xfrm>
            <a:off x="3575050" y="2932113"/>
            <a:ext cx="2193925" cy="1423987"/>
          </a:xfrm>
          <a:prstGeom prst="ellipse">
            <a:avLst/>
          </a:prstGeom>
          <a:solidFill>
            <a:srgbClr val="ED7925"/>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2400" dirty="0"/>
              <a:t>Äussere Sicherheit</a:t>
            </a:r>
          </a:p>
        </p:txBody>
      </p:sp>
      <p:sp>
        <p:nvSpPr>
          <p:cNvPr id="78856" name="Textfeld 9"/>
          <p:cNvSpPr txBox="1">
            <a:spLocks noChangeArrowheads="1"/>
          </p:cNvSpPr>
          <p:nvPr/>
        </p:nvSpPr>
        <p:spPr bwMode="auto">
          <a:xfrm>
            <a:off x="5916613" y="3309938"/>
            <a:ext cx="509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sz="3600" b="1">
                <a:solidFill>
                  <a:schemeClr val="tx1"/>
                </a:solidFill>
              </a:rPr>
              <a:t>+</a:t>
            </a:r>
          </a:p>
        </p:txBody>
      </p:sp>
      <p:sp>
        <p:nvSpPr>
          <p:cNvPr id="11" name="Ellipse 10"/>
          <p:cNvSpPr/>
          <p:nvPr/>
        </p:nvSpPr>
        <p:spPr>
          <a:xfrm>
            <a:off x="6589713" y="2932113"/>
            <a:ext cx="2217737" cy="1550987"/>
          </a:xfrm>
          <a:prstGeom prst="ellipse">
            <a:avLst/>
          </a:prstGeom>
          <a:solidFill>
            <a:srgbClr val="ED7925"/>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2400" dirty="0"/>
              <a:t>Innere </a:t>
            </a:r>
          </a:p>
          <a:p>
            <a:pPr algn="ctr">
              <a:defRPr/>
            </a:pPr>
            <a:r>
              <a:rPr lang="de-CH" sz="2400" dirty="0"/>
              <a:t>Sicherheit</a:t>
            </a:r>
          </a:p>
        </p:txBody>
      </p:sp>
      <p:sp>
        <p:nvSpPr>
          <p:cNvPr id="78858" name="Rechteck 11"/>
          <p:cNvSpPr>
            <a:spLocks noChangeArrowheads="1"/>
          </p:cNvSpPr>
          <p:nvPr/>
        </p:nvSpPr>
        <p:spPr bwMode="auto">
          <a:xfrm>
            <a:off x="2903538" y="3365500"/>
            <a:ext cx="5095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CH" altLang="de-DE" sz="3600" b="1">
                <a:solidFill>
                  <a:srgbClr val="000000"/>
                </a:solidFill>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D52CD578-2124-448D-979F-6C41CCD520C7}" type="slidenum">
              <a:rPr lang="de-CH" altLang="de-DE" smtClean="0">
                <a:solidFill>
                  <a:schemeClr val="tx1"/>
                </a:solidFill>
              </a:rPr>
              <a:pPr/>
              <a:t>76</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79877" name="Rectangle 2"/>
          <p:cNvSpPr>
            <a:spLocks noGrp="1" noChangeArrowheads="1"/>
          </p:cNvSpPr>
          <p:nvPr>
            <p:ph type="title" idx="4294967295"/>
          </p:nvPr>
        </p:nvSpPr>
        <p:spPr>
          <a:xfrm>
            <a:off x="1030288" y="303213"/>
            <a:ext cx="7443787" cy="1077912"/>
          </a:xfrm>
        </p:spPr>
        <p:txBody>
          <a:bodyPr/>
          <a:lstStyle/>
          <a:p>
            <a:pPr eaLnBrk="1" hangingPunct="1"/>
            <a:r>
              <a:rPr lang="de-DE" altLang="de-DE" sz="2800" b="0" dirty="0">
                <a:solidFill>
                  <a:srgbClr val="ED7925"/>
                </a:solidFill>
              </a:rPr>
              <a:t>Zwei Ebenen der Emotions- und Beziehungsregulation</a:t>
            </a:r>
          </a:p>
        </p:txBody>
      </p:sp>
      <p:sp>
        <p:nvSpPr>
          <p:cNvPr id="79878" name="Rectangle 3"/>
          <p:cNvSpPr>
            <a:spLocks noChangeArrowheads="1"/>
          </p:cNvSpPr>
          <p:nvPr/>
        </p:nvSpPr>
        <p:spPr bwMode="auto">
          <a:xfrm>
            <a:off x="1030288" y="1381125"/>
            <a:ext cx="4729162" cy="2089150"/>
          </a:xfrm>
          <a:prstGeom prst="rect">
            <a:avLst/>
          </a:prstGeom>
          <a:solidFill>
            <a:srgbClr val="C0C0C0"/>
          </a:solidFill>
          <a:ln w="9525">
            <a:solidFill>
              <a:schemeClr val="tx1"/>
            </a:solidFill>
            <a:miter lim="800000"/>
            <a:headEnd/>
            <a:tailEnd/>
          </a:ln>
        </p:spPr>
        <p:txBody>
          <a:bodyPr wrap="none" anchor="ctr"/>
          <a:lstStyle/>
          <a:p>
            <a:r>
              <a:rPr lang="de-DE" altLang="de-DE" b="1" u="sng"/>
              <a:t>Gegenwärtige Wirklichkeit</a:t>
            </a:r>
          </a:p>
          <a:p>
            <a:endParaRPr lang="de-DE" altLang="de-DE"/>
          </a:p>
          <a:p>
            <a:r>
              <a:rPr lang="de-DE" altLang="de-DE"/>
              <a:t>Wahrnehmung</a:t>
            </a:r>
          </a:p>
          <a:p>
            <a:r>
              <a:rPr lang="de-DE" altLang="de-DE"/>
              <a:t>Körperreaktion</a:t>
            </a:r>
          </a:p>
          <a:p>
            <a:r>
              <a:rPr lang="de-DE" altLang="de-DE"/>
              <a:t>Gedanken</a:t>
            </a:r>
          </a:p>
          <a:p>
            <a:r>
              <a:rPr lang="de-DE" altLang="de-DE"/>
              <a:t>Handlungsdrang</a:t>
            </a:r>
          </a:p>
          <a:p>
            <a:r>
              <a:rPr lang="de-DE" altLang="de-DE"/>
              <a:t>„Normale“  Beziehungen</a:t>
            </a:r>
          </a:p>
        </p:txBody>
      </p:sp>
      <p:sp>
        <p:nvSpPr>
          <p:cNvPr id="79879" name="Line 4"/>
          <p:cNvSpPr>
            <a:spLocks noChangeShapeType="1"/>
          </p:cNvSpPr>
          <p:nvPr/>
        </p:nvSpPr>
        <p:spPr bwMode="auto">
          <a:xfrm>
            <a:off x="2747963" y="2232025"/>
            <a:ext cx="1428750" cy="215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9880" name="Line 5"/>
          <p:cNvSpPr>
            <a:spLocks noChangeShapeType="1"/>
          </p:cNvSpPr>
          <p:nvPr/>
        </p:nvSpPr>
        <p:spPr bwMode="auto">
          <a:xfrm flipV="1">
            <a:off x="2989263" y="2811463"/>
            <a:ext cx="1200150" cy="1539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9881" name="Line 6"/>
          <p:cNvSpPr>
            <a:spLocks noChangeShapeType="1"/>
          </p:cNvSpPr>
          <p:nvPr/>
        </p:nvSpPr>
        <p:spPr bwMode="auto">
          <a:xfrm>
            <a:off x="2747963" y="2497138"/>
            <a:ext cx="1428750" cy="365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9882" name="Line 7"/>
          <p:cNvSpPr>
            <a:spLocks noChangeShapeType="1"/>
          </p:cNvSpPr>
          <p:nvPr/>
        </p:nvSpPr>
        <p:spPr bwMode="auto">
          <a:xfrm flipV="1">
            <a:off x="2300288" y="2676525"/>
            <a:ext cx="18764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3" name="Text Box 8"/>
          <p:cNvSpPr txBox="1">
            <a:spLocks noChangeArrowheads="1"/>
          </p:cNvSpPr>
          <p:nvPr/>
        </p:nvSpPr>
        <p:spPr bwMode="auto">
          <a:xfrm>
            <a:off x="4176713" y="2460625"/>
            <a:ext cx="1368425" cy="392113"/>
          </a:xfrm>
          <a:prstGeom prst="rect">
            <a:avLst/>
          </a:prstGeom>
          <a:solidFill>
            <a:srgbClr val="CC99FF"/>
          </a:solidFill>
          <a:ln w="2540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dirty="0">
                <a:latin typeface="+mn-lt"/>
              </a:rPr>
              <a:t>Gefühle</a:t>
            </a:r>
          </a:p>
        </p:txBody>
      </p:sp>
      <p:sp>
        <p:nvSpPr>
          <p:cNvPr id="79884" name="Rectangle 9"/>
          <p:cNvSpPr>
            <a:spLocks noChangeArrowheads="1"/>
          </p:cNvSpPr>
          <p:nvPr/>
        </p:nvSpPr>
        <p:spPr bwMode="auto">
          <a:xfrm>
            <a:off x="1030288" y="3613150"/>
            <a:ext cx="4730750" cy="2808288"/>
          </a:xfrm>
          <a:prstGeom prst="rect">
            <a:avLst/>
          </a:prstGeom>
          <a:solidFill>
            <a:srgbClr val="C0C0C0"/>
          </a:solidFill>
          <a:ln w="9525">
            <a:solidFill>
              <a:schemeClr val="tx1"/>
            </a:solidFill>
            <a:miter lim="800000"/>
            <a:headEnd/>
            <a:tailEnd/>
          </a:ln>
        </p:spPr>
        <p:txBody>
          <a:bodyPr wrap="none" anchor="ctr"/>
          <a:lstStyle/>
          <a:p>
            <a:endParaRPr lang="de-DE" altLang="de-DE" b="1" u="sng"/>
          </a:p>
          <a:p>
            <a:r>
              <a:rPr lang="de-DE" altLang="de-DE" b="1" u="sng"/>
              <a:t>Vergangenes  traumatisches Erleben</a:t>
            </a:r>
          </a:p>
          <a:p>
            <a:endParaRPr lang="de-DE" altLang="de-DE"/>
          </a:p>
          <a:p>
            <a:r>
              <a:rPr lang="de-DE" altLang="de-DE"/>
              <a:t>Wahrnehmung</a:t>
            </a:r>
          </a:p>
          <a:p>
            <a:r>
              <a:rPr lang="de-DE" altLang="de-DE"/>
              <a:t>Körperreaktion</a:t>
            </a:r>
          </a:p>
          <a:p>
            <a:r>
              <a:rPr lang="de-DE" altLang="de-DE"/>
              <a:t>Gedanken</a:t>
            </a:r>
          </a:p>
          <a:p>
            <a:endParaRPr lang="de-DE" altLang="de-DE"/>
          </a:p>
          <a:p>
            <a:endParaRPr lang="de-DE" altLang="de-DE"/>
          </a:p>
          <a:p>
            <a:r>
              <a:rPr lang="de-DE" altLang="de-DE"/>
              <a:t>Handlungsdrang = Freeze/Fight/Flight</a:t>
            </a:r>
          </a:p>
          <a:p>
            <a:r>
              <a:rPr lang="de-DE" altLang="de-DE"/>
              <a:t>„Gefährliche“  Beziehungen</a:t>
            </a:r>
          </a:p>
          <a:p>
            <a:endParaRPr lang="de-DE" altLang="de-DE"/>
          </a:p>
        </p:txBody>
      </p:sp>
      <p:sp>
        <p:nvSpPr>
          <p:cNvPr id="15" name="Text Box 10"/>
          <p:cNvSpPr txBox="1">
            <a:spLocks noChangeArrowheads="1"/>
          </p:cNvSpPr>
          <p:nvPr/>
        </p:nvSpPr>
        <p:spPr bwMode="auto">
          <a:xfrm>
            <a:off x="4105275" y="5268913"/>
            <a:ext cx="1368425" cy="392112"/>
          </a:xfrm>
          <a:prstGeom prst="rect">
            <a:avLst/>
          </a:prstGeom>
          <a:solidFill>
            <a:srgbClr val="FF0000"/>
          </a:solidFill>
          <a:ln w="2540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a:latin typeface="+mn-lt"/>
              </a:rPr>
              <a:t>Gefühle</a:t>
            </a:r>
          </a:p>
        </p:txBody>
      </p:sp>
      <p:sp>
        <p:nvSpPr>
          <p:cNvPr id="79886" name="AutoShape 11"/>
          <p:cNvSpPr>
            <a:spLocks noChangeArrowheads="1"/>
          </p:cNvSpPr>
          <p:nvPr/>
        </p:nvSpPr>
        <p:spPr bwMode="auto">
          <a:xfrm>
            <a:off x="2457450" y="4860925"/>
            <a:ext cx="1439863" cy="287338"/>
          </a:xfrm>
          <a:prstGeom prst="lightningBolt">
            <a:avLst/>
          </a:prstGeom>
          <a:solidFill>
            <a:srgbClr val="FF0000"/>
          </a:solidFill>
          <a:ln w="9525">
            <a:solidFill>
              <a:schemeClr val="tx1"/>
            </a:solidFill>
            <a:miter lim="800000"/>
            <a:headEnd/>
            <a:tailEnd/>
          </a:ln>
        </p:spPr>
        <p:txBody>
          <a:bodyPr wrap="none" anchor="ctr"/>
          <a:lstStyle/>
          <a:p>
            <a:endParaRPr lang="de-DE" altLang="de-DE"/>
          </a:p>
        </p:txBody>
      </p:sp>
      <p:sp>
        <p:nvSpPr>
          <p:cNvPr id="79887" name="AutoShape 12"/>
          <p:cNvSpPr>
            <a:spLocks noChangeArrowheads="1"/>
          </p:cNvSpPr>
          <p:nvPr/>
        </p:nvSpPr>
        <p:spPr bwMode="auto">
          <a:xfrm>
            <a:off x="2457450" y="5149850"/>
            <a:ext cx="1439863" cy="288925"/>
          </a:xfrm>
          <a:prstGeom prst="lightningBolt">
            <a:avLst/>
          </a:prstGeom>
          <a:solidFill>
            <a:srgbClr val="FF0000"/>
          </a:solidFill>
          <a:ln w="9525">
            <a:solidFill>
              <a:schemeClr val="tx1"/>
            </a:solidFill>
            <a:miter lim="800000"/>
            <a:headEnd/>
            <a:tailEnd/>
          </a:ln>
        </p:spPr>
        <p:txBody>
          <a:bodyPr wrap="none" anchor="ctr"/>
          <a:lstStyle/>
          <a:p>
            <a:endParaRPr lang="de-DE" altLang="de-DE"/>
          </a:p>
        </p:txBody>
      </p:sp>
      <p:sp>
        <p:nvSpPr>
          <p:cNvPr id="79888" name="AutoShape 13"/>
          <p:cNvSpPr>
            <a:spLocks noChangeArrowheads="1"/>
          </p:cNvSpPr>
          <p:nvPr/>
        </p:nvSpPr>
        <p:spPr bwMode="auto">
          <a:xfrm>
            <a:off x="2241550" y="5437188"/>
            <a:ext cx="1512888" cy="215900"/>
          </a:xfrm>
          <a:prstGeom prst="lightningBolt">
            <a:avLst/>
          </a:prstGeom>
          <a:solidFill>
            <a:srgbClr val="FF0000"/>
          </a:solidFill>
          <a:ln w="9525">
            <a:solidFill>
              <a:schemeClr val="tx1"/>
            </a:solidFill>
            <a:miter lim="800000"/>
            <a:headEnd/>
            <a:tailEnd/>
          </a:ln>
        </p:spPr>
        <p:txBody>
          <a:bodyPr wrap="none" anchor="ctr"/>
          <a:lstStyle/>
          <a:p>
            <a:endParaRPr lang="de-DE" altLang="de-DE"/>
          </a:p>
        </p:txBody>
      </p:sp>
      <p:sp>
        <p:nvSpPr>
          <p:cNvPr id="79889" name="AutoShape 14"/>
          <p:cNvSpPr>
            <a:spLocks noChangeArrowheads="1"/>
          </p:cNvSpPr>
          <p:nvPr/>
        </p:nvSpPr>
        <p:spPr bwMode="auto">
          <a:xfrm rot="16193168" flipV="1">
            <a:off x="5507831" y="2929732"/>
            <a:ext cx="2593975" cy="16557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C99FF"/>
          </a:solidFill>
          <a:ln w="9525">
            <a:solidFill>
              <a:schemeClr val="tx1"/>
            </a:solidFill>
            <a:miter lim="800000"/>
            <a:headEnd/>
            <a:tailEnd/>
          </a:ln>
        </p:spPr>
        <p:txBody>
          <a:bodyPr wrap="none" anchor="ctr"/>
          <a:lstStyle/>
          <a:p>
            <a:endParaRPr lang="de-CH"/>
          </a:p>
        </p:txBody>
      </p:sp>
      <p:sp>
        <p:nvSpPr>
          <p:cNvPr id="20" name="Text Box 15"/>
          <p:cNvSpPr txBox="1">
            <a:spLocks noChangeArrowheads="1"/>
          </p:cNvSpPr>
          <p:nvPr/>
        </p:nvSpPr>
        <p:spPr bwMode="auto">
          <a:xfrm>
            <a:off x="6300788" y="5465763"/>
            <a:ext cx="1828800" cy="641350"/>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dirty="0">
                <a:latin typeface="+mn-lt"/>
              </a:rPr>
              <a:t>„Glaubenssätze“</a:t>
            </a:r>
          </a:p>
          <a:p>
            <a:pPr eaLnBrk="1" hangingPunct="1">
              <a:defRPr/>
            </a:pPr>
            <a:r>
              <a:rPr lang="de-DE" dirty="0">
                <a:latin typeface="+mn-lt"/>
              </a:rPr>
              <a:t>„Selbstbild“</a:t>
            </a:r>
          </a:p>
        </p:txBody>
      </p:sp>
      <p:sp>
        <p:nvSpPr>
          <p:cNvPr id="79891" name="Text Box 16"/>
          <p:cNvSpPr txBox="1">
            <a:spLocks noChangeArrowheads="1"/>
          </p:cNvSpPr>
          <p:nvPr/>
        </p:nvSpPr>
        <p:spPr bwMode="auto">
          <a:xfrm>
            <a:off x="8031163" y="2786063"/>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endParaRPr lang="de-DE" altLang="de-DE">
              <a:solidFill>
                <a:schemeClr val="tx1"/>
              </a:solidFill>
              <a:latin typeface="Arial" charset="0"/>
            </a:endParaRPr>
          </a:p>
        </p:txBody>
      </p:sp>
      <p:sp>
        <p:nvSpPr>
          <p:cNvPr id="22" name="Text Box 17"/>
          <p:cNvSpPr txBox="1">
            <a:spLocks noChangeArrowheads="1"/>
          </p:cNvSpPr>
          <p:nvPr/>
        </p:nvSpPr>
        <p:spPr bwMode="auto">
          <a:xfrm>
            <a:off x="5974361" y="1139825"/>
            <a:ext cx="2986087" cy="120015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dirty="0">
                <a:latin typeface="+mn-lt"/>
              </a:rPr>
              <a:t>Aktuelle Gefühlsreaktionen</a:t>
            </a:r>
          </a:p>
          <a:p>
            <a:pPr eaLnBrk="1" hangingPunct="1">
              <a:defRPr/>
            </a:pPr>
            <a:r>
              <a:rPr lang="de-DE" dirty="0">
                <a:latin typeface="+mn-lt"/>
              </a:rPr>
              <a:t>(nicht nur eigene)</a:t>
            </a:r>
          </a:p>
          <a:p>
            <a:pPr eaLnBrk="1" hangingPunct="1">
              <a:defRPr/>
            </a:pPr>
            <a:r>
              <a:rPr lang="de-DE" dirty="0">
                <a:latin typeface="+mn-lt"/>
              </a:rPr>
              <a:t>werden heftiger und als</a:t>
            </a:r>
          </a:p>
          <a:p>
            <a:pPr eaLnBrk="1" hangingPunct="1">
              <a:defRPr/>
            </a:pPr>
            <a:r>
              <a:rPr lang="de-DE" dirty="0">
                <a:latin typeface="+mn-lt"/>
              </a:rPr>
              <a:t>potentiell bedrohlich erlebt </a:t>
            </a:r>
          </a:p>
        </p:txBody>
      </p:sp>
      <p:sp>
        <p:nvSpPr>
          <p:cNvPr id="79893" name="Line 18"/>
          <p:cNvSpPr>
            <a:spLocks noChangeShapeType="1"/>
          </p:cNvSpPr>
          <p:nvPr/>
        </p:nvSpPr>
        <p:spPr bwMode="auto">
          <a:xfrm flipV="1">
            <a:off x="3589338" y="2892425"/>
            <a:ext cx="865187" cy="287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647700" y="925513"/>
            <a:ext cx="5040313" cy="2089150"/>
          </a:xfrm>
          <a:prstGeom prst="rect">
            <a:avLst/>
          </a:prstGeom>
          <a:solidFill>
            <a:srgbClr val="C0C0C0"/>
          </a:solidFill>
          <a:ln w="9525">
            <a:solidFill>
              <a:schemeClr val="tx1"/>
            </a:solidFill>
            <a:miter lim="800000"/>
            <a:headEnd/>
            <a:tailEnd/>
          </a:ln>
        </p:spPr>
        <p:txBody>
          <a:bodyPr wrap="none" anchor="ctr"/>
          <a:lstStyle/>
          <a:p>
            <a:r>
              <a:rPr lang="de-DE" altLang="de-DE" b="1" u="sng"/>
              <a:t>Gegenwärtige Wirklichkeit</a:t>
            </a:r>
          </a:p>
          <a:p>
            <a:endParaRPr lang="de-DE" altLang="de-DE"/>
          </a:p>
          <a:p>
            <a:r>
              <a:rPr lang="de-DE" altLang="de-DE"/>
              <a:t>Wahrnehmung</a:t>
            </a:r>
          </a:p>
          <a:p>
            <a:r>
              <a:rPr lang="de-DE" altLang="de-DE"/>
              <a:t>Körperreaktion</a:t>
            </a:r>
          </a:p>
          <a:p>
            <a:r>
              <a:rPr lang="de-DE" altLang="de-DE"/>
              <a:t>Gedanken</a:t>
            </a:r>
          </a:p>
          <a:p>
            <a:r>
              <a:rPr lang="de-DE" altLang="de-DE"/>
              <a:t>Handlungsdrang</a:t>
            </a:r>
          </a:p>
          <a:p>
            <a:endParaRPr lang="de-DE" altLang="de-DE"/>
          </a:p>
        </p:txBody>
      </p:sp>
      <p:sp>
        <p:nvSpPr>
          <p:cNvPr id="80899" name="Rectangle 9"/>
          <p:cNvSpPr>
            <a:spLocks noChangeArrowheads="1"/>
          </p:cNvSpPr>
          <p:nvPr/>
        </p:nvSpPr>
        <p:spPr bwMode="auto">
          <a:xfrm>
            <a:off x="647700" y="3662363"/>
            <a:ext cx="5040313" cy="2303462"/>
          </a:xfrm>
          <a:prstGeom prst="rect">
            <a:avLst/>
          </a:prstGeom>
          <a:solidFill>
            <a:srgbClr val="C0C0C0"/>
          </a:solidFill>
          <a:ln w="9525">
            <a:solidFill>
              <a:schemeClr val="tx1"/>
            </a:solidFill>
            <a:miter lim="800000"/>
            <a:headEnd/>
            <a:tailEnd/>
          </a:ln>
        </p:spPr>
        <p:txBody>
          <a:bodyPr wrap="none" anchor="ctr"/>
          <a:lstStyle/>
          <a:p>
            <a:endParaRPr lang="de-DE" altLang="de-DE" b="1" u="sng"/>
          </a:p>
          <a:p>
            <a:endParaRPr lang="de-DE" altLang="de-DE" b="1" u="sng"/>
          </a:p>
          <a:p>
            <a:r>
              <a:rPr lang="de-DE" altLang="de-DE" b="1" u="sng"/>
              <a:t>Vergangenes  traumatisches Erleben</a:t>
            </a:r>
          </a:p>
          <a:p>
            <a:endParaRPr lang="de-DE" altLang="de-DE"/>
          </a:p>
          <a:p>
            <a:r>
              <a:rPr lang="de-DE" altLang="de-DE"/>
              <a:t>Wahrnehmung</a:t>
            </a:r>
          </a:p>
          <a:p>
            <a:r>
              <a:rPr lang="de-DE" altLang="de-DE"/>
              <a:t>Körperreaktion</a:t>
            </a:r>
          </a:p>
          <a:p>
            <a:r>
              <a:rPr lang="de-DE" altLang="de-DE"/>
              <a:t>Gedanken</a:t>
            </a:r>
          </a:p>
          <a:p>
            <a:endParaRPr lang="de-DE" altLang="de-DE"/>
          </a:p>
          <a:p>
            <a:r>
              <a:rPr lang="de-DE" altLang="de-DE"/>
              <a:t>Handlungsdrang = Freeze</a:t>
            </a:r>
          </a:p>
          <a:p>
            <a:endParaRPr lang="de-DE" altLang="de-DE"/>
          </a:p>
        </p:txBody>
      </p:sp>
      <p:sp>
        <p:nvSpPr>
          <p:cNvPr id="80900" name="Rectangle 18"/>
          <p:cNvSpPr>
            <a:spLocks noChangeArrowheads="1"/>
          </p:cNvSpPr>
          <p:nvPr/>
        </p:nvSpPr>
        <p:spPr bwMode="auto">
          <a:xfrm>
            <a:off x="274638" y="2708275"/>
            <a:ext cx="6034087" cy="1944688"/>
          </a:xfrm>
          <a:prstGeom prst="rect">
            <a:avLst/>
          </a:prstGeom>
          <a:solidFill>
            <a:srgbClr val="0000FF"/>
          </a:solidFill>
          <a:ln w="25400">
            <a:solidFill>
              <a:srgbClr val="000080"/>
            </a:solidFill>
            <a:miter lim="800000"/>
            <a:headEnd/>
            <a:tailEnd/>
          </a:ln>
        </p:spPr>
        <p:txBody>
          <a:bodyPr wrap="none" anchor="ctr"/>
          <a:lstStyle/>
          <a:p>
            <a:endParaRPr lang="de-DE" altLang="de-DE"/>
          </a:p>
          <a:p>
            <a:r>
              <a:rPr lang="de-DE" altLang="de-DE" b="1" u="sng">
                <a:solidFill>
                  <a:schemeClr val="bg1"/>
                </a:solidFill>
              </a:rPr>
              <a:t>´Traumapädagogisches Milieu / Therapie</a:t>
            </a:r>
            <a:endParaRPr lang="de-DE" altLang="de-DE" b="1" u="sng"/>
          </a:p>
          <a:p>
            <a:endParaRPr lang="de-DE" altLang="de-DE">
              <a:solidFill>
                <a:schemeClr val="bg1"/>
              </a:solidFill>
            </a:endParaRPr>
          </a:p>
          <a:p>
            <a:r>
              <a:rPr lang="de-DE" altLang="de-DE">
                <a:solidFill>
                  <a:schemeClr val="bg1"/>
                </a:solidFill>
              </a:rPr>
              <a:t>Wahrnehmung</a:t>
            </a:r>
          </a:p>
          <a:p>
            <a:r>
              <a:rPr lang="de-DE" altLang="de-DE">
                <a:solidFill>
                  <a:schemeClr val="bg1"/>
                </a:solidFill>
              </a:rPr>
              <a:t>Körperreaktion</a:t>
            </a:r>
          </a:p>
          <a:p>
            <a:r>
              <a:rPr lang="de-DE" altLang="de-DE">
                <a:solidFill>
                  <a:schemeClr val="bg1"/>
                </a:solidFill>
              </a:rPr>
              <a:t>Gedanken</a:t>
            </a:r>
          </a:p>
          <a:p>
            <a:r>
              <a:rPr lang="de-DE" altLang="de-DE">
                <a:solidFill>
                  <a:schemeClr val="bg1"/>
                </a:solidFill>
              </a:rPr>
              <a:t>Handlungsdrang</a:t>
            </a:r>
          </a:p>
          <a:p>
            <a:r>
              <a:rPr lang="de-DE" altLang="de-DE">
                <a:solidFill>
                  <a:schemeClr val="bg1"/>
                </a:solidFill>
              </a:rPr>
              <a:t>Förderliche Beziehungsgestaltung</a:t>
            </a:r>
          </a:p>
          <a:p>
            <a:endParaRPr lang="de-DE" altLang="de-DE">
              <a:solidFill>
                <a:schemeClr val="bg1"/>
              </a:solidFill>
            </a:endParaRPr>
          </a:p>
        </p:txBody>
      </p:sp>
      <p:sp>
        <p:nvSpPr>
          <p:cNvPr id="80901"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77A78098-C968-4686-98A7-465D09C3BB66}" type="slidenum">
              <a:rPr lang="de-CH" altLang="de-DE" smtClean="0">
                <a:solidFill>
                  <a:schemeClr val="tx1"/>
                </a:solidFill>
              </a:rPr>
              <a:pPr/>
              <a:t>77</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80904" name="Rectangle 2"/>
          <p:cNvSpPr>
            <a:spLocks noGrp="1" noChangeArrowheads="1"/>
          </p:cNvSpPr>
          <p:nvPr>
            <p:ph type="title" idx="4294967295"/>
          </p:nvPr>
        </p:nvSpPr>
        <p:spPr>
          <a:xfrm>
            <a:off x="642938" y="236538"/>
            <a:ext cx="7443788" cy="1077912"/>
          </a:xfrm>
        </p:spPr>
        <p:txBody>
          <a:bodyPr/>
          <a:lstStyle/>
          <a:p>
            <a:pPr eaLnBrk="1" hangingPunct="1"/>
            <a:r>
              <a:rPr lang="de-DE" altLang="de-DE" sz="2800" b="0" dirty="0">
                <a:solidFill>
                  <a:srgbClr val="ED7925"/>
                </a:solidFill>
              </a:rPr>
              <a:t>Wirkungsweise der Milieutherapie</a:t>
            </a:r>
          </a:p>
        </p:txBody>
      </p:sp>
      <p:sp>
        <p:nvSpPr>
          <p:cNvPr id="80905" name="Line 4"/>
          <p:cNvSpPr>
            <a:spLocks noChangeShapeType="1"/>
          </p:cNvSpPr>
          <p:nvPr/>
        </p:nvSpPr>
        <p:spPr bwMode="auto">
          <a:xfrm>
            <a:off x="2305050" y="1717675"/>
            <a:ext cx="1727200" cy="215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0906" name="Line 5"/>
          <p:cNvSpPr>
            <a:spLocks noChangeShapeType="1"/>
          </p:cNvSpPr>
          <p:nvPr/>
        </p:nvSpPr>
        <p:spPr bwMode="auto">
          <a:xfrm flipV="1">
            <a:off x="2447925" y="2365375"/>
            <a:ext cx="1512888" cy="215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0907" name="Line 6"/>
          <p:cNvSpPr>
            <a:spLocks noChangeShapeType="1"/>
          </p:cNvSpPr>
          <p:nvPr/>
        </p:nvSpPr>
        <p:spPr bwMode="auto">
          <a:xfrm>
            <a:off x="2305050" y="2005013"/>
            <a:ext cx="1582738"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0908" name="Line 7"/>
          <p:cNvSpPr>
            <a:spLocks noChangeShapeType="1"/>
          </p:cNvSpPr>
          <p:nvPr/>
        </p:nvSpPr>
        <p:spPr bwMode="auto">
          <a:xfrm flipV="1">
            <a:off x="2016125" y="2220913"/>
            <a:ext cx="1944688"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0909" name="Text Box 8"/>
          <p:cNvSpPr txBox="1">
            <a:spLocks noChangeArrowheads="1"/>
          </p:cNvSpPr>
          <p:nvPr/>
        </p:nvSpPr>
        <p:spPr bwMode="auto">
          <a:xfrm>
            <a:off x="4103688" y="2005013"/>
            <a:ext cx="1368425" cy="392112"/>
          </a:xfrm>
          <a:prstGeom prst="rect">
            <a:avLst/>
          </a:prstGeom>
          <a:solidFill>
            <a:srgbClr val="CC99FF"/>
          </a:solidFill>
          <a:ln w="25400">
            <a:solidFill>
              <a:schemeClr val="tx1"/>
            </a:solidFill>
            <a:miter lim="800000"/>
            <a:headEnd/>
            <a:tailEnd/>
          </a:ln>
        </p:spPr>
        <p:txBody>
          <a:bodyPr>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pPr>
              <a:spcBef>
                <a:spcPct val="50000"/>
              </a:spcBef>
            </a:pPr>
            <a:r>
              <a:rPr lang="de-DE" altLang="de-DE">
                <a:solidFill>
                  <a:schemeClr val="tx1"/>
                </a:solidFill>
                <a:latin typeface="Arial" charset="0"/>
              </a:rPr>
              <a:t>Gefühle</a:t>
            </a:r>
          </a:p>
        </p:txBody>
      </p:sp>
      <p:sp>
        <p:nvSpPr>
          <p:cNvPr id="16" name="Text Box 10"/>
          <p:cNvSpPr txBox="1">
            <a:spLocks noChangeArrowheads="1"/>
          </p:cNvSpPr>
          <p:nvPr/>
        </p:nvSpPr>
        <p:spPr bwMode="auto">
          <a:xfrm>
            <a:off x="4032250" y="4813300"/>
            <a:ext cx="1368425" cy="392113"/>
          </a:xfrm>
          <a:prstGeom prst="rect">
            <a:avLst/>
          </a:prstGeom>
          <a:solidFill>
            <a:srgbClr val="FF0000"/>
          </a:solidFill>
          <a:ln w="25400">
            <a:solidFill>
              <a:schemeClr val="tx1"/>
            </a:solid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dirty="0">
                <a:latin typeface="+mn-lt"/>
              </a:rPr>
              <a:t>Gefühle</a:t>
            </a:r>
          </a:p>
        </p:txBody>
      </p:sp>
      <p:sp>
        <p:nvSpPr>
          <p:cNvPr id="80911" name="AutoShape 11"/>
          <p:cNvSpPr>
            <a:spLocks noChangeArrowheads="1"/>
          </p:cNvSpPr>
          <p:nvPr/>
        </p:nvSpPr>
        <p:spPr bwMode="auto">
          <a:xfrm>
            <a:off x="2376488" y="4597400"/>
            <a:ext cx="1439862" cy="287338"/>
          </a:xfrm>
          <a:prstGeom prst="lightningBolt">
            <a:avLst/>
          </a:prstGeom>
          <a:solidFill>
            <a:srgbClr val="FF0000"/>
          </a:solidFill>
          <a:ln w="9525">
            <a:solidFill>
              <a:schemeClr val="tx1"/>
            </a:solidFill>
            <a:miter lim="800000"/>
            <a:headEnd/>
            <a:tailEnd/>
          </a:ln>
        </p:spPr>
        <p:txBody>
          <a:bodyPr wrap="none" anchor="ctr"/>
          <a:lstStyle/>
          <a:p>
            <a:endParaRPr lang="de-DE" altLang="de-DE"/>
          </a:p>
        </p:txBody>
      </p:sp>
      <p:sp>
        <p:nvSpPr>
          <p:cNvPr id="80912" name="AutoShape 12"/>
          <p:cNvSpPr>
            <a:spLocks noChangeArrowheads="1"/>
          </p:cNvSpPr>
          <p:nvPr/>
        </p:nvSpPr>
        <p:spPr bwMode="auto">
          <a:xfrm>
            <a:off x="2376488" y="4886325"/>
            <a:ext cx="1439862" cy="288925"/>
          </a:xfrm>
          <a:prstGeom prst="lightningBolt">
            <a:avLst/>
          </a:prstGeom>
          <a:solidFill>
            <a:srgbClr val="FF0000"/>
          </a:solidFill>
          <a:ln w="9525">
            <a:solidFill>
              <a:schemeClr val="tx1"/>
            </a:solidFill>
            <a:miter lim="800000"/>
            <a:headEnd/>
            <a:tailEnd/>
          </a:ln>
        </p:spPr>
        <p:txBody>
          <a:bodyPr wrap="none" anchor="ctr"/>
          <a:lstStyle/>
          <a:p>
            <a:endParaRPr lang="de-DE" altLang="de-DE"/>
          </a:p>
        </p:txBody>
      </p:sp>
      <p:sp>
        <p:nvSpPr>
          <p:cNvPr id="80913" name="AutoShape 13"/>
          <p:cNvSpPr>
            <a:spLocks noChangeArrowheads="1"/>
          </p:cNvSpPr>
          <p:nvPr/>
        </p:nvSpPr>
        <p:spPr bwMode="auto">
          <a:xfrm>
            <a:off x="2160588" y="5173663"/>
            <a:ext cx="1512887" cy="215900"/>
          </a:xfrm>
          <a:prstGeom prst="lightningBolt">
            <a:avLst/>
          </a:prstGeom>
          <a:solidFill>
            <a:srgbClr val="FF0000"/>
          </a:solidFill>
          <a:ln w="9525">
            <a:solidFill>
              <a:schemeClr val="tx1"/>
            </a:solidFill>
            <a:miter lim="800000"/>
            <a:headEnd/>
            <a:tailEnd/>
          </a:ln>
        </p:spPr>
        <p:txBody>
          <a:bodyPr wrap="none" anchor="ctr"/>
          <a:lstStyle/>
          <a:p>
            <a:endParaRPr lang="de-DE" altLang="de-DE"/>
          </a:p>
        </p:txBody>
      </p:sp>
      <p:sp>
        <p:nvSpPr>
          <p:cNvPr id="80914" name="AutoShape 14"/>
          <p:cNvSpPr>
            <a:spLocks noChangeArrowheads="1"/>
          </p:cNvSpPr>
          <p:nvPr/>
        </p:nvSpPr>
        <p:spPr bwMode="auto">
          <a:xfrm rot="16193168" flipV="1">
            <a:off x="5579269" y="2618581"/>
            <a:ext cx="2593975" cy="16557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C99FF"/>
          </a:solidFill>
          <a:ln w="9525">
            <a:solidFill>
              <a:schemeClr val="tx1"/>
            </a:solidFill>
            <a:miter lim="800000"/>
            <a:headEnd/>
            <a:tailEnd/>
          </a:ln>
        </p:spPr>
        <p:txBody>
          <a:bodyPr wrap="none" anchor="ctr"/>
          <a:lstStyle/>
          <a:p>
            <a:endParaRPr lang="de-CH"/>
          </a:p>
        </p:txBody>
      </p:sp>
      <p:sp>
        <p:nvSpPr>
          <p:cNvPr id="80915" name="Text Box 16"/>
          <p:cNvSpPr txBox="1">
            <a:spLocks noChangeArrowheads="1"/>
          </p:cNvSpPr>
          <p:nvPr/>
        </p:nvSpPr>
        <p:spPr bwMode="auto">
          <a:xfrm>
            <a:off x="7561263" y="2365375"/>
            <a:ext cx="1223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endParaRPr lang="de-DE" altLang="de-DE">
              <a:solidFill>
                <a:schemeClr val="tx1"/>
              </a:solidFill>
              <a:latin typeface="Arial" charset="0"/>
            </a:endParaRPr>
          </a:p>
        </p:txBody>
      </p:sp>
      <p:sp>
        <p:nvSpPr>
          <p:cNvPr id="22" name="Text Box 19"/>
          <p:cNvSpPr txBox="1">
            <a:spLocks noChangeArrowheads="1"/>
          </p:cNvSpPr>
          <p:nvPr/>
        </p:nvSpPr>
        <p:spPr bwMode="auto">
          <a:xfrm>
            <a:off x="4587875" y="3589338"/>
            <a:ext cx="1368425" cy="392112"/>
          </a:xfrm>
          <a:prstGeom prst="rect">
            <a:avLst/>
          </a:prstGeom>
          <a:solidFill>
            <a:srgbClr val="CC99FF"/>
          </a:solidFill>
          <a:ln w="25400">
            <a:solidFill>
              <a:schemeClr val="tx1"/>
            </a:solid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dirty="0">
                <a:latin typeface="+mn-lt"/>
              </a:rPr>
              <a:t>Gefühle</a:t>
            </a:r>
          </a:p>
        </p:txBody>
      </p:sp>
      <p:sp>
        <p:nvSpPr>
          <p:cNvPr id="80917" name="Line 20"/>
          <p:cNvSpPr>
            <a:spLocks noChangeShapeType="1"/>
          </p:cNvSpPr>
          <p:nvPr/>
        </p:nvSpPr>
        <p:spPr bwMode="auto">
          <a:xfrm>
            <a:off x="2211388" y="3302000"/>
            <a:ext cx="2160587" cy="144463"/>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0918" name="Line 21"/>
          <p:cNvSpPr>
            <a:spLocks noChangeShapeType="1"/>
          </p:cNvSpPr>
          <p:nvPr/>
        </p:nvSpPr>
        <p:spPr bwMode="auto">
          <a:xfrm flipV="1">
            <a:off x="2068513" y="3733800"/>
            <a:ext cx="2305050" cy="142875"/>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0919" name="Line 22"/>
          <p:cNvSpPr>
            <a:spLocks noChangeShapeType="1"/>
          </p:cNvSpPr>
          <p:nvPr/>
        </p:nvSpPr>
        <p:spPr bwMode="auto">
          <a:xfrm flipV="1">
            <a:off x="2211388" y="3949700"/>
            <a:ext cx="2232025" cy="288925"/>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0920" name="Line 23"/>
          <p:cNvSpPr>
            <a:spLocks noChangeShapeType="1"/>
          </p:cNvSpPr>
          <p:nvPr/>
        </p:nvSpPr>
        <p:spPr bwMode="auto">
          <a:xfrm>
            <a:off x="2068513" y="3517900"/>
            <a:ext cx="2374900" cy="7143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7" name="Text Box 24"/>
          <p:cNvSpPr txBox="1">
            <a:spLocks noChangeArrowheads="1"/>
          </p:cNvSpPr>
          <p:nvPr/>
        </p:nvSpPr>
        <p:spPr bwMode="auto">
          <a:xfrm rot="3208118">
            <a:off x="7535863" y="2868613"/>
            <a:ext cx="1573212" cy="366712"/>
          </a:xfrm>
          <a:prstGeom prst="rect">
            <a:avLst/>
          </a:prstGeom>
          <a:noFill/>
          <a:ln>
            <a:noFill/>
          </a:ln>
          <a:effec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dirty="0">
                <a:latin typeface="+mn-lt"/>
              </a:rPr>
              <a:t>Braucht  Zeit!</a:t>
            </a:r>
          </a:p>
        </p:txBody>
      </p:sp>
      <p:sp>
        <p:nvSpPr>
          <p:cNvPr id="80922" name="Line 25"/>
          <p:cNvSpPr>
            <a:spLocks noChangeShapeType="1"/>
          </p:cNvSpPr>
          <p:nvPr/>
        </p:nvSpPr>
        <p:spPr bwMode="auto">
          <a:xfrm flipV="1">
            <a:off x="3508375" y="4094163"/>
            <a:ext cx="1008063" cy="287337"/>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0923" name="Rectangle 26"/>
          <p:cNvSpPr>
            <a:spLocks noChangeArrowheads="1"/>
          </p:cNvSpPr>
          <p:nvPr/>
        </p:nvSpPr>
        <p:spPr bwMode="auto">
          <a:xfrm>
            <a:off x="4643438" y="4478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endParaRPr lang="de-DE" altLang="de-DE">
              <a:solidFill>
                <a:schemeClr val="bg1"/>
              </a:solidFill>
            </a:endParaRPr>
          </a:p>
        </p:txBody>
      </p:sp>
      <p:sp>
        <p:nvSpPr>
          <p:cNvPr id="30" name="Text Box 17"/>
          <p:cNvSpPr txBox="1">
            <a:spLocks noChangeArrowheads="1"/>
          </p:cNvSpPr>
          <p:nvPr/>
        </p:nvSpPr>
        <p:spPr bwMode="auto">
          <a:xfrm>
            <a:off x="5867400" y="981075"/>
            <a:ext cx="3602038" cy="1739900"/>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dirty="0">
                <a:latin typeface="+mn-lt"/>
              </a:rPr>
              <a:t>Korrigierende Erfahrungen mit Gefühlen und Beziehungen</a:t>
            </a:r>
          </a:p>
          <a:p>
            <a:pPr eaLnBrk="1" hangingPunct="1">
              <a:defRPr/>
            </a:pPr>
            <a:r>
              <a:rPr lang="de-DE" dirty="0">
                <a:latin typeface="+mn-lt"/>
              </a:rPr>
              <a:t> im pädagogischen Alltag. </a:t>
            </a:r>
          </a:p>
          <a:p>
            <a:pPr eaLnBrk="1" hangingPunct="1">
              <a:defRPr/>
            </a:pPr>
            <a:r>
              <a:rPr lang="de-DE" dirty="0">
                <a:latin typeface="+mn-lt"/>
              </a:rPr>
              <a:t>Schutz vor </a:t>
            </a:r>
            <a:r>
              <a:rPr lang="de-DE" dirty="0" err="1">
                <a:latin typeface="+mn-lt"/>
              </a:rPr>
              <a:t>Retraumatisierung</a:t>
            </a:r>
            <a:r>
              <a:rPr lang="de-DE" dirty="0">
                <a:latin typeface="+mn-lt"/>
              </a:rPr>
              <a:t>  </a:t>
            </a:r>
          </a:p>
          <a:p>
            <a:pPr eaLnBrk="1" hangingPunct="1">
              <a:defRPr/>
            </a:pPr>
            <a:r>
              <a:rPr lang="de-DE" dirty="0">
                <a:latin typeface="+mn-lt"/>
              </a:rPr>
              <a:t>und den damit verbunden                        </a:t>
            </a:r>
          </a:p>
          <a:p>
            <a:pPr eaLnBrk="1" hangingPunct="1">
              <a:defRPr/>
            </a:pPr>
            <a:r>
              <a:rPr lang="de-DE" dirty="0">
                <a:latin typeface="+mn-lt"/>
              </a:rPr>
              <a:t>                 Gefühlen.</a:t>
            </a:r>
          </a:p>
        </p:txBody>
      </p:sp>
      <p:sp>
        <p:nvSpPr>
          <p:cNvPr id="31" name="Text Box 15"/>
          <p:cNvSpPr txBox="1">
            <a:spLocks noChangeArrowheads="1"/>
          </p:cNvSpPr>
          <p:nvPr/>
        </p:nvSpPr>
        <p:spPr bwMode="auto">
          <a:xfrm>
            <a:off x="5688013" y="5030788"/>
            <a:ext cx="3455987" cy="1476375"/>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dirty="0">
                <a:latin typeface="+mn-lt"/>
              </a:rPr>
              <a:t>„Glaubenssätze“ und „Selbstbild“</a:t>
            </a:r>
          </a:p>
          <a:p>
            <a:pPr eaLnBrk="1" hangingPunct="1">
              <a:defRPr/>
            </a:pPr>
            <a:r>
              <a:rPr lang="de-DE" dirty="0">
                <a:latin typeface="+mn-lt"/>
              </a:rPr>
              <a:t>verändern sich nur durch alternative Beziehungs-</a:t>
            </a:r>
          </a:p>
          <a:p>
            <a:pPr eaLnBrk="1" hangingPunct="1">
              <a:defRPr/>
            </a:pPr>
            <a:r>
              <a:rPr lang="de-DE" dirty="0" err="1">
                <a:latin typeface="+mn-lt"/>
              </a:rPr>
              <a:t>erfahrungen</a:t>
            </a:r>
            <a:r>
              <a:rPr lang="de-DE" dirty="0">
                <a:latin typeface="+mn-lt"/>
              </a:rPr>
              <a:t> und gute Therapie.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Schmid\Pictures\trotz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417763"/>
            <a:ext cx="21288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3" descr="C:\Users\Schmid\Pictures\Ma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2205038"/>
            <a:ext cx="26193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itel 1"/>
          <p:cNvSpPr>
            <a:spLocks noGrp="1"/>
          </p:cNvSpPr>
          <p:nvPr>
            <p:ph type="title"/>
          </p:nvPr>
        </p:nvSpPr>
        <p:spPr>
          <a:xfrm>
            <a:off x="425450" y="357188"/>
            <a:ext cx="8261350" cy="1079500"/>
          </a:xfrm>
        </p:spPr>
        <p:txBody>
          <a:bodyPr/>
          <a:lstStyle/>
          <a:p>
            <a:r>
              <a:rPr lang="de-DE" altLang="de-DE" sz="2400" dirty="0">
                <a:solidFill>
                  <a:srgbClr val="5B5055"/>
                </a:solidFill>
              </a:rPr>
              <a:t>Grundidee zur Analyse von Problemverhalten</a:t>
            </a:r>
            <a:br>
              <a:rPr lang="de-DE" altLang="de-DE" sz="2400" dirty="0"/>
            </a:br>
            <a:r>
              <a:rPr lang="de-DE" altLang="de-DE" sz="2400" b="0" dirty="0">
                <a:solidFill>
                  <a:srgbClr val="ED7925"/>
                </a:solidFill>
              </a:rPr>
              <a:t>Vom Du zum Wir – Überspitzt das klassische Modell</a:t>
            </a:r>
          </a:p>
        </p:txBody>
      </p:sp>
      <p:sp>
        <p:nvSpPr>
          <p:cNvPr id="81925"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A1D99B1D-D141-4CB3-9FCE-19031817DAFB}" type="slidenum">
              <a:rPr lang="de-CH" altLang="de-DE" smtClean="0">
                <a:solidFill>
                  <a:schemeClr val="tx1"/>
                </a:solidFill>
              </a:rPr>
              <a:pPr/>
              <a:t>78</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dirty="0"/>
              <a:t>Universitäre Psychiatrische Kliniken Basel</a:t>
            </a:r>
            <a:r>
              <a:rPr lang="de-CH" b="0" dirty="0"/>
              <a:t> | www.upkbs.ch |</a:t>
            </a:r>
          </a:p>
        </p:txBody>
      </p:sp>
      <p:sp>
        <p:nvSpPr>
          <p:cNvPr id="2" name="Pfeil nach rechts 1"/>
          <p:cNvSpPr/>
          <p:nvPr/>
        </p:nvSpPr>
        <p:spPr>
          <a:xfrm>
            <a:off x="2374900" y="3068638"/>
            <a:ext cx="4673600" cy="1889125"/>
          </a:xfrm>
          <a:prstGeom prst="rightArrow">
            <a:avLst/>
          </a:prstGeom>
          <a:solidFill>
            <a:srgbClr val="ED7925"/>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err="1"/>
              <a:t>Erziehungsmassnahmen</a:t>
            </a:r>
            <a:r>
              <a:rPr lang="de-DE" dirty="0"/>
              <a:t> zur</a:t>
            </a:r>
          </a:p>
          <a:p>
            <a:pPr algn="ctr">
              <a:defRPr/>
            </a:pPr>
            <a:r>
              <a:rPr lang="de-DE" dirty="0"/>
              <a:t>Veränderung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0" descr="C:\Users\Schmid\Pictures\imagesCAWO6WX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963" y="1093788"/>
            <a:ext cx="20923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 descr="C:\Users\Schmid\Pictures\trotz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163" y="2651125"/>
            <a:ext cx="2128837"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3" descr="C:\Users\Schmid\Pictures\Man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3" y="2205038"/>
            <a:ext cx="26193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itel 1"/>
          <p:cNvSpPr>
            <a:spLocks noGrp="1"/>
          </p:cNvSpPr>
          <p:nvPr>
            <p:ph type="title"/>
          </p:nvPr>
        </p:nvSpPr>
        <p:spPr>
          <a:xfrm>
            <a:off x="425450" y="357188"/>
            <a:ext cx="8261350" cy="1079500"/>
          </a:xfrm>
        </p:spPr>
        <p:txBody>
          <a:bodyPr/>
          <a:lstStyle/>
          <a:p>
            <a:r>
              <a:rPr lang="de-DE" altLang="de-DE" sz="2400" dirty="0">
                <a:solidFill>
                  <a:srgbClr val="5B5055"/>
                </a:solidFill>
              </a:rPr>
              <a:t>Grundidee zur Analyse von Problemverhalten</a:t>
            </a:r>
            <a:br>
              <a:rPr lang="de-DE" altLang="de-DE" sz="2400" dirty="0"/>
            </a:br>
            <a:r>
              <a:rPr lang="de-DE" altLang="de-DE" sz="2400" b="0" dirty="0">
                <a:solidFill>
                  <a:srgbClr val="ED7925"/>
                </a:solidFill>
              </a:rPr>
              <a:t>Vom Du zum Wir – Überspitzt das klassische Modell</a:t>
            </a:r>
          </a:p>
        </p:txBody>
      </p:sp>
      <p:sp>
        <p:nvSpPr>
          <p:cNvPr id="82950"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3796082A-2131-47EE-9641-3056D7F35459}" type="slidenum">
              <a:rPr lang="de-CH" altLang="de-DE" smtClean="0">
                <a:solidFill>
                  <a:schemeClr val="tx1"/>
                </a:solidFill>
              </a:rPr>
              <a:pPr/>
              <a:t>79</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2" name="Pfeil nach rechts 1"/>
          <p:cNvSpPr/>
          <p:nvPr/>
        </p:nvSpPr>
        <p:spPr>
          <a:xfrm>
            <a:off x="2374900" y="3214688"/>
            <a:ext cx="4673600" cy="1889125"/>
          </a:xfrm>
          <a:prstGeom prst="rightArrow">
            <a:avLst/>
          </a:prstGeom>
          <a:solidFill>
            <a:srgbClr val="ED7925"/>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err="1"/>
              <a:t>Erziehungsmassnahmen</a:t>
            </a:r>
            <a:r>
              <a:rPr lang="de-DE" dirty="0"/>
              <a:t> zur</a:t>
            </a:r>
          </a:p>
          <a:p>
            <a:pPr algn="ctr">
              <a:defRPr/>
            </a:pPr>
            <a:r>
              <a:rPr lang="de-DE" dirty="0"/>
              <a:t>Veränderung</a:t>
            </a:r>
          </a:p>
        </p:txBody>
      </p:sp>
      <p:sp>
        <p:nvSpPr>
          <p:cNvPr id="3" name="Wolkenförmige Legende 2"/>
          <p:cNvSpPr/>
          <p:nvPr/>
        </p:nvSpPr>
        <p:spPr>
          <a:xfrm>
            <a:off x="1592263" y="1444625"/>
            <a:ext cx="5160962" cy="1354138"/>
          </a:xfrm>
          <a:prstGeom prst="cloudCallout">
            <a:avLst/>
          </a:prstGeom>
          <a:solidFill>
            <a:srgbClr val="00B0F0"/>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Kind muss sich verändern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010" y="1468438"/>
            <a:ext cx="7021512" cy="47371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Rectangle 7"/>
          <p:cNvSpPr>
            <a:spLocks noChangeArrowheads="1"/>
          </p:cNvSpPr>
          <p:nvPr/>
        </p:nvSpPr>
        <p:spPr bwMode="auto">
          <a:xfrm>
            <a:off x="559557" y="5117911"/>
            <a:ext cx="5227093" cy="777922"/>
          </a:xfrm>
          <a:prstGeom prst="rect">
            <a:avLst/>
          </a:prstGeom>
          <a:solidFill>
            <a:srgbClr val="EDFAD2"/>
          </a:solidFill>
          <a:ln w="9360">
            <a:solidFill>
              <a:srgbClr val="00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78112" rIns="81639" bIns="42452" anchor="ctr"/>
          <a:lstStyle/>
          <a:p>
            <a:pPr algn="ctr" defTabSz="407988">
              <a:lnSpc>
                <a:spcPct val="87000"/>
              </a:lnSpc>
              <a:buClr>
                <a:srgbClr val="000000"/>
              </a:buClr>
              <a:buSzPct val="100000"/>
              <a:buFont typeface="Times New Roman" pitchFamily="18" charset="0"/>
              <a:buNone/>
              <a:tabLst>
                <a:tab pos="657225" algn="l"/>
                <a:tab pos="1312863" algn="l"/>
                <a:tab pos="1970088" algn="l"/>
                <a:tab pos="2627313" algn="l"/>
                <a:tab pos="3282950" algn="l"/>
              </a:tabLst>
            </a:pPr>
            <a:r>
              <a:rPr lang="en-GB" sz="2200" dirty="0">
                <a:solidFill>
                  <a:srgbClr val="006699"/>
                </a:solidFill>
                <a:ea typeface="MS Gothic" pitchFamily="49" charset="-128"/>
                <a:cs typeface="Lucida Sans Unicode" pitchFamily="34" charset="0"/>
              </a:rPr>
              <a:t> </a:t>
            </a:r>
            <a:r>
              <a:rPr lang="en-GB" sz="2200" dirty="0" err="1">
                <a:solidFill>
                  <a:srgbClr val="006699"/>
                </a:solidFill>
                <a:ea typeface="MS Gothic" pitchFamily="49" charset="-128"/>
                <a:cs typeface="Lucida Sans Unicode" pitchFamily="34" charset="0"/>
              </a:rPr>
              <a:t>Unteres</a:t>
            </a:r>
            <a:r>
              <a:rPr lang="en-GB" sz="2200" dirty="0">
                <a:solidFill>
                  <a:srgbClr val="006699"/>
                </a:solidFill>
                <a:ea typeface="MS Gothic" pitchFamily="49" charset="-128"/>
                <a:cs typeface="Lucida Sans Unicode" pitchFamily="34" charset="0"/>
              </a:rPr>
              <a:t> </a:t>
            </a:r>
            <a:r>
              <a:rPr lang="en-GB" sz="2200" dirty="0" err="1">
                <a:solidFill>
                  <a:srgbClr val="006699"/>
                </a:solidFill>
                <a:ea typeface="MS Gothic" pitchFamily="49" charset="-128"/>
                <a:cs typeface="Lucida Sans Unicode" pitchFamily="34" charset="0"/>
              </a:rPr>
              <a:t>Gehirn</a:t>
            </a:r>
            <a:r>
              <a:rPr lang="en-GB" sz="2200" dirty="0">
                <a:solidFill>
                  <a:srgbClr val="006699"/>
                </a:solidFill>
                <a:ea typeface="MS Gothic" pitchFamily="49" charset="-128"/>
                <a:cs typeface="Lucida Sans Unicode" pitchFamily="34" charset="0"/>
              </a:rPr>
              <a:t>, </a:t>
            </a:r>
            <a:r>
              <a:rPr lang="en-GB" sz="2200" dirty="0" err="1">
                <a:solidFill>
                  <a:srgbClr val="006699"/>
                </a:solidFill>
                <a:ea typeface="MS Gothic" pitchFamily="49" charset="-128"/>
                <a:cs typeface="Lucida Sans Unicode" pitchFamily="34" charset="0"/>
              </a:rPr>
              <a:t>Reptiliengehirn</a:t>
            </a:r>
            <a:endParaRPr lang="en-GB" sz="2200" dirty="0">
              <a:solidFill>
                <a:srgbClr val="006699"/>
              </a:solidFill>
              <a:ea typeface="MS Gothic" pitchFamily="49" charset="-128"/>
              <a:cs typeface="Lucida Sans Unicode" pitchFamily="34" charset="0"/>
            </a:endParaRPr>
          </a:p>
          <a:p>
            <a:pPr algn="ctr" defTabSz="407988">
              <a:lnSpc>
                <a:spcPct val="87000"/>
              </a:lnSpc>
              <a:buClr>
                <a:srgbClr val="000000"/>
              </a:buClr>
              <a:buSzPct val="100000"/>
              <a:buFont typeface="Times New Roman" pitchFamily="18" charset="0"/>
              <a:buNone/>
              <a:tabLst>
                <a:tab pos="657225" algn="l"/>
                <a:tab pos="1312863" algn="l"/>
                <a:tab pos="1970088" algn="l"/>
                <a:tab pos="2627313" algn="l"/>
                <a:tab pos="3282950" algn="l"/>
              </a:tabLst>
            </a:pPr>
            <a:r>
              <a:rPr lang="en-GB" sz="2200" dirty="0" err="1">
                <a:solidFill>
                  <a:srgbClr val="006699"/>
                </a:solidFill>
                <a:ea typeface="MS Gothic" pitchFamily="49" charset="-128"/>
                <a:cs typeface="Lucida Sans Unicode" pitchFamily="34" charset="0"/>
              </a:rPr>
              <a:t>Überlebenscamp</a:t>
            </a:r>
            <a:endParaRPr lang="en-GB" sz="2200" dirty="0">
              <a:solidFill>
                <a:srgbClr val="006699"/>
              </a:solidFill>
              <a:ea typeface="MS Gothic" pitchFamily="49" charset="-128"/>
              <a:cs typeface="Lucida Sans Unicode" pitchFamily="34" charset="0"/>
            </a:endParaRPr>
          </a:p>
        </p:txBody>
      </p:sp>
      <p:sp>
        <p:nvSpPr>
          <p:cNvPr id="6152" name="Rectangle 8"/>
          <p:cNvSpPr>
            <a:spLocks noChangeArrowheads="1"/>
          </p:cNvSpPr>
          <p:nvPr/>
        </p:nvSpPr>
        <p:spPr bwMode="auto">
          <a:xfrm>
            <a:off x="3321860" y="3306763"/>
            <a:ext cx="2724150" cy="587375"/>
          </a:xfrm>
          <a:prstGeom prst="rect">
            <a:avLst/>
          </a:prstGeom>
          <a:solidFill>
            <a:srgbClr val="EDFAD2"/>
          </a:solidFill>
          <a:ln w="9360">
            <a:solidFill>
              <a:srgbClr val="00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78112" rIns="81639" bIns="42452" anchor="ctr"/>
          <a:lstStyle/>
          <a:p>
            <a:pPr algn="ctr" defTabSz="407988">
              <a:lnSpc>
                <a:spcPct val="87000"/>
              </a:lnSpc>
              <a:buClr>
                <a:srgbClr val="000000"/>
              </a:buClr>
              <a:buSzPct val="100000"/>
              <a:buFont typeface="Times New Roman" pitchFamily="18" charset="0"/>
              <a:buNone/>
              <a:tabLst>
                <a:tab pos="657225" algn="l"/>
                <a:tab pos="1312863" algn="l"/>
                <a:tab pos="1970088" algn="l"/>
              </a:tabLst>
            </a:pPr>
            <a:r>
              <a:rPr lang="en-GB" sz="2200" dirty="0" err="1">
                <a:solidFill>
                  <a:srgbClr val="006699"/>
                </a:solidFill>
                <a:ea typeface="MS Gothic" pitchFamily="49" charset="-128"/>
                <a:cs typeface="Lucida Sans Unicode" pitchFamily="34" charset="0"/>
              </a:rPr>
              <a:t>Mittelhirn</a:t>
            </a:r>
            <a:r>
              <a:rPr lang="en-GB" sz="2200" dirty="0">
                <a:solidFill>
                  <a:srgbClr val="006699"/>
                </a:solidFill>
                <a:ea typeface="MS Gothic" pitchFamily="49" charset="-128"/>
                <a:cs typeface="Lucida Sans Unicode" pitchFamily="34" charset="0"/>
              </a:rPr>
              <a:t>: Amygdala</a:t>
            </a:r>
          </a:p>
          <a:p>
            <a:pPr algn="ctr" defTabSz="407988">
              <a:lnSpc>
                <a:spcPct val="87000"/>
              </a:lnSpc>
              <a:buClr>
                <a:srgbClr val="000000"/>
              </a:buClr>
              <a:buSzPct val="100000"/>
              <a:buFont typeface="Times New Roman" pitchFamily="18" charset="0"/>
              <a:buNone/>
              <a:tabLst>
                <a:tab pos="657225" algn="l"/>
                <a:tab pos="1312863" algn="l"/>
                <a:tab pos="1970088" algn="l"/>
              </a:tabLst>
            </a:pPr>
            <a:r>
              <a:rPr lang="en-GB" sz="2200" dirty="0">
                <a:solidFill>
                  <a:srgbClr val="006699"/>
                </a:solidFill>
                <a:ea typeface="MS Gothic" pitchFamily="49" charset="-128"/>
                <a:cs typeface="Lucida Sans Unicode" pitchFamily="34" charset="0"/>
              </a:rPr>
              <a:t>“</a:t>
            </a:r>
            <a:r>
              <a:rPr lang="en-GB" sz="2200" dirty="0" err="1">
                <a:solidFill>
                  <a:srgbClr val="006699"/>
                </a:solidFill>
                <a:ea typeface="MS Gothic" pitchFamily="49" charset="-128"/>
                <a:cs typeface="Lucida Sans Unicode" pitchFamily="34" charset="0"/>
              </a:rPr>
              <a:t>Empfangsbereich</a:t>
            </a:r>
            <a:r>
              <a:rPr lang="en-GB" sz="2200" dirty="0">
                <a:solidFill>
                  <a:srgbClr val="006699"/>
                </a:solidFill>
                <a:ea typeface="MS Gothic" pitchFamily="49" charset="-128"/>
                <a:cs typeface="Lucida Sans Unicode" pitchFamily="34" charset="0"/>
              </a:rPr>
              <a:t>” </a:t>
            </a:r>
          </a:p>
        </p:txBody>
      </p:sp>
      <p:sp>
        <p:nvSpPr>
          <p:cNvPr id="6153" name="Rectangle 9"/>
          <p:cNvSpPr>
            <a:spLocks noChangeArrowheads="1"/>
          </p:cNvSpPr>
          <p:nvPr/>
        </p:nvSpPr>
        <p:spPr bwMode="auto">
          <a:xfrm>
            <a:off x="3582210" y="1795463"/>
            <a:ext cx="5486400" cy="490537"/>
          </a:xfrm>
          <a:prstGeom prst="rect">
            <a:avLst/>
          </a:prstGeom>
          <a:solidFill>
            <a:srgbClr val="EDFAD2"/>
          </a:solidFill>
          <a:ln w="9360">
            <a:solidFill>
              <a:srgbClr val="00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78112" rIns="81639" bIns="42452" anchor="ctr"/>
          <a:lstStyle/>
          <a:p>
            <a:pPr algn="ctr" defTabSz="407988">
              <a:lnSpc>
                <a:spcPct val="87000"/>
              </a:lnSpc>
              <a:buClr>
                <a:srgbClr val="000000"/>
              </a:buClr>
              <a:buSzPct val="100000"/>
              <a:buFont typeface="Times New Roman" pitchFamily="18" charset="0"/>
              <a:buNone/>
              <a:tabLst>
                <a:tab pos="657225" algn="l"/>
                <a:tab pos="1312863" algn="l"/>
                <a:tab pos="1970088" algn="l"/>
                <a:tab pos="2627313" algn="l"/>
                <a:tab pos="3282950" algn="l"/>
                <a:tab pos="3940175" algn="l"/>
              </a:tabLst>
            </a:pPr>
            <a:r>
              <a:rPr lang="en-GB" sz="2200" dirty="0" err="1">
                <a:solidFill>
                  <a:srgbClr val="006699"/>
                </a:solidFill>
                <a:ea typeface="MS Gothic" pitchFamily="49" charset="-128"/>
                <a:cs typeface="Lucida Sans Unicode" pitchFamily="34" charset="0"/>
              </a:rPr>
              <a:t>Neokortex</a:t>
            </a:r>
            <a:r>
              <a:rPr lang="en-GB" sz="2200" dirty="0">
                <a:solidFill>
                  <a:srgbClr val="006699"/>
                </a:solidFill>
                <a:ea typeface="MS Gothic" pitchFamily="49" charset="-128"/>
                <a:cs typeface="Lucida Sans Unicode" pitchFamily="34" charset="0"/>
              </a:rPr>
              <a:t>, </a:t>
            </a:r>
            <a:r>
              <a:rPr lang="en-GB" sz="2200" dirty="0" err="1">
                <a:solidFill>
                  <a:srgbClr val="006699"/>
                </a:solidFill>
                <a:ea typeface="MS Gothic" pitchFamily="49" charset="-128"/>
                <a:cs typeface="Lucida Sans Unicode" pitchFamily="34" charset="0"/>
              </a:rPr>
              <a:t>Frontalhirn</a:t>
            </a:r>
            <a:r>
              <a:rPr lang="en-GB" sz="2200" dirty="0">
                <a:solidFill>
                  <a:srgbClr val="006699"/>
                </a:solidFill>
                <a:ea typeface="MS Gothic" pitchFamily="49" charset="-128"/>
                <a:cs typeface="Lucida Sans Unicode" pitchFamily="34" charset="0"/>
              </a:rPr>
              <a:t>, </a:t>
            </a:r>
            <a:r>
              <a:rPr lang="en-GB" sz="2200" dirty="0" err="1">
                <a:solidFill>
                  <a:srgbClr val="006699"/>
                </a:solidFill>
                <a:ea typeface="MS Gothic" pitchFamily="49" charset="-128"/>
                <a:cs typeface="Lucida Sans Unicode" pitchFamily="34" charset="0"/>
              </a:rPr>
              <a:t>präfrontaler</a:t>
            </a:r>
            <a:r>
              <a:rPr lang="en-GB" sz="2200" dirty="0">
                <a:solidFill>
                  <a:srgbClr val="006699"/>
                </a:solidFill>
                <a:ea typeface="MS Gothic" pitchFamily="49" charset="-128"/>
                <a:cs typeface="Lucida Sans Unicode" pitchFamily="34" charset="0"/>
              </a:rPr>
              <a:t> </a:t>
            </a:r>
            <a:r>
              <a:rPr lang="en-GB" sz="2200" dirty="0" err="1">
                <a:solidFill>
                  <a:srgbClr val="006699"/>
                </a:solidFill>
                <a:ea typeface="MS Gothic" pitchFamily="49" charset="-128"/>
                <a:cs typeface="Lucida Sans Unicode" pitchFamily="34" charset="0"/>
              </a:rPr>
              <a:t>Kortex</a:t>
            </a:r>
            <a:endParaRPr lang="en-GB" sz="2200" dirty="0">
              <a:solidFill>
                <a:srgbClr val="006699"/>
              </a:solidFill>
              <a:ea typeface="MS Gothic" pitchFamily="49" charset="-128"/>
              <a:cs typeface="Lucida Sans Unicode" pitchFamily="34" charset="0"/>
            </a:endParaRPr>
          </a:p>
          <a:p>
            <a:pPr algn="ctr" defTabSz="407988">
              <a:lnSpc>
                <a:spcPct val="87000"/>
              </a:lnSpc>
              <a:buClr>
                <a:srgbClr val="000000"/>
              </a:buClr>
              <a:buSzPct val="100000"/>
              <a:buFont typeface="Times New Roman" pitchFamily="18" charset="0"/>
              <a:buNone/>
              <a:tabLst>
                <a:tab pos="657225" algn="l"/>
                <a:tab pos="1312863" algn="l"/>
                <a:tab pos="1970088" algn="l"/>
                <a:tab pos="2627313" algn="l"/>
                <a:tab pos="3282950" algn="l"/>
                <a:tab pos="3940175" algn="l"/>
              </a:tabLst>
            </a:pPr>
            <a:r>
              <a:rPr lang="en-GB" sz="2200" dirty="0">
                <a:solidFill>
                  <a:srgbClr val="006699"/>
                </a:solidFill>
                <a:ea typeface="MS Gothic" pitchFamily="49" charset="-128"/>
                <a:cs typeface="Lucida Sans Unicode" pitchFamily="34" charset="0"/>
              </a:rPr>
              <a:t>“</a:t>
            </a:r>
            <a:r>
              <a:rPr lang="en-GB" sz="2200" dirty="0" err="1">
                <a:solidFill>
                  <a:srgbClr val="006699"/>
                </a:solidFill>
                <a:ea typeface="MS Gothic" pitchFamily="49" charset="-128"/>
                <a:cs typeface="Lucida Sans Unicode" pitchFamily="34" charset="0"/>
              </a:rPr>
              <a:t>Chefzentrale</a:t>
            </a:r>
            <a:r>
              <a:rPr lang="en-GB" sz="2200" dirty="0">
                <a:solidFill>
                  <a:srgbClr val="006699"/>
                </a:solidFill>
                <a:ea typeface="MS Gothic" pitchFamily="49" charset="-128"/>
                <a:cs typeface="Lucida Sans Unicode" pitchFamily="34" charset="0"/>
              </a:rPr>
              <a:t>” </a:t>
            </a:r>
          </a:p>
        </p:txBody>
      </p:sp>
      <p:sp>
        <p:nvSpPr>
          <p:cNvPr id="40968" name="Rectangle 12"/>
          <p:cNvSpPr>
            <a:spLocks noChangeArrowheads="1"/>
          </p:cNvSpPr>
          <p:nvPr/>
        </p:nvSpPr>
        <p:spPr bwMode="auto">
          <a:xfrm>
            <a:off x="559558" y="159657"/>
            <a:ext cx="6791378" cy="508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56168" rIns="81639" bIns="42452">
            <a:spAutoFit/>
          </a:bodyPr>
          <a:lstStyle/>
          <a:p>
            <a:pPr defTabSz="407988" hangingPunct="0">
              <a:lnSpc>
                <a:spcPct val="95000"/>
              </a:lnSpc>
              <a:spcBef>
                <a:spcPts val="813"/>
              </a:spcBef>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Lst>
            </a:pPr>
            <a:r>
              <a:rPr lang="de-DE" sz="2800" dirty="0" err="1">
                <a:solidFill>
                  <a:srgbClr val="ED7925"/>
                </a:solidFill>
                <a:latin typeface="+mj-lt"/>
                <a:ea typeface="MS Gothic" pitchFamily="49" charset="-128"/>
                <a:cs typeface="Lucida Sans Unicode" pitchFamily="34" charset="0"/>
              </a:rPr>
              <a:t>Traumaprozess</a:t>
            </a:r>
            <a:r>
              <a:rPr lang="de-DE" sz="2800" dirty="0">
                <a:solidFill>
                  <a:srgbClr val="ED7925"/>
                </a:solidFill>
                <a:latin typeface="+mj-lt"/>
                <a:ea typeface="MS Gothic" pitchFamily="49" charset="-128"/>
                <a:cs typeface="Lucida Sans Unicode" pitchFamily="34" charset="0"/>
              </a:rPr>
              <a:t> und Selbststeuerung </a:t>
            </a:r>
          </a:p>
        </p:txBody>
      </p:sp>
      <p:sp>
        <p:nvSpPr>
          <p:cNvPr id="10"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8</a:t>
            </a:fld>
            <a:endParaRPr lang="de-CH" sz="800"/>
          </a:p>
        </p:txBody>
      </p:sp>
      <p:sp>
        <p:nvSpPr>
          <p:cNvPr id="12"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441FFC99-91B4-45C7-B541-96066D84B122}" type="slidenum">
              <a:rPr lang="de-CH" smtClean="0"/>
              <a:pPr>
                <a:defRPr/>
              </a:pPr>
              <a:t>8</a:t>
            </a:fld>
            <a:endParaRPr lang="de-CH"/>
          </a:p>
        </p:txBody>
      </p:sp>
    </p:spTree>
    <p:extLst>
      <p:ext uri="{BB962C8B-B14F-4D97-AF65-F5344CB8AC3E}">
        <p14:creationId xmlns:p14="http://schemas.microsoft.com/office/powerpoint/2010/main" val="3046116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additive="repl">
                                        <p:cTn id="6" dur="1" fill="hold">
                                          <p:stCondLst>
                                            <p:cond delay="0"/>
                                          </p:stCondLst>
                                        </p:cTn>
                                        <p:tgtEl>
                                          <p:spTgt spid="6151"/>
                                        </p:tgtEl>
                                        <p:attrNameLst>
                                          <p:attrName>style.visibility</p:attrName>
                                        </p:attrNameLst>
                                      </p:cBhvr>
                                      <p:to>
                                        <p:strVal val="visible"/>
                                      </p:to>
                                    </p:set>
                                    <p:animEffect transition="in" filter="strips(downLeft)">
                                      <p:cBhvr additive="repl">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additive="repl">
                                        <p:cTn id="11" dur="1" fill="hold">
                                          <p:stCondLst>
                                            <p:cond delay="0"/>
                                          </p:stCondLst>
                                        </p:cTn>
                                        <p:tgtEl>
                                          <p:spTgt spid="6152"/>
                                        </p:tgtEl>
                                        <p:attrNameLst>
                                          <p:attrName>style.visibility</p:attrName>
                                        </p:attrNameLst>
                                      </p:cBhvr>
                                      <p:to>
                                        <p:strVal val="visible"/>
                                      </p:to>
                                    </p:set>
                                    <p:animEffect transition="in" filter="strips(downLeft)">
                                      <p:cBhvr additive="repl">
                                        <p:cTn id="12" dur="500"/>
                                        <p:tgtEl>
                                          <p:spTgt spid="61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additive="repl">
                                        <p:cTn id="16" dur="1" fill="hold">
                                          <p:stCondLst>
                                            <p:cond delay="0"/>
                                          </p:stCondLst>
                                        </p:cTn>
                                        <p:tgtEl>
                                          <p:spTgt spid="6153"/>
                                        </p:tgtEl>
                                        <p:attrNameLst>
                                          <p:attrName>style.visibility</p:attrName>
                                        </p:attrNameLst>
                                      </p:cBhvr>
                                      <p:to>
                                        <p:strVal val="visible"/>
                                      </p:to>
                                    </p:set>
                                    <p:animEffect transition="in" filter="strips(downLeft)">
                                      <p:cBhvr additive="repl">
                                        <p:cTn id="1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Schmid\Pictures\trotz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417763"/>
            <a:ext cx="21288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3" descr="C:\Users\Schmid\Pictures\Ma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2205038"/>
            <a:ext cx="26193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itel 1"/>
          <p:cNvSpPr>
            <a:spLocks noGrp="1"/>
          </p:cNvSpPr>
          <p:nvPr>
            <p:ph type="title"/>
          </p:nvPr>
        </p:nvSpPr>
        <p:spPr>
          <a:xfrm>
            <a:off x="425450" y="357188"/>
            <a:ext cx="8261350" cy="1079500"/>
          </a:xfrm>
        </p:spPr>
        <p:txBody>
          <a:bodyPr/>
          <a:lstStyle/>
          <a:p>
            <a:r>
              <a:rPr lang="de-DE" altLang="de-DE" sz="2400" dirty="0">
                <a:solidFill>
                  <a:srgbClr val="5B5055"/>
                </a:solidFill>
              </a:rPr>
              <a:t>Grundidee zur Analyse von Problemverhalten</a:t>
            </a:r>
            <a:br>
              <a:rPr lang="de-DE" altLang="de-DE" sz="2400" dirty="0"/>
            </a:br>
            <a:r>
              <a:rPr lang="de-DE" altLang="de-DE" sz="2400" b="0" dirty="0">
                <a:solidFill>
                  <a:srgbClr val="ED7925"/>
                </a:solidFill>
              </a:rPr>
              <a:t>Vom Du zum Wir</a:t>
            </a:r>
          </a:p>
        </p:txBody>
      </p:sp>
      <p:sp>
        <p:nvSpPr>
          <p:cNvPr id="83973"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DC46A1CE-9AA2-4D5D-BB66-AE2F61F3A333}" type="slidenum">
              <a:rPr lang="de-CH" altLang="de-DE" smtClean="0">
                <a:solidFill>
                  <a:schemeClr val="tx1"/>
                </a:solidFill>
              </a:rPr>
              <a:pPr/>
              <a:t>80</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Pfeil nach links und rechts 2"/>
          <p:cNvSpPr/>
          <p:nvPr/>
        </p:nvSpPr>
        <p:spPr>
          <a:xfrm>
            <a:off x="2201863" y="2417763"/>
            <a:ext cx="5080000" cy="3322637"/>
          </a:xfrm>
          <a:prstGeom prst="leftRightArrow">
            <a:avLst/>
          </a:prstGeom>
          <a:solidFill>
            <a:srgbClr val="ED7925"/>
          </a:solidFill>
          <a:ln w="38100">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Interaktion</a:t>
            </a:r>
          </a:p>
          <a:p>
            <a:pPr algn="ctr">
              <a:defRPr/>
            </a:pPr>
            <a:r>
              <a:rPr lang="de-DE" dirty="0"/>
              <a:t>pädagogische</a:t>
            </a:r>
          </a:p>
          <a:p>
            <a:pPr algn="ctr">
              <a:defRPr/>
            </a:pPr>
            <a:r>
              <a:rPr lang="de-DE" dirty="0"/>
              <a:t>Begegnung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0" descr="C:\Users\Schmid\Pictures\imagesCAWO6WX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2498725"/>
            <a:ext cx="19081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 descr="C:\Users\Schmid\Pictures\trotz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2417763"/>
            <a:ext cx="21288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3" descr="C:\Users\Schmid\Pictures\Man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2254250"/>
            <a:ext cx="26193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itel 1"/>
          <p:cNvSpPr>
            <a:spLocks noGrp="1"/>
          </p:cNvSpPr>
          <p:nvPr>
            <p:ph type="title"/>
          </p:nvPr>
        </p:nvSpPr>
        <p:spPr>
          <a:xfrm>
            <a:off x="425450" y="357188"/>
            <a:ext cx="8261350" cy="1079500"/>
          </a:xfrm>
        </p:spPr>
        <p:txBody>
          <a:bodyPr/>
          <a:lstStyle/>
          <a:p>
            <a:r>
              <a:rPr lang="de-DE" altLang="de-DE" sz="2400" dirty="0">
                <a:solidFill>
                  <a:srgbClr val="5B5055"/>
                </a:solidFill>
              </a:rPr>
              <a:t>Grundidee zur Analyse von Problemverhalten</a:t>
            </a:r>
            <a:br>
              <a:rPr lang="de-DE" altLang="de-DE" sz="2400" dirty="0"/>
            </a:br>
            <a:r>
              <a:rPr lang="de-DE" altLang="de-DE" sz="2400" b="0" dirty="0">
                <a:solidFill>
                  <a:srgbClr val="ED7925"/>
                </a:solidFill>
              </a:rPr>
              <a:t>Vom Du zum Wir</a:t>
            </a:r>
          </a:p>
        </p:txBody>
      </p:sp>
      <p:sp>
        <p:nvSpPr>
          <p:cNvPr id="84998"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443F7F04-06DC-4245-BF37-E128BA89AA71}" type="slidenum">
              <a:rPr lang="de-CH" altLang="de-DE" smtClean="0">
                <a:solidFill>
                  <a:schemeClr val="tx1"/>
                </a:solidFill>
              </a:rPr>
              <a:pPr/>
              <a:t>81</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Wolkenförmige Legende 3"/>
          <p:cNvSpPr/>
          <p:nvPr/>
        </p:nvSpPr>
        <p:spPr>
          <a:xfrm>
            <a:off x="854075" y="1220788"/>
            <a:ext cx="7258050" cy="1196975"/>
          </a:xfrm>
          <a:prstGeom prst="cloudCallout">
            <a:avLst>
              <a:gd name="adj1" fmla="val -17936"/>
              <a:gd name="adj2" fmla="val 79478"/>
            </a:avLst>
          </a:prstGeom>
          <a:solidFill>
            <a:srgbClr val="00B0F0"/>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Die Beziehung- und Beziehungsfähigkeit   soll sich verbessern</a:t>
            </a:r>
          </a:p>
        </p:txBody>
      </p:sp>
      <p:sp>
        <p:nvSpPr>
          <p:cNvPr id="3" name="Pfeil nach links und rechts 2"/>
          <p:cNvSpPr/>
          <p:nvPr/>
        </p:nvSpPr>
        <p:spPr>
          <a:xfrm>
            <a:off x="2211388" y="2855913"/>
            <a:ext cx="5080000" cy="3322637"/>
          </a:xfrm>
          <a:prstGeom prst="leftRightArrow">
            <a:avLst/>
          </a:prstGeom>
          <a:solidFill>
            <a:srgbClr val="ED7925"/>
          </a:solidFill>
          <a:ln w="38100">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Interaktion</a:t>
            </a:r>
          </a:p>
          <a:p>
            <a:pPr algn="ctr">
              <a:defRPr/>
            </a:pPr>
            <a:r>
              <a:rPr lang="de-DE" dirty="0"/>
              <a:t>pädagogische</a:t>
            </a:r>
          </a:p>
          <a:p>
            <a:pPr algn="ctr">
              <a:defRPr/>
            </a:pPr>
            <a:r>
              <a:rPr lang="de-DE" dirty="0"/>
              <a:t>Begegnung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2F6DC484-DFDC-4B82-B6AA-1BDC1B7BF7FD}" type="slidenum">
              <a:rPr lang="de-CH" altLang="de-DE" smtClean="0">
                <a:solidFill>
                  <a:schemeClr val="tx1"/>
                </a:solidFill>
              </a:rPr>
              <a:pPr/>
              <a:t>82</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86021" name="Rectangle 2"/>
          <p:cNvSpPr>
            <a:spLocks noGrp="1" noChangeArrowheads="1"/>
          </p:cNvSpPr>
          <p:nvPr>
            <p:ph type="title"/>
          </p:nvPr>
        </p:nvSpPr>
        <p:spPr>
          <a:xfrm>
            <a:off x="1398588" y="247650"/>
            <a:ext cx="7288212" cy="1079500"/>
          </a:xfrm>
        </p:spPr>
        <p:txBody>
          <a:bodyPr/>
          <a:lstStyle/>
          <a:p>
            <a:pPr eaLnBrk="1" hangingPunct="1"/>
            <a:r>
              <a:rPr lang="de-CH" altLang="de-DE" sz="2800" b="0" dirty="0">
                <a:solidFill>
                  <a:srgbClr val="ED7925"/>
                </a:solidFill>
              </a:rPr>
              <a:t>Neue Beziehungserfahrungen führen zu Veränderung</a:t>
            </a:r>
            <a:br>
              <a:rPr lang="de-CH" altLang="de-DE" sz="2800" dirty="0">
                <a:solidFill>
                  <a:srgbClr val="ED7925"/>
                </a:solidFill>
              </a:rPr>
            </a:br>
            <a:endParaRPr lang="de-CH" altLang="de-DE" sz="2800" b="0" dirty="0">
              <a:solidFill>
                <a:srgbClr val="ED7925"/>
              </a:solidFill>
            </a:endParaRPr>
          </a:p>
        </p:txBody>
      </p:sp>
      <p:pic>
        <p:nvPicPr>
          <p:cNvPr id="860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3" y="1409700"/>
            <a:ext cx="6946900"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136" y="366806"/>
            <a:ext cx="8654864" cy="1079500"/>
          </a:xfrm>
        </p:spPr>
        <p:txBody>
          <a:bodyPr/>
          <a:lstStyle/>
          <a:p>
            <a:r>
              <a:rPr lang="de-DE" sz="2400" dirty="0">
                <a:solidFill>
                  <a:srgbClr val="5B5055"/>
                </a:solidFill>
              </a:rPr>
              <a:t>Gliederung</a:t>
            </a:r>
            <a:r>
              <a:rPr lang="de-DE" sz="2400" dirty="0"/>
              <a:t> </a:t>
            </a:r>
            <a:br>
              <a:rPr lang="de-DE" sz="2400" dirty="0"/>
            </a:br>
            <a:r>
              <a:rPr lang="de-DE" sz="2400" b="0" dirty="0">
                <a:solidFill>
                  <a:srgbClr val="ED7925"/>
                </a:solidFill>
              </a:rPr>
              <a:t>Steigerung der Selbstwirksamkeit durch Fallreflektion</a:t>
            </a:r>
          </a:p>
        </p:txBody>
      </p:sp>
      <p:pic>
        <p:nvPicPr>
          <p:cNvPr id="209922" name="Picture 2" descr="C:\Users\Schmid\Pictures\kiga1_08.gif"/>
          <p:cNvPicPr>
            <a:picLocks noGrp="1" noChangeAspect="1" noChangeArrowheads="1"/>
          </p:cNvPicPr>
          <p:nvPr>
            <p:ph idx="1"/>
          </p:nvPr>
        </p:nvPicPr>
        <p:blipFill>
          <a:blip r:embed="rId2" cstate="print"/>
          <a:srcRect/>
          <a:stretch>
            <a:fillRect/>
          </a:stretch>
        </p:blipFill>
        <p:spPr bwMode="auto">
          <a:xfrm>
            <a:off x="968189" y="1665939"/>
            <a:ext cx="7247964" cy="4711177"/>
          </a:xfrm>
          <a:prstGeom prst="rect">
            <a:avLst/>
          </a:prstGeom>
          <a:noFill/>
        </p:spPr>
      </p:pic>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83</a:t>
            </a:fld>
            <a:endParaRPr lang="de-CH" sz="800"/>
          </a:p>
        </p:txBody>
      </p:sp>
      <p:sp>
        <p:nvSpPr>
          <p:cNvPr id="8"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2072661B-F3E6-4C24-933D-780F729F5C7A}" type="slidenum">
              <a:rPr lang="de-CH" smtClean="0"/>
              <a:pPr>
                <a:defRPr/>
              </a:pPr>
              <a:t>83</a:t>
            </a:fld>
            <a:endParaRPr lang="de-CH"/>
          </a:p>
        </p:txBody>
      </p:sp>
    </p:spTree>
    <p:extLst>
      <p:ext uri="{BB962C8B-B14F-4D97-AF65-F5344CB8AC3E}">
        <p14:creationId xmlns:p14="http://schemas.microsoft.com/office/powerpoint/2010/main" val="7941704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BA059685-8A42-4344-AF1C-2095D8768381}" type="slidenum">
              <a:rPr lang="de-CH" altLang="de-DE" smtClean="0">
                <a:solidFill>
                  <a:schemeClr val="tx1"/>
                </a:solidFill>
              </a:rPr>
              <a:pPr/>
              <a:t>84</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a:p>
        </p:txBody>
      </p:sp>
      <p:sp>
        <p:nvSpPr>
          <p:cNvPr id="43012" name="Rectangle 2"/>
          <p:cNvSpPr>
            <a:spLocks noGrp="1" noChangeArrowheads="1"/>
          </p:cNvSpPr>
          <p:nvPr>
            <p:ph type="title"/>
          </p:nvPr>
        </p:nvSpPr>
        <p:spPr>
          <a:xfrm>
            <a:off x="301625" y="233362"/>
            <a:ext cx="7288212" cy="1079500"/>
          </a:xfrm>
        </p:spPr>
        <p:txBody>
          <a:bodyPr/>
          <a:lstStyle/>
          <a:p>
            <a:pPr eaLnBrk="1" hangingPunct="1"/>
            <a:r>
              <a:rPr lang="de-CH" altLang="de-DE" sz="2400" b="0" dirty="0">
                <a:solidFill>
                  <a:srgbClr val="ED7925"/>
                </a:solidFill>
              </a:rPr>
              <a:t>Traumapädagogische Krisenanalyse</a:t>
            </a:r>
            <a:br>
              <a:rPr lang="de-CH" altLang="de-DE" sz="2400" dirty="0">
                <a:solidFill>
                  <a:srgbClr val="ED7925"/>
                </a:solidFill>
              </a:rPr>
            </a:br>
            <a:endParaRPr lang="de-CH" altLang="de-DE" sz="2400" b="0" dirty="0">
              <a:solidFill>
                <a:srgbClr val="ED7925"/>
              </a:solidFill>
            </a:endParaRPr>
          </a:p>
        </p:txBody>
      </p:sp>
      <p:sp>
        <p:nvSpPr>
          <p:cNvPr id="43013" name="Rectangle 3"/>
          <p:cNvSpPr txBox="1">
            <a:spLocks noChangeArrowheads="1"/>
          </p:cNvSpPr>
          <p:nvPr/>
        </p:nvSpPr>
        <p:spPr bwMode="auto">
          <a:xfrm>
            <a:off x="301625" y="774830"/>
            <a:ext cx="8472488" cy="758825"/>
          </a:xfrm>
          <a:prstGeom prst="rect">
            <a:avLst/>
          </a:prstGeom>
          <a:noFill/>
          <a:ln w="9525">
            <a:solidFill>
              <a:srgbClr val="444424"/>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pPr marL="177800" indent="-177800" eaLnBrk="0" hangingPunct="0">
              <a:lnSpc>
                <a:spcPts val="2600"/>
              </a:lnSpc>
              <a:buClr>
                <a:srgbClr val="ED7925"/>
              </a:buClr>
            </a:pPr>
            <a:r>
              <a:rPr lang="de-DE" altLang="de-DE" sz="2000" dirty="0"/>
              <a:t> „Verstehen kann man das Leben nur rückwärts, </a:t>
            </a:r>
          </a:p>
          <a:p>
            <a:pPr marL="177800" indent="-177800" eaLnBrk="0" hangingPunct="0">
              <a:lnSpc>
                <a:spcPts val="2600"/>
              </a:lnSpc>
              <a:buClr>
                <a:srgbClr val="ED7925"/>
              </a:buClr>
            </a:pPr>
            <a:r>
              <a:rPr lang="de-DE" altLang="de-DE" sz="2000" dirty="0"/>
              <a:t>   leben muss man es aber vorwärts.“                               </a:t>
            </a:r>
            <a:r>
              <a:rPr lang="de-DE" altLang="de-DE" sz="2000" i="1" dirty="0"/>
              <a:t>S</a:t>
            </a:r>
            <a:r>
              <a:rPr lang="en-US" altLang="de-DE" sz="2000" i="1" dirty="0">
                <a:cs typeface="Arial" charset="0"/>
              </a:rPr>
              <a:t>ö</a:t>
            </a:r>
            <a:r>
              <a:rPr lang="de-DE" altLang="de-DE" sz="2000" i="1" dirty="0" err="1"/>
              <a:t>ren</a:t>
            </a:r>
            <a:r>
              <a:rPr lang="de-DE" altLang="de-DE" sz="2000" i="1" dirty="0"/>
              <a:t> Kierkegaard</a:t>
            </a:r>
            <a:endParaRPr lang="en-US" altLang="de-DE" sz="2000" i="1" dirty="0"/>
          </a:p>
        </p:txBody>
      </p:sp>
      <p:pic>
        <p:nvPicPr>
          <p:cNvPr id="43014" name="Picture 4" descr="Kierkega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071688"/>
            <a:ext cx="25971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Textfeld 4"/>
          <p:cNvSpPr txBox="1">
            <a:spLocks noChangeArrowheads="1"/>
          </p:cNvSpPr>
          <p:nvPr/>
        </p:nvSpPr>
        <p:spPr bwMode="auto">
          <a:xfrm>
            <a:off x="3284538" y="1658678"/>
            <a:ext cx="5703887" cy="5108575"/>
          </a:xfrm>
          <a:prstGeom prst="rect">
            <a:avLst/>
          </a:prstGeom>
          <a:solidFill>
            <a:srgbClr val="FFCC99"/>
          </a:solidFill>
          <a:ln w="38100">
            <a:solidFill>
              <a:srgbClr val="ED7925"/>
            </a:solidFill>
            <a:miter lim="800000"/>
            <a:headEnd/>
            <a:tailEnd/>
          </a:ln>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Aft>
                <a:spcPts val="600"/>
              </a:spcAft>
              <a:defRPr/>
            </a:pPr>
            <a:r>
              <a:rPr lang="de-DE" dirty="0">
                <a:solidFill>
                  <a:srgbClr val="444424"/>
                </a:solidFill>
              </a:rPr>
              <a:t>Traumapädagogische Verhaltensanalysen:</a:t>
            </a:r>
          </a:p>
          <a:p>
            <a:pPr marL="285750" indent="-285750" eaLnBrk="1" hangingPunct="1">
              <a:spcAft>
                <a:spcPts val="600"/>
              </a:spcAft>
              <a:buFont typeface="Arial" pitchFamily="34" charset="0"/>
              <a:buChar char="•"/>
              <a:defRPr/>
            </a:pPr>
            <a:r>
              <a:rPr lang="de-DE" dirty="0">
                <a:solidFill>
                  <a:srgbClr val="444424"/>
                </a:solidFill>
              </a:rPr>
              <a:t>Jedes kindliche Verhalten macht auf Basis vorheriger sozialer Lernerfahrungen einen Sinn - es gibt einen „guten Grund“ für jedes noch so bizarre Verhalten!</a:t>
            </a:r>
          </a:p>
          <a:p>
            <a:pPr marL="285750" indent="-285750" eaLnBrk="1" hangingPunct="1">
              <a:spcAft>
                <a:spcPts val="600"/>
              </a:spcAft>
              <a:buFont typeface="Arial" pitchFamily="34" charset="0"/>
              <a:buChar char="•"/>
              <a:defRPr/>
            </a:pPr>
            <a:r>
              <a:rPr lang="de-DE" dirty="0">
                <a:solidFill>
                  <a:srgbClr val="444424"/>
                </a:solidFill>
              </a:rPr>
              <a:t>Gibt es Auslöser („Trigger“), die mit traumatischen Erlebnissen assoziiert sind? Wurden Sicherheitsbedürfnisse des Jugendlichen verletzt?</a:t>
            </a:r>
          </a:p>
          <a:p>
            <a:pPr marL="285750" indent="-285750" eaLnBrk="1" hangingPunct="1">
              <a:spcAft>
                <a:spcPts val="600"/>
              </a:spcAft>
              <a:buFont typeface="Arial" pitchFamily="34" charset="0"/>
              <a:buChar char="•"/>
              <a:defRPr/>
            </a:pPr>
            <a:r>
              <a:rPr lang="de-DE" dirty="0">
                <a:solidFill>
                  <a:srgbClr val="444424"/>
                </a:solidFill>
              </a:rPr>
              <a:t>Beziehungs-, Autonomie- und Sicherheitsbedürfnisse des Kindes und der interagierenden pädagogischen Fachkräfte müssen versorgt werden (im Alltag, in weiteren ähnlichen Situationen)!</a:t>
            </a:r>
          </a:p>
          <a:p>
            <a:pPr marL="285750" indent="-285750" eaLnBrk="1" hangingPunct="1">
              <a:spcAft>
                <a:spcPts val="600"/>
              </a:spcAft>
              <a:buFont typeface="Arial" pitchFamily="34" charset="0"/>
              <a:buChar char="•"/>
              <a:defRPr/>
            </a:pPr>
            <a:r>
              <a:rPr lang="de-DE" dirty="0">
                <a:solidFill>
                  <a:srgbClr val="444424"/>
                </a:solidFill>
              </a:rPr>
              <a:t>Was muss ein Kind lernen, um sich in ähnlichen Situationen zukünftig adäquater verhalten zu können, wie kann dieser Lernprozess gefördert werden?</a:t>
            </a:r>
          </a:p>
        </p:txBody>
      </p:sp>
      <p:sp>
        <p:nvSpPr>
          <p:cNvPr id="43016" name="Rechteck 2"/>
          <p:cNvSpPr>
            <a:spLocks noChangeArrowheads="1"/>
          </p:cNvSpPr>
          <p:nvPr/>
        </p:nvSpPr>
        <p:spPr bwMode="auto">
          <a:xfrm>
            <a:off x="346075" y="5648325"/>
            <a:ext cx="259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altLang="de-DE" sz="1200"/>
              <a:t>http://de.wikipedia.org/wiki/Datei:Kierkegaard.jpg</a:t>
            </a:r>
          </a:p>
        </p:txBody>
      </p:sp>
    </p:spTree>
    <p:extLst>
      <p:ext uri="{BB962C8B-B14F-4D97-AF65-F5344CB8AC3E}">
        <p14:creationId xmlns:p14="http://schemas.microsoft.com/office/powerpoint/2010/main" val="26324150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body" idx="1"/>
          </p:nvPr>
        </p:nvSpPr>
        <p:spPr>
          <a:xfrm>
            <a:off x="5148263" y="3141663"/>
            <a:ext cx="1439862" cy="2016125"/>
          </a:xfrm>
          <a:solidFill>
            <a:srgbClr val="99CCFF"/>
          </a:solidFill>
          <a:ln>
            <a:solidFill>
              <a:schemeClr val="tx1"/>
            </a:solidFill>
            <a:miter lim="800000"/>
            <a:headEnd/>
            <a:tailEnd/>
          </a:ln>
        </p:spPr>
        <p:txBody>
          <a:bodyPr rIns="144000"/>
          <a:lstStyle/>
          <a:p>
            <a:pPr algn="ctr"/>
            <a:endParaRPr lang="de-DE" altLang="de-DE"/>
          </a:p>
          <a:p>
            <a:pPr algn="ctr">
              <a:buFontTx/>
              <a:buNone/>
            </a:pPr>
            <a:endParaRPr lang="de-DE" altLang="de-DE"/>
          </a:p>
          <a:p>
            <a:pPr algn="ctr">
              <a:buFontTx/>
              <a:buNone/>
            </a:pPr>
            <a:r>
              <a:rPr lang="de-DE" altLang="de-DE"/>
              <a:t>„Gruppen-</a:t>
            </a:r>
          </a:p>
          <a:p>
            <a:pPr algn="ctr">
              <a:buFontTx/>
              <a:buNone/>
            </a:pPr>
            <a:r>
              <a:rPr lang="de-DE" altLang="de-DE"/>
              <a:t>pädagogen“</a:t>
            </a:r>
          </a:p>
          <a:p>
            <a:pPr algn="ctr">
              <a:buFontTx/>
              <a:buNone/>
            </a:pPr>
            <a:endParaRPr lang="de-DE" altLang="de-DE"/>
          </a:p>
        </p:txBody>
      </p:sp>
      <p:sp>
        <p:nvSpPr>
          <p:cNvPr id="88067" name="Rectangle 5"/>
          <p:cNvSpPr>
            <a:spLocks noChangeArrowheads="1"/>
          </p:cNvSpPr>
          <p:nvPr/>
        </p:nvSpPr>
        <p:spPr bwMode="auto">
          <a:xfrm>
            <a:off x="2555875" y="3068638"/>
            <a:ext cx="1439863" cy="2087562"/>
          </a:xfrm>
          <a:prstGeom prst="rect">
            <a:avLst/>
          </a:prstGeom>
          <a:solidFill>
            <a:srgbClr val="CC99FF"/>
          </a:solidFill>
          <a:ln w="9525">
            <a:solidFill>
              <a:schemeClr val="tx1"/>
            </a:solidFill>
            <a:miter lim="800000"/>
            <a:headEnd/>
            <a:tailEnd/>
          </a:ln>
        </p:spPr>
        <p:txBody>
          <a:bodyPr wrap="none" anchor="ctr"/>
          <a:lstStyle/>
          <a:p>
            <a:pPr algn="ctr"/>
            <a:r>
              <a:rPr lang="de-DE" altLang="de-DE"/>
              <a:t>„Versorger„</a:t>
            </a:r>
          </a:p>
          <a:p>
            <a:pPr algn="ctr"/>
            <a:r>
              <a:rPr lang="de-DE" altLang="de-DE"/>
              <a:t>„Fachdienst“</a:t>
            </a:r>
          </a:p>
        </p:txBody>
      </p:sp>
      <p:sp>
        <p:nvSpPr>
          <p:cNvPr id="88068" name="Rectangle 6"/>
          <p:cNvSpPr>
            <a:spLocks noChangeArrowheads="1"/>
          </p:cNvSpPr>
          <p:nvPr/>
        </p:nvSpPr>
        <p:spPr bwMode="auto">
          <a:xfrm>
            <a:off x="684213" y="3068638"/>
            <a:ext cx="935037" cy="2016125"/>
          </a:xfrm>
          <a:prstGeom prst="rect">
            <a:avLst/>
          </a:prstGeom>
          <a:solidFill>
            <a:srgbClr val="99CCFF"/>
          </a:solidFill>
          <a:ln w="9525">
            <a:solidFill>
              <a:schemeClr val="tx1"/>
            </a:solidFill>
            <a:miter lim="800000"/>
            <a:headEnd/>
            <a:tailEnd/>
          </a:ln>
        </p:spPr>
        <p:txBody>
          <a:bodyPr wrap="none" anchor="ctr"/>
          <a:lstStyle/>
          <a:p>
            <a:pPr algn="ctr"/>
            <a:r>
              <a:rPr lang="de-DE" altLang="de-DE"/>
              <a:t>Leitung</a:t>
            </a:r>
          </a:p>
        </p:txBody>
      </p:sp>
      <p:sp>
        <p:nvSpPr>
          <p:cNvPr id="88069" name="Oval 7"/>
          <p:cNvSpPr>
            <a:spLocks noChangeArrowheads="1"/>
          </p:cNvSpPr>
          <p:nvPr/>
        </p:nvSpPr>
        <p:spPr bwMode="auto">
          <a:xfrm>
            <a:off x="0" y="0"/>
            <a:ext cx="9144000" cy="6858000"/>
          </a:xfrm>
          <a:prstGeom prst="ellipse">
            <a:avLst/>
          </a:prstGeom>
          <a:solidFill>
            <a:srgbClr val="99CCFF">
              <a:alpha val="12157"/>
            </a:srgbClr>
          </a:solidFill>
          <a:ln w="9525">
            <a:solidFill>
              <a:schemeClr val="tx1"/>
            </a:solidFill>
            <a:round/>
            <a:headEnd/>
            <a:tailEnd/>
          </a:ln>
        </p:spPr>
        <p:txBody>
          <a:bodyPr wrap="none" anchor="ctr"/>
          <a:lstStyle/>
          <a:p>
            <a:pPr algn="ctr"/>
            <a:endParaRPr lang="en-US" altLang="de-DE"/>
          </a:p>
        </p:txBody>
      </p:sp>
      <p:sp>
        <p:nvSpPr>
          <p:cNvPr id="88070" name="Rectangle 8"/>
          <p:cNvSpPr>
            <a:spLocks noChangeArrowheads="1"/>
          </p:cNvSpPr>
          <p:nvPr/>
        </p:nvSpPr>
        <p:spPr bwMode="auto">
          <a:xfrm>
            <a:off x="3382963" y="519113"/>
            <a:ext cx="2159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a:t>      </a:t>
            </a:r>
            <a:r>
              <a:rPr lang="de-DE" altLang="de-DE" sz="3200"/>
              <a:t>Institution</a:t>
            </a:r>
          </a:p>
        </p:txBody>
      </p:sp>
      <p:sp>
        <p:nvSpPr>
          <p:cNvPr id="88071" name="AutoShape 9"/>
          <p:cNvSpPr>
            <a:spLocks noChangeArrowheads="1"/>
          </p:cNvSpPr>
          <p:nvPr/>
        </p:nvSpPr>
        <p:spPr bwMode="auto">
          <a:xfrm>
            <a:off x="4211638" y="1773238"/>
            <a:ext cx="3673475" cy="1008062"/>
          </a:xfrm>
          <a:prstGeom prst="curvedDownArrow">
            <a:avLst>
              <a:gd name="adj1" fmla="val 72882"/>
              <a:gd name="adj2" fmla="val 145764"/>
              <a:gd name="adj3" fmla="val 33333"/>
            </a:avLst>
          </a:prstGeom>
          <a:solidFill>
            <a:srgbClr val="800080"/>
          </a:solidFill>
          <a:ln w="9525">
            <a:solidFill>
              <a:schemeClr val="tx1"/>
            </a:solidFill>
            <a:miter lim="800000"/>
            <a:headEnd/>
            <a:tailEnd/>
          </a:ln>
        </p:spPr>
        <p:txBody>
          <a:bodyPr wrap="none" anchor="ctr"/>
          <a:lstStyle/>
          <a:p>
            <a:endParaRPr lang="de-DE" altLang="de-DE"/>
          </a:p>
        </p:txBody>
      </p:sp>
      <p:sp>
        <p:nvSpPr>
          <p:cNvPr id="88072" name="AutoShape 10"/>
          <p:cNvSpPr>
            <a:spLocks noChangeArrowheads="1"/>
          </p:cNvSpPr>
          <p:nvPr/>
        </p:nvSpPr>
        <p:spPr bwMode="auto">
          <a:xfrm>
            <a:off x="6659563" y="3357563"/>
            <a:ext cx="1081087" cy="1439862"/>
          </a:xfrm>
          <a:prstGeom prst="rightArrow">
            <a:avLst>
              <a:gd name="adj1" fmla="val 50000"/>
              <a:gd name="adj2" fmla="val 25000"/>
            </a:avLst>
          </a:prstGeom>
          <a:solidFill>
            <a:srgbClr val="800080"/>
          </a:solidFill>
          <a:ln w="9525">
            <a:solidFill>
              <a:schemeClr val="tx1"/>
            </a:solidFill>
            <a:miter lim="800000"/>
            <a:headEnd/>
            <a:tailEnd/>
          </a:ln>
        </p:spPr>
        <p:txBody>
          <a:bodyPr wrap="none" anchor="ctr"/>
          <a:lstStyle/>
          <a:p>
            <a:endParaRPr lang="de-DE" altLang="de-DE"/>
          </a:p>
        </p:txBody>
      </p:sp>
      <p:sp>
        <p:nvSpPr>
          <p:cNvPr id="88073" name="AutoShape 11"/>
          <p:cNvSpPr>
            <a:spLocks noChangeArrowheads="1"/>
          </p:cNvSpPr>
          <p:nvPr/>
        </p:nvSpPr>
        <p:spPr bwMode="auto">
          <a:xfrm>
            <a:off x="4067175" y="3716338"/>
            <a:ext cx="1104900" cy="773112"/>
          </a:xfrm>
          <a:prstGeom prst="rightArrow">
            <a:avLst>
              <a:gd name="adj1" fmla="val 50000"/>
              <a:gd name="adj2" fmla="val 32649"/>
            </a:avLst>
          </a:prstGeom>
          <a:solidFill>
            <a:srgbClr val="800080"/>
          </a:solidFill>
          <a:ln w="9525">
            <a:solidFill>
              <a:schemeClr val="tx1"/>
            </a:solidFill>
            <a:miter lim="800000"/>
            <a:headEnd/>
            <a:tailEnd/>
          </a:ln>
        </p:spPr>
        <p:txBody>
          <a:bodyPr wrap="none" anchor="ctr"/>
          <a:lstStyle/>
          <a:p>
            <a:endParaRPr lang="de-DE" altLang="de-DE"/>
          </a:p>
        </p:txBody>
      </p:sp>
      <p:sp>
        <p:nvSpPr>
          <p:cNvPr id="88074" name="AutoShape 12"/>
          <p:cNvSpPr>
            <a:spLocks noChangeArrowheads="1"/>
          </p:cNvSpPr>
          <p:nvPr/>
        </p:nvSpPr>
        <p:spPr bwMode="auto">
          <a:xfrm>
            <a:off x="1835149" y="3833811"/>
            <a:ext cx="720725" cy="485775"/>
          </a:xfrm>
          <a:prstGeom prst="rightArrow">
            <a:avLst>
              <a:gd name="adj1" fmla="val 50000"/>
              <a:gd name="adj2" fmla="val 37092"/>
            </a:avLst>
          </a:prstGeom>
          <a:solidFill>
            <a:srgbClr val="800080"/>
          </a:solidFill>
          <a:ln w="9525">
            <a:solidFill>
              <a:schemeClr val="tx1"/>
            </a:solidFill>
            <a:miter lim="800000"/>
            <a:headEnd/>
            <a:tailEnd/>
          </a:ln>
        </p:spPr>
        <p:txBody>
          <a:bodyPr wrap="none" anchor="ctr"/>
          <a:lstStyle/>
          <a:p>
            <a:endParaRPr lang="de-DE" altLang="de-DE"/>
          </a:p>
        </p:txBody>
      </p:sp>
      <p:sp>
        <p:nvSpPr>
          <p:cNvPr id="88075" name="AutoShape 13"/>
          <p:cNvSpPr>
            <a:spLocks noChangeArrowheads="1"/>
          </p:cNvSpPr>
          <p:nvPr/>
        </p:nvSpPr>
        <p:spPr bwMode="auto">
          <a:xfrm>
            <a:off x="1331913" y="1700213"/>
            <a:ext cx="3673475" cy="1223962"/>
          </a:xfrm>
          <a:prstGeom prst="curvedDownArrow">
            <a:avLst>
              <a:gd name="adj1" fmla="val 60026"/>
              <a:gd name="adj2" fmla="val 120052"/>
              <a:gd name="adj3" fmla="val 33333"/>
            </a:avLst>
          </a:prstGeom>
          <a:solidFill>
            <a:srgbClr val="800080"/>
          </a:solidFill>
          <a:ln w="9525">
            <a:solidFill>
              <a:schemeClr val="tx1"/>
            </a:solidFill>
            <a:miter lim="800000"/>
            <a:headEnd/>
            <a:tailEnd/>
          </a:ln>
        </p:spPr>
        <p:txBody>
          <a:bodyPr wrap="none" anchor="ctr"/>
          <a:lstStyle/>
          <a:p>
            <a:endParaRPr lang="de-DE" altLang="de-DE"/>
          </a:p>
        </p:txBody>
      </p:sp>
      <p:sp>
        <p:nvSpPr>
          <p:cNvPr id="88076" name="Line 14"/>
          <p:cNvSpPr>
            <a:spLocks noChangeShapeType="1"/>
          </p:cNvSpPr>
          <p:nvPr/>
        </p:nvSpPr>
        <p:spPr bwMode="auto">
          <a:xfrm flipV="1">
            <a:off x="611188" y="5157788"/>
            <a:ext cx="431800" cy="93503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8077" name="Text Box 16"/>
          <p:cNvSpPr txBox="1">
            <a:spLocks noChangeArrowheads="1"/>
          </p:cNvSpPr>
          <p:nvPr/>
        </p:nvSpPr>
        <p:spPr bwMode="auto">
          <a:xfrm>
            <a:off x="250825" y="6237288"/>
            <a:ext cx="8137525" cy="479425"/>
          </a:xfrm>
          <a:prstGeom prst="rect">
            <a:avLst/>
          </a:prstGeom>
          <a:solidFill>
            <a:srgbClr val="CC99FF"/>
          </a:solidFill>
          <a:ln w="22225">
            <a:solidFill>
              <a:schemeClr val="tx1"/>
            </a:solidFill>
            <a:miter lim="800000"/>
            <a:headEnd/>
            <a:tailEnd/>
          </a:ln>
        </p:spPr>
        <p:txBody>
          <a:bodyPr>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DE" altLang="de-DE" sz="2400">
                <a:solidFill>
                  <a:schemeClr val="tx1"/>
                </a:solidFill>
              </a:rPr>
              <a:t>Externe Hilfen:</a:t>
            </a:r>
            <a:r>
              <a:rPr lang="de-DE" altLang="de-DE">
                <a:solidFill>
                  <a:schemeClr val="tx1"/>
                </a:solidFill>
              </a:rPr>
              <a:t> Kollegiale Intervision/ Supervision/ Coaching/ Verband </a:t>
            </a:r>
            <a:endParaRPr lang="en-US" altLang="de-DE">
              <a:solidFill>
                <a:schemeClr val="tx1"/>
              </a:solidFill>
            </a:endParaRPr>
          </a:p>
        </p:txBody>
      </p:sp>
      <p:sp>
        <p:nvSpPr>
          <p:cNvPr id="88078" name="Oval 17"/>
          <p:cNvSpPr>
            <a:spLocks noChangeArrowheads="1"/>
          </p:cNvSpPr>
          <p:nvPr/>
        </p:nvSpPr>
        <p:spPr bwMode="auto">
          <a:xfrm>
            <a:off x="7812088" y="2997200"/>
            <a:ext cx="1081087" cy="2016125"/>
          </a:xfrm>
          <a:prstGeom prst="ellipse">
            <a:avLst/>
          </a:prstGeom>
          <a:solidFill>
            <a:srgbClr val="99CCFF"/>
          </a:solidFill>
          <a:ln w="25400">
            <a:solidFill>
              <a:schemeClr val="tx1"/>
            </a:solidFill>
            <a:round/>
            <a:headEnd/>
            <a:tailEnd/>
          </a:ln>
        </p:spPr>
        <p:txBody>
          <a:bodyPr wrap="none" anchor="ctr"/>
          <a:lstStyle/>
          <a:p>
            <a:pPr algn="ctr"/>
            <a:r>
              <a:rPr lang="de-DE" altLang="de-DE"/>
              <a:t>Kind</a:t>
            </a:r>
          </a:p>
        </p:txBody>
      </p:sp>
      <p:sp>
        <p:nvSpPr>
          <p:cNvPr id="15" name="Line 14"/>
          <p:cNvSpPr>
            <a:spLocks noChangeShapeType="1"/>
          </p:cNvSpPr>
          <p:nvPr/>
        </p:nvSpPr>
        <p:spPr bwMode="auto">
          <a:xfrm flipV="1">
            <a:off x="2951163" y="5227636"/>
            <a:ext cx="431800" cy="93503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 name="Line 14"/>
          <p:cNvSpPr>
            <a:spLocks noChangeShapeType="1"/>
          </p:cNvSpPr>
          <p:nvPr/>
        </p:nvSpPr>
        <p:spPr bwMode="auto">
          <a:xfrm flipV="1">
            <a:off x="5468938" y="5302248"/>
            <a:ext cx="431800" cy="860425"/>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 name="Pfeil nach links 1"/>
          <p:cNvSpPr/>
          <p:nvPr/>
        </p:nvSpPr>
        <p:spPr>
          <a:xfrm>
            <a:off x="6416421" y="3979068"/>
            <a:ext cx="978408" cy="195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Pfeil nach links 17"/>
          <p:cNvSpPr/>
          <p:nvPr/>
        </p:nvSpPr>
        <p:spPr>
          <a:xfrm>
            <a:off x="3973259" y="4014787"/>
            <a:ext cx="978408" cy="195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Pfeil nach links 18"/>
          <p:cNvSpPr/>
          <p:nvPr/>
        </p:nvSpPr>
        <p:spPr>
          <a:xfrm>
            <a:off x="1619250" y="3979069"/>
            <a:ext cx="609600" cy="195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926D3531-D044-44C8-B797-5D5016BC1BE0}" type="slidenum">
              <a:rPr lang="de-CH" altLang="de-DE" smtClean="0">
                <a:solidFill>
                  <a:schemeClr val="tx1"/>
                </a:solidFill>
              </a:rPr>
              <a:pPr/>
              <a:t>86</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dirty="0"/>
              <a:t>Universitäre Psychiatrische Kliniken Basel</a:t>
            </a:r>
            <a:r>
              <a:rPr lang="de-CH" b="0" dirty="0"/>
              <a:t> | www.upkbs.ch |</a:t>
            </a:r>
          </a:p>
        </p:txBody>
      </p:sp>
      <p:sp>
        <p:nvSpPr>
          <p:cNvPr id="89093" name="Rectangle 2"/>
          <p:cNvSpPr>
            <a:spLocks noGrp="1" noChangeArrowheads="1"/>
          </p:cNvSpPr>
          <p:nvPr>
            <p:ph type="title"/>
          </p:nvPr>
        </p:nvSpPr>
        <p:spPr>
          <a:xfrm>
            <a:off x="492125" y="439738"/>
            <a:ext cx="7288213" cy="1079500"/>
          </a:xfrm>
        </p:spPr>
        <p:txBody>
          <a:bodyPr/>
          <a:lstStyle/>
          <a:p>
            <a:pPr eaLnBrk="1" hangingPunct="1"/>
            <a:r>
              <a:rPr lang="de-CH" altLang="de-DE" sz="2800" b="0" dirty="0">
                <a:solidFill>
                  <a:srgbClr val="ED7925"/>
                </a:solidFill>
              </a:rPr>
              <a:t>Drei Ebenen der Unterstützung</a:t>
            </a:r>
            <a:br>
              <a:rPr lang="de-CH" altLang="de-DE" sz="2800" dirty="0">
                <a:solidFill>
                  <a:srgbClr val="ED7925"/>
                </a:solidFill>
              </a:rPr>
            </a:br>
            <a:endParaRPr lang="de-CH" altLang="de-DE" sz="2800" b="0" dirty="0">
              <a:solidFill>
                <a:srgbClr val="ED7925"/>
              </a:solidFill>
            </a:endParaRPr>
          </a:p>
        </p:txBody>
      </p:sp>
      <p:sp>
        <p:nvSpPr>
          <p:cNvPr id="89094" name="Rectangle 3"/>
          <p:cNvSpPr txBox="1">
            <a:spLocks noChangeArrowheads="1"/>
          </p:cNvSpPr>
          <p:nvPr/>
        </p:nvSpPr>
        <p:spPr bwMode="auto">
          <a:xfrm>
            <a:off x="482600" y="1320800"/>
            <a:ext cx="6894513"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444424"/>
                </a:solidFill>
                <a:latin typeface="Georgia" pitchFamily="18" charset="0"/>
              </a:defRPr>
            </a:lvl1pPr>
            <a:lvl2pPr>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pPr marL="177800" indent="-177800" eaLnBrk="0" hangingPunct="0">
              <a:spcAft>
                <a:spcPts val="600"/>
              </a:spcAft>
              <a:buClr>
                <a:srgbClr val="ED7925"/>
              </a:buClr>
              <a:buFont typeface="Georgia" pitchFamily="18" charset="0"/>
              <a:buChar char="›"/>
            </a:pPr>
            <a:r>
              <a:rPr lang="de-DE" altLang="de-DE" sz="2200" dirty="0"/>
              <a:t>Administrative Ebene (eher Fachdienst)</a:t>
            </a:r>
          </a:p>
          <a:p>
            <a:pPr marL="533400" lvl="1" indent="-176213" eaLnBrk="0" hangingPunct="0">
              <a:spcAft>
                <a:spcPts val="600"/>
              </a:spcAft>
              <a:buClr>
                <a:srgbClr val="ED7925"/>
              </a:buClr>
              <a:buFont typeface="Georgia" pitchFamily="18" charset="0"/>
              <a:buChar char="›"/>
            </a:pPr>
            <a:r>
              <a:rPr lang="de-DE" altLang="de-DE" sz="2200" dirty="0"/>
              <a:t>Abläufe</a:t>
            </a:r>
          </a:p>
          <a:p>
            <a:pPr marL="533400" lvl="1" indent="-176213" eaLnBrk="0" hangingPunct="0">
              <a:spcAft>
                <a:spcPts val="600"/>
              </a:spcAft>
              <a:buClr>
                <a:srgbClr val="ED7925"/>
              </a:buClr>
              <a:buFont typeface="Georgia" pitchFamily="18" charset="0"/>
              <a:buChar char="›"/>
            </a:pPr>
            <a:r>
              <a:rPr lang="de-DE" altLang="de-DE" sz="2200" dirty="0"/>
              <a:t>Fachliche Weisungen</a:t>
            </a:r>
          </a:p>
          <a:p>
            <a:pPr marL="533400" lvl="1" indent="-176213" eaLnBrk="0" hangingPunct="0">
              <a:spcAft>
                <a:spcPts val="600"/>
              </a:spcAft>
              <a:buClr>
                <a:srgbClr val="ED7925"/>
              </a:buClr>
              <a:buFont typeface="Georgia" pitchFamily="18" charset="0"/>
              <a:buChar char="›"/>
            </a:pPr>
            <a:r>
              <a:rPr lang="de-DE" altLang="de-DE" sz="2200" dirty="0"/>
              <a:t>Rechtliche Rahmenbedingungen</a:t>
            </a:r>
            <a:br>
              <a:rPr lang="de-DE" altLang="de-DE" sz="2200" dirty="0"/>
            </a:br>
            <a:endParaRPr lang="de-DE" altLang="de-DE" sz="2200" dirty="0"/>
          </a:p>
          <a:p>
            <a:pPr marL="177800" indent="-177800" eaLnBrk="0" hangingPunct="0">
              <a:spcAft>
                <a:spcPts val="600"/>
              </a:spcAft>
              <a:buClr>
                <a:srgbClr val="ED7925"/>
              </a:buClr>
              <a:buFont typeface="Georgia" pitchFamily="18" charset="0"/>
              <a:buChar char="›"/>
            </a:pPr>
            <a:r>
              <a:rPr lang="de-DE" altLang="de-DE" sz="2200" dirty="0"/>
              <a:t>Edukative Ebene</a:t>
            </a:r>
          </a:p>
          <a:p>
            <a:pPr marL="533400" lvl="1" indent="-176213" eaLnBrk="0" hangingPunct="0">
              <a:spcAft>
                <a:spcPts val="600"/>
              </a:spcAft>
              <a:buClr>
                <a:srgbClr val="ED7925"/>
              </a:buClr>
              <a:buFont typeface="Georgia" pitchFamily="18" charset="0"/>
              <a:buChar char="›"/>
            </a:pPr>
            <a:r>
              <a:rPr lang="de-DE" altLang="de-DE" sz="2200" dirty="0"/>
              <a:t>Vermittlung von Wissen, Techniken</a:t>
            </a:r>
          </a:p>
          <a:p>
            <a:pPr marL="533400" lvl="1" indent="-176213" eaLnBrk="0" hangingPunct="0">
              <a:spcAft>
                <a:spcPts val="600"/>
              </a:spcAft>
              <a:buClr>
                <a:srgbClr val="ED7925"/>
              </a:buClr>
              <a:buFont typeface="Georgia" pitchFamily="18" charset="0"/>
              <a:buChar char="›"/>
            </a:pPr>
            <a:r>
              <a:rPr lang="de-DE" altLang="de-DE" sz="2200" dirty="0"/>
              <a:t>Fallverstehen</a:t>
            </a:r>
          </a:p>
          <a:p>
            <a:pPr marL="177800" indent="-177800" eaLnBrk="0" hangingPunct="0">
              <a:spcAft>
                <a:spcPts val="600"/>
              </a:spcAft>
              <a:buClr>
                <a:srgbClr val="ED7925"/>
              </a:buClr>
              <a:buFont typeface="Georgia" pitchFamily="18" charset="0"/>
              <a:buChar char="›"/>
            </a:pPr>
            <a:endParaRPr lang="de-DE" altLang="de-DE" sz="2200" dirty="0"/>
          </a:p>
          <a:p>
            <a:pPr marL="177800" indent="-177800" eaLnBrk="0" hangingPunct="0">
              <a:spcAft>
                <a:spcPts val="600"/>
              </a:spcAft>
              <a:buClr>
                <a:srgbClr val="ED7925"/>
              </a:buClr>
              <a:buFont typeface="Georgia" pitchFamily="18" charset="0"/>
              <a:buChar char="›"/>
            </a:pPr>
            <a:r>
              <a:rPr lang="de-DE" altLang="de-DE" sz="2200" dirty="0"/>
              <a:t>Supportive Ebene  </a:t>
            </a:r>
          </a:p>
          <a:p>
            <a:pPr marL="533400" lvl="1" indent="-176213" eaLnBrk="0" hangingPunct="0">
              <a:spcAft>
                <a:spcPts val="600"/>
              </a:spcAft>
              <a:buClr>
                <a:srgbClr val="ED7925"/>
              </a:buClr>
              <a:buFont typeface="Georgia" pitchFamily="18" charset="0"/>
              <a:buChar char="›"/>
            </a:pPr>
            <a:r>
              <a:rPr lang="de-DE" altLang="de-DE" sz="2200" dirty="0"/>
              <a:t> Emotionale Unterstützung/ Entlastung</a:t>
            </a:r>
          </a:p>
          <a:p>
            <a:pPr marL="533400" lvl="1" indent="-176213" eaLnBrk="0" hangingPunct="0">
              <a:spcAft>
                <a:spcPts val="600"/>
              </a:spcAft>
              <a:buClr>
                <a:srgbClr val="ED7925"/>
              </a:buClr>
              <a:buFont typeface="Georgia" pitchFamily="18" charset="0"/>
              <a:buChar char="›"/>
            </a:pPr>
            <a:r>
              <a:rPr lang="de-DE" altLang="de-DE" sz="2200" dirty="0"/>
              <a:t> Verständnis</a:t>
            </a:r>
            <a:endParaRPr lang="en-US" altLang="de-DE" sz="2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pPr algn="r"/>
            <a:r>
              <a:rPr lang="de-CH" altLang="de-DE" sz="800">
                <a:solidFill>
                  <a:schemeClr val="tx1"/>
                </a:solidFill>
              </a:rPr>
              <a:t>    |  </a:t>
            </a:r>
            <a:fld id="{3228B891-B6C0-4201-B5FC-0B8B39B13D3C}" type="slidenum">
              <a:rPr lang="de-CH" altLang="de-DE" sz="800">
                <a:solidFill>
                  <a:schemeClr val="tx1"/>
                </a:solidFill>
              </a:rPr>
              <a:pPr algn="r"/>
              <a:t>87</a:t>
            </a:fld>
            <a:endParaRPr lang="de-CH" altLang="de-DE" sz="800">
              <a:solidFill>
                <a:schemeClr val="tx1"/>
              </a:solidFill>
            </a:endParaRPr>
          </a:p>
        </p:txBody>
      </p:sp>
      <p:sp>
        <p:nvSpPr>
          <p:cNvPr id="90117" name="Textfeld 6"/>
          <p:cNvSpPr txBox="1">
            <a:spLocks noChangeArrowheads="1"/>
          </p:cNvSpPr>
          <p:nvPr/>
        </p:nvSpPr>
        <p:spPr bwMode="auto">
          <a:xfrm>
            <a:off x="714375" y="5800725"/>
            <a:ext cx="3295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sz="1200" dirty="0">
                <a:solidFill>
                  <a:schemeClr val="tx1"/>
                </a:solidFill>
              </a:rPr>
              <a:t>http://www.phpresource.de/forum/attachments/out-order/2455d1181334360-na-toll-na-toll.jpg</a:t>
            </a:r>
          </a:p>
        </p:txBody>
      </p:sp>
      <p:sp>
        <p:nvSpPr>
          <p:cNvPr id="177162" name="Text Box 10"/>
          <p:cNvSpPr txBox="1">
            <a:spLocks noChangeArrowheads="1"/>
          </p:cNvSpPr>
          <p:nvPr/>
        </p:nvSpPr>
        <p:spPr bwMode="auto">
          <a:xfrm>
            <a:off x="552450" y="260350"/>
            <a:ext cx="8353425"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de-DE" sz="2800" dirty="0">
                <a:solidFill>
                  <a:srgbClr val="ED7925"/>
                </a:solidFill>
                <a:latin typeface="+mj-lt"/>
              </a:rPr>
              <a:t>Gruppenregeln und Selbstwirksamkeit- Selbstunwirksamkeit</a:t>
            </a:r>
            <a:endParaRPr lang="en-US" sz="2800" dirty="0">
              <a:solidFill>
                <a:srgbClr val="ED7925"/>
              </a:solidFill>
              <a:latin typeface="+mj-lt"/>
            </a:endParaRPr>
          </a:p>
        </p:txBody>
      </p:sp>
      <p:pic>
        <p:nvPicPr>
          <p:cNvPr id="90119" name="Picture 6" descr="http://www.php-resource.de/forum/attachments/out-order/2455d1181334360-na-toll-na-t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371600"/>
            <a:ext cx="33750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Rot="1" noChangeArrowheads="1"/>
          </p:cNvSpPr>
          <p:nvPr/>
        </p:nvSpPr>
        <p:spPr bwMode="auto">
          <a:xfrm>
            <a:off x="4652963" y="1371600"/>
            <a:ext cx="4391025" cy="4727575"/>
          </a:xfrm>
          <a:prstGeom prst="rect">
            <a:avLst/>
          </a:prstGeom>
          <a:noFill/>
          <a:ln>
            <a:noFill/>
          </a:ln>
          <a:effectLst/>
        </p:spPr>
        <p:txBody>
          <a:bodyPr lIns="0" tIns="0" rIns="0" bIns="0"/>
          <a:lstStyle>
            <a:lvl1pPr marL="1778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ea typeface="+mn-ea"/>
                <a:cs typeface="+mn-cs"/>
              </a:defRPr>
            </a:lvl1pPr>
            <a:lvl2pPr marL="533400" indent="-176213"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2pPr>
            <a:lvl3pPr marL="898525"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3pPr>
            <a:lvl4pPr marL="1255713"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4pPr>
            <a:lvl5pPr marL="16129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5pPr>
            <a:lvl6pPr marL="20701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6pPr>
            <a:lvl7pPr marL="25273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7pPr>
            <a:lvl8pPr marL="29845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8pPr>
            <a:lvl9pPr marL="34417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9pPr>
          </a:lstStyle>
          <a:p>
            <a:pPr>
              <a:lnSpc>
                <a:spcPct val="100000"/>
              </a:lnSpc>
              <a:spcAft>
                <a:spcPts val="600"/>
              </a:spcAft>
              <a:defRPr/>
            </a:pPr>
            <a:r>
              <a:rPr lang="de-DE" dirty="0"/>
              <a:t>Mit traumatisierten Kindern eskalieren viele Situationen, bei denen die Einhaltung von Regeln eingefordert wird.</a:t>
            </a:r>
          </a:p>
          <a:p>
            <a:pPr>
              <a:lnSpc>
                <a:spcPct val="100000"/>
              </a:lnSpc>
              <a:spcAft>
                <a:spcPts val="600"/>
              </a:spcAft>
              <a:defRPr/>
            </a:pPr>
            <a:r>
              <a:rPr lang="de-DE" dirty="0"/>
              <a:t>Starre Gruppenregeln überfordern besonders belastete Kinder häufig.</a:t>
            </a:r>
          </a:p>
          <a:p>
            <a:pPr>
              <a:lnSpc>
                <a:spcPct val="100000"/>
              </a:lnSpc>
              <a:spcAft>
                <a:spcPts val="600"/>
              </a:spcAft>
              <a:defRPr/>
            </a:pPr>
            <a:r>
              <a:rPr lang="de-DE" dirty="0"/>
              <a:t>Je rigider die Anwendung von Regeln desto unsicherer sind in der Regel die Fachkräfte.</a:t>
            </a:r>
            <a:endParaRPr lang="de-CH" dirty="0"/>
          </a:p>
          <a:p>
            <a:pPr>
              <a:lnSpc>
                <a:spcPct val="100000"/>
              </a:lnSpc>
              <a:spcAft>
                <a:spcPts val="600"/>
              </a:spcAft>
              <a:defRPr/>
            </a:pPr>
            <a:r>
              <a:rPr lang="de-DE" dirty="0"/>
              <a:t>Regeln werde daher individuell ausgehandelt und begründet (Selbstwirksamkeit; Regeln sichern gute Beziehungen).</a:t>
            </a:r>
            <a:endParaRPr lang="de-CH" dirty="0"/>
          </a:p>
          <a:p>
            <a:pPr>
              <a:lnSpc>
                <a:spcPct val="100000"/>
              </a:lnSpc>
              <a:spcAft>
                <a:spcPts val="600"/>
              </a:spcAft>
              <a:defRPr/>
            </a:pPr>
            <a:r>
              <a:rPr lang="de-DE" dirty="0"/>
              <a:t>Regeln sollen personifiziert und internalisiert werden (familienähnliche Struktur).</a:t>
            </a:r>
          </a:p>
          <a:p>
            <a:pPr>
              <a:lnSpc>
                <a:spcPct val="100000"/>
              </a:lnSpc>
              <a:spcAft>
                <a:spcPts val="600"/>
              </a:spcAft>
              <a:defRPr/>
            </a:pPr>
            <a:r>
              <a:rPr lang="de-DE" dirty="0"/>
              <a:t>Regeln sind dazu da, Ausnahmen zu begründen!</a:t>
            </a:r>
            <a:endParaRPr lang="de-CH" dirty="0"/>
          </a:p>
        </p:txBody>
      </p:sp>
      <p:sp>
        <p:nvSpPr>
          <p:cNvPr id="2" name="Datumsplatzhalter 1"/>
          <p:cNvSpPr>
            <a:spLocks noGrp="1"/>
          </p:cNvSpPr>
          <p:nvPr>
            <p:ph type="dt" sz="half" idx="11"/>
          </p:nvPr>
        </p:nvSpPr>
        <p:spPr>
          <a:xfrm>
            <a:off x="4840288" y="6524625"/>
            <a:ext cx="1557337" cy="144463"/>
          </a:xfrm>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2072661B-F3E6-4C24-933D-780F729F5C7A}" type="slidenum">
              <a:rPr lang="de-CH" smtClean="0"/>
              <a:pPr>
                <a:defRPr/>
              </a:pPr>
              <a:t>87</a:t>
            </a:fld>
            <a:endParaRPr lang="de-CH"/>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647700" y="368300"/>
            <a:ext cx="7599363" cy="1524000"/>
          </a:xfrm>
        </p:spPr>
        <p:txBody>
          <a:bodyPr/>
          <a:lstStyle/>
          <a:p>
            <a:r>
              <a:rPr lang="de-DE" altLang="de-DE" sz="2800" dirty="0">
                <a:solidFill>
                  <a:srgbClr val="5B5055"/>
                </a:solidFill>
              </a:rPr>
              <a:t>Umgang mit Regeln</a:t>
            </a:r>
            <a:br>
              <a:rPr lang="de-DE" altLang="de-DE" sz="2800" dirty="0">
                <a:solidFill>
                  <a:srgbClr val="ED7925"/>
                </a:solidFill>
              </a:rPr>
            </a:br>
            <a:r>
              <a:rPr lang="de-DE" altLang="de-DE" sz="2800" b="0" dirty="0">
                <a:solidFill>
                  <a:srgbClr val="ED7925"/>
                </a:solidFill>
              </a:rPr>
              <a:t>Deeskalation hat immer Vorfahrt </a:t>
            </a:r>
          </a:p>
        </p:txBody>
      </p:sp>
      <p:sp>
        <p:nvSpPr>
          <p:cNvPr id="32771" name="Inhaltsplatzhalter 2"/>
          <p:cNvSpPr>
            <a:spLocks noGrp="1"/>
          </p:cNvSpPr>
          <p:nvPr>
            <p:ph sz="half" idx="1"/>
          </p:nvPr>
        </p:nvSpPr>
        <p:spPr>
          <a:xfrm>
            <a:off x="542926" y="1576388"/>
            <a:ext cx="6051550" cy="4478337"/>
          </a:xfrm>
        </p:spPr>
        <p:txBody>
          <a:bodyPr/>
          <a:lstStyle/>
          <a:p>
            <a:pPr>
              <a:lnSpc>
                <a:spcPct val="100000"/>
              </a:lnSpc>
              <a:spcAft>
                <a:spcPts val="1800"/>
              </a:spcAft>
            </a:pPr>
            <a:r>
              <a:rPr lang="de-DE" altLang="de-DE" sz="2200" dirty="0"/>
              <a:t>Für welche Regel lohnt sich das Risiko einer pädagogischen Eskalation? Was sind die Folgen?</a:t>
            </a:r>
            <a:r>
              <a:rPr lang="de-DE" altLang="de-DE" sz="2200" b="1" dirty="0"/>
              <a:t> (Lohnt eine Eskalation bis 1 Uhr nachts wegen Licht aus um 22.00 Uhr?).</a:t>
            </a:r>
          </a:p>
          <a:p>
            <a:pPr>
              <a:lnSpc>
                <a:spcPct val="100000"/>
              </a:lnSpc>
              <a:spcAft>
                <a:spcPts val="1800"/>
              </a:spcAft>
            </a:pPr>
            <a:r>
              <a:rPr lang="de-DE" altLang="de-DE" sz="2200" dirty="0"/>
              <a:t>Suche den richtigen Moment, um eine Regelverletzung zu besprechen. Achte auf eine wertschätzende Haltung und Argumente, warum</a:t>
            </a:r>
            <a:r>
              <a:rPr lang="de-DE" altLang="de-DE" sz="2200" b="1" dirty="0"/>
              <a:t> </a:t>
            </a:r>
            <a:r>
              <a:rPr lang="de-DE" altLang="de-DE" sz="2200" b="1" u="sng" dirty="0"/>
              <a:t>Dir</a:t>
            </a:r>
            <a:r>
              <a:rPr lang="de-DE" altLang="de-DE" sz="2200" dirty="0"/>
              <a:t> diese Regel wichtig ist.</a:t>
            </a:r>
          </a:p>
          <a:p>
            <a:pPr>
              <a:lnSpc>
                <a:spcPct val="100000"/>
              </a:lnSpc>
              <a:spcAft>
                <a:spcPts val="1800"/>
              </a:spcAft>
            </a:pPr>
            <a:r>
              <a:rPr lang="de-DE" altLang="de-DE" sz="2200" dirty="0"/>
              <a:t>Das Einfordern einer Regel macht nur in Situationen Sinn, in denen das Kind diese auch aufnehmen, annehmen und verstehen kann.</a:t>
            </a:r>
          </a:p>
          <a:p>
            <a:pPr>
              <a:lnSpc>
                <a:spcPct val="100000"/>
              </a:lnSpc>
              <a:spcAft>
                <a:spcPts val="1800"/>
              </a:spcAft>
            </a:pPr>
            <a:endParaRPr lang="de-DE" altLang="de-DE" sz="2200" dirty="0"/>
          </a:p>
          <a:p>
            <a:pPr>
              <a:lnSpc>
                <a:spcPct val="100000"/>
              </a:lnSpc>
              <a:spcAft>
                <a:spcPts val="1800"/>
              </a:spcAft>
            </a:pPr>
            <a:endParaRPr lang="de-DE" altLang="de-DE" sz="2200" dirty="0"/>
          </a:p>
        </p:txBody>
      </p:sp>
      <p:sp>
        <p:nvSpPr>
          <p:cNvPr id="32772" name="Foliennummernplatzhalt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r>
              <a:rPr lang="de-CH" altLang="de-DE"/>
              <a:t>    |  </a:t>
            </a:r>
            <a:fld id="{E09D588F-6D65-4861-8EF7-2A75FAE17352}" type="slidenum">
              <a:rPr lang="de-CH" altLang="de-DE" smtClean="0"/>
              <a:pPr eaLnBrk="1" hangingPunct="1"/>
              <a:t>88</a:t>
            </a:fld>
            <a:endParaRPr lang="de-CH" altLang="de-DE"/>
          </a:p>
        </p:txBody>
      </p:sp>
      <p:sp>
        <p:nvSpPr>
          <p:cNvPr id="7" name="Fußzeilenplatzhalter 6"/>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32775" name="Picture 2" descr="http://www.gib-acht-im-verkehr.de/unfall/images/zeichen6_2_5_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46838" y="1925638"/>
            <a:ext cx="2314575" cy="2495550"/>
          </a:xfrm>
          <a:noFill/>
        </p:spPr>
      </p:pic>
      <p:sp>
        <p:nvSpPr>
          <p:cNvPr id="8" name="Datumsplatzhalter 1"/>
          <p:cNvSpPr>
            <a:spLocks noGrp="1"/>
          </p:cNvSpPr>
          <p:nvPr>
            <p:ph type="dt" sz="quarter" idx="11"/>
          </p:nvPr>
        </p:nvSpPr>
        <p:spPr>
          <a:xfrm>
            <a:off x="4849813"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3598765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6"/>
          <p:cNvSpPr>
            <a:spLocks noGrp="1"/>
          </p:cNvSpPr>
          <p:nvPr>
            <p:ph type="title" idx="4294967295"/>
          </p:nvPr>
        </p:nvSpPr>
        <p:spPr>
          <a:xfrm>
            <a:off x="252234" y="205630"/>
            <a:ext cx="7732713" cy="1608137"/>
          </a:xfrm>
        </p:spPr>
        <p:txBody>
          <a:bodyPr lIns="91440" tIns="45720" rIns="91440" bIns="45720"/>
          <a:lstStyle/>
          <a:p>
            <a:pPr eaLnBrk="1" hangingPunct="1"/>
            <a:r>
              <a:rPr lang="de-DE" sz="2800" dirty="0">
                <a:solidFill>
                  <a:srgbClr val="5B5055"/>
                </a:solidFill>
              </a:rPr>
              <a:t>Individualisierung  </a:t>
            </a:r>
            <a:br>
              <a:rPr lang="de-DE" sz="2800" dirty="0"/>
            </a:br>
            <a:r>
              <a:rPr lang="de-DE" sz="2800" b="0" dirty="0">
                <a:solidFill>
                  <a:srgbClr val="ED7925"/>
                </a:solidFill>
              </a:rPr>
              <a:t>Gleiche Ausgangslage für alle?</a:t>
            </a:r>
          </a:p>
        </p:txBody>
      </p:sp>
      <p:pic>
        <p:nvPicPr>
          <p:cNvPr id="116739" name="Picture 3" descr="pic1-ungerecht"/>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50825" y="1233488"/>
            <a:ext cx="8640763"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AutoShape 4"/>
          <p:cNvSpPr>
            <a:spLocks noChangeArrowheads="1"/>
          </p:cNvSpPr>
          <p:nvPr/>
        </p:nvSpPr>
        <p:spPr bwMode="auto">
          <a:xfrm>
            <a:off x="1908175" y="4292600"/>
            <a:ext cx="4535488" cy="2087563"/>
          </a:xfrm>
          <a:prstGeom prst="wedgeEllipseCallout">
            <a:avLst>
              <a:gd name="adj1" fmla="val 75935"/>
              <a:gd name="adj2" fmla="val -50532"/>
            </a:avLst>
          </a:prstGeom>
          <a:solidFill>
            <a:srgbClr val="ED7925"/>
          </a:solidFill>
          <a:ln w="9525">
            <a:solidFill>
              <a:schemeClr val="tx1"/>
            </a:solidFill>
            <a:miter lim="800000"/>
            <a:headEnd/>
            <a:tailEnd/>
          </a:ln>
        </p:spPr>
        <p:txBody>
          <a:bodyPr/>
          <a:lstStyle/>
          <a:p>
            <a:pPr algn="ctr"/>
            <a:r>
              <a:rPr lang="de-DE"/>
              <a:t>Im Sinne einer gerechten Auslese lautet die Prüfungsaufgabe für alle gleich: „Klettern Sie auf einen Baum!“</a:t>
            </a:r>
            <a:endParaRPr lang="en-US"/>
          </a:p>
        </p:txBody>
      </p:sp>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89</a:t>
            </a:fld>
            <a:endParaRPr lang="de-CH" sz="800"/>
          </a:p>
        </p:txBody>
      </p:sp>
      <p:sp>
        <p:nvSpPr>
          <p:cNvPr id="8"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7EA9E309-5A05-47AB-8019-041893717342}" type="slidenum">
              <a:rPr lang="de-CH" smtClean="0"/>
              <a:pPr>
                <a:defRPr/>
              </a:pPr>
              <a:t>89</a:t>
            </a:fld>
            <a:endParaRPr lang="de-CH"/>
          </a:p>
        </p:txBody>
      </p:sp>
    </p:spTree>
    <p:extLst>
      <p:ext uri="{BB962C8B-B14F-4D97-AF65-F5344CB8AC3E}">
        <p14:creationId xmlns:p14="http://schemas.microsoft.com/office/powerpoint/2010/main" val="10716388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179388" y="0"/>
            <a:ext cx="6310312"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3392" rIns="81639" bIns="40820"/>
          <a:lstStyle>
            <a:lvl1pPr defTabSz="407988">
              <a:tabLst>
                <a:tab pos="657225" algn="l"/>
                <a:tab pos="1312863" algn="l"/>
                <a:tab pos="1970088" algn="l"/>
                <a:tab pos="2627313" algn="l"/>
                <a:tab pos="3282950" algn="l"/>
              </a:tabLst>
              <a:defRPr sz="3200">
                <a:solidFill>
                  <a:srgbClr val="444424"/>
                </a:solidFill>
                <a:latin typeface="Georgia" pitchFamily="18" charset="0"/>
              </a:defRPr>
            </a:lvl1pPr>
            <a:lvl2pPr marL="742950" indent="-285750" defTabSz="407988">
              <a:tabLst>
                <a:tab pos="657225" algn="l"/>
                <a:tab pos="1312863" algn="l"/>
                <a:tab pos="1970088" algn="l"/>
                <a:tab pos="2627313" algn="l"/>
                <a:tab pos="3282950" algn="l"/>
              </a:tabLst>
              <a:defRPr sz="2800">
                <a:solidFill>
                  <a:srgbClr val="444424"/>
                </a:solidFill>
                <a:latin typeface="Georgia" pitchFamily="18" charset="0"/>
              </a:defRPr>
            </a:lvl2pPr>
            <a:lvl3pPr marL="1143000" indent="-228600" defTabSz="407988">
              <a:tabLst>
                <a:tab pos="657225" algn="l"/>
                <a:tab pos="1312863" algn="l"/>
                <a:tab pos="1970088" algn="l"/>
                <a:tab pos="2627313" algn="l"/>
                <a:tab pos="3282950" algn="l"/>
              </a:tabLst>
              <a:defRPr sz="2400">
                <a:solidFill>
                  <a:srgbClr val="444424"/>
                </a:solidFill>
                <a:latin typeface="Georgia" pitchFamily="18" charset="0"/>
              </a:defRPr>
            </a:lvl3pPr>
            <a:lvl4pPr marL="1600200" indent="-228600" defTabSz="407988">
              <a:tabLst>
                <a:tab pos="657225" algn="l"/>
                <a:tab pos="1312863" algn="l"/>
                <a:tab pos="1970088" algn="l"/>
                <a:tab pos="2627313" algn="l"/>
                <a:tab pos="3282950" algn="l"/>
              </a:tabLst>
              <a:defRPr sz="2000">
                <a:solidFill>
                  <a:srgbClr val="444424"/>
                </a:solidFill>
                <a:latin typeface="Georgia" pitchFamily="18" charset="0"/>
              </a:defRPr>
            </a:lvl4pPr>
            <a:lvl5pPr marL="2057400" indent="-228600" defTabSz="407988">
              <a:tabLst>
                <a:tab pos="657225" algn="l"/>
                <a:tab pos="1312863" algn="l"/>
                <a:tab pos="1970088" algn="l"/>
                <a:tab pos="2627313" algn="l"/>
                <a:tab pos="3282950" algn="l"/>
              </a:tabLst>
              <a:defRPr sz="2000">
                <a:solidFill>
                  <a:srgbClr val="444424"/>
                </a:solidFill>
                <a:latin typeface="Georgia" pitchFamily="18" charset="0"/>
              </a:defRPr>
            </a:lvl5pPr>
            <a:lvl6pPr marL="2514600" indent="-228600" defTabSz="407988" eaLnBrk="0" hangingPunct="0">
              <a:tabLst>
                <a:tab pos="657225" algn="l"/>
                <a:tab pos="1312863" algn="l"/>
                <a:tab pos="1970088" algn="l"/>
                <a:tab pos="2627313" algn="l"/>
                <a:tab pos="3282950" algn="l"/>
              </a:tabLst>
              <a:defRPr sz="2000">
                <a:solidFill>
                  <a:srgbClr val="444424"/>
                </a:solidFill>
                <a:latin typeface="Georgia" pitchFamily="18" charset="0"/>
              </a:defRPr>
            </a:lvl6pPr>
            <a:lvl7pPr marL="2971800" indent="-228600" defTabSz="407988" eaLnBrk="0" hangingPunct="0">
              <a:tabLst>
                <a:tab pos="657225" algn="l"/>
                <a:tab pos="1312863" algn="l"/>
                <a:tab pos="1970088" algn="l"/>
                <a:tab pos="2627313" algn="l"/>
                <a:tab pos="3282950" algn="l"/>
              </a:tabLst>
              <a:defRPr sz="2000">
                <a:solidFill>
                  <a:srgbClr val="444424"/>
                </a:solidFill>
                <a:latin typeface="Georgia" pitchFamily="18" charset="0"/>
              </a:defRPr>
            </a:lvl7pPr>
            <a:lvl8pPr marL="3429000" indent="-228600" defTabSz="407988" eaLnBrk="0" hangingPunct="0">
              <a:tabLst>
                <a:tab pos="657225" algn="l"/>
                <a:tab pos="1312863" algn="l"/>
                <a:tab pos="1970088" algn="l"/>
                <a:tab pos="2627313" algn="l"/>
                <a:tab pos="3282950" algn="l"/>
              </a:tabLst>
              <a:defRPr sz="2000">
                <a:solidFill>
                  <a:srgbClr val="444424"/>
                </a:solidFill>
                <a:latin typeface="Georgia" pitchFamily="18" charset="0"/>
              </a:defRPr>
            </a:lvl8pPr>
            <a:lvl9pPr marL="3886200" indent="-228600" defTabSz="407988" eaLnBrk="0" hangingPunct="0">
              <a:tabLst>
                <a:tab pos="657225" algn="l"/>
                <a:tab pos="1312863" algn="l"/>
                <a:tab pos="1970088" algn="l"/>
                <a:tab pos="2627313" algn="l"/>
                <a:tab pos="3282950" algn="l"/>
              </a:tabLst>
              <a:defRPr sz="2000">
                <a:solidFill>
                  <a:srgbClr val="444424"/>
                </a:solidFill>
                <a:latin typeface="Georgia" pitchFamily="18" charset="0"/>
              </a:defRPr>
            </a:lvl9pPr>
          </a:lstStyle>
          <a:p>
            <a:pPr algn="ctr" hangingPunct="0">
              <a:lnSpc>
                <a:spcPct val="95000"/>
              </a:lnSpc>
              <a:buClr>
                <a:srgbClr val="000000"/>
              </a:buClr>
              <a:buFont typeface="Times New Roman" pitchFamily="18" charset="0"/>
              <a:buNone/>
            </a:pPr>
            <a:r>
              <a:rPr lang="en-GB" altLang="de-DE" sz="2800" dirty="0">
                <a:solidFill>
                  <a:srgbClr val="E95D0F"/>
                </a:solidFill>
                <a:latin typeface="+mj-lt"/>
                <a:ea typeface="MS Gothic" pitchFamily="49" charset="-128"/>
                <a:cs typeface="Lucida Sans Unicode" pitchFamily="34" charset="0"/>
              </a:rPr>
              <a:t>Das </a:t>
            </a:r>
            <a:r>
              <a:rPr lang="en-GB" altLang="de-DE" sz="2800" dirty="0" err="1">
                <a:solidFill>
                  <a:srgbClr val="E95D0F"/>
                </a:solidFill>
                <a:latin typeface="+mj-lt"/>
                <a:ea typeface="MS Gothic" pitchFamily="49" charset="-128"/>
                <a:cs typeface="Lucida Sans Unicode" pitchFamily="34" charset="0"/>
              </a:rPr>
              <a:t>dreigliedrige</a:t>
            </a:r>
            <a:r>
              <a:rPr lang="en-GB" altLang="de-DE" sz="2800" dirty="0">
                <a:solidFill>
                  <a:srgbClr val="E95D0F"/>
                </a:solidFill>
                <a:latin typeface="+mj-lt"/>
                <a:ea typeface="MS Gothic" pitchFamily="49" charset="-128"/>
                <a:cs typeface="Lucida Sans Unicode" pitchFamily="34" charset="0"/>
              </a:rPr>
              <a:t> </a:t>
            </a:r>
            <a:r>
              <a:rPr lang="en-GB" altLang="de-DE" sz="2800" dirty="0" err="1">
                <a:solidFill>
                  <a:srgbClr val="E95D0F"/>
                </a:solidFill>
                <a:latin typeface="+mj-lt"/>
                <a:ea typeface="MS Gothic" pitchFamily="49" charset="-128"/>
                <a:cs typeface="Lucida Sans Unicode" pitchFamily="34" charset="0"/>
              </a:rPr>
              <a:t>Gehirn</a:t>
            </a:r>
            <a:endParaRPr lang="en-GB" altLang="de-DE" sz="2800" dirty="0">
              <a:solidFill>
                <a:srgbClr val="E95D0F"/>
              </a:solidFill>
              <a:latin typeface="+mj-lt"/>
              <a:ea typeface="MS Gothic" pitchFamily="49" charset="-128"/>
              <a:cs typeface="Lucida Sans Unicode" pitchFamily="34" charset="0"/>
            </a:endParaRPr>
          </a:p>
        </p:txBody>
      </p:sp>
      <p:sp>
        <p:nvSpPr>
          <p:cNvPr id="37893" name="Text Box 7"/>
          <p:cNvSpPr txBox="1">
            <a:spLocks noChangeArrowheads="1"/>
          </p:cNvSpPr>
          <p:nvPr/>
        </p:nvSpPr>
        <p:spPr bwMode="auto">
          <a:xfrm>
            <a:off x="179388" y="692149"/>
            <a:ext cx="8640762" cy="2016125"/>
          </a:xfrm>
          <a:prstGeom prst="rect">
            <a:avLst/>
          </a:prstGeom>
          <a:solidFill>
            <a:srgbClr val="FFFFFF"/>
          </a:solidFill>
          <a:ln w="9525">
            <a:solidFill>
              <a:srgbClr val="000000"/>
            </a:solidFill>
            <a:miter lim="800000"/>
            <a:headEnd/>
            <a:tailEnd/>
          </a:ln>
        </p:spPr>
        <p:txBody>
          <a:bodyPr/>
          <a:lstStyle>
            <a:lvl1pPr marL="342900" indent="-342900">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marL="2238375" indent="0">
              <a:spcBef>
                <a:spcPct val="20000"/>
              </a:spcBef>
            </a:pPr>
            <a:r>
              <a:rPr lang="de-DE" altLang="zh-CN" sz="2000" b="1" dirty="0">
                <a:solidFill>
                  <a:srgbClr val="33CC33"/>
                </a:solidFill>
                <a:ea typeface="SimSun" pitchFamily="2" charset="-122"/>
              </a:rPr>
              <a:t>Chef-Etage: </a:t>
            </a:r>
            <a:r>
              <a:rPr lang="de-DE" altLang="zh-CN" sz="2000" b="1" dirty="0" err="1">
                <a:solidFill>
                  <a:srgbClr val="33CC33"/>
                </a:solidFill>
                <a:ea typeface="SimSun" pitchFamily="2" charset="-122"/>
              </a:rPr>
              <a:t>Grosshirn</a:t>
            </a:r>
            <a:r>
              <a:rPr lang="de-DE" altLang="zh-CN" sz="2000" b="1" dirty="0">
                <a:solidFill>
                  <a:srgbClr val="33CC33"/>
                </a:solidFill>
                <a:ea typeface="SimSun" pitchFamily="2" charset="-122"/>
              </a:rPr>
              <a:t>(rinde), </a:t>
            </a:r>
            <a:r>
              <a:rPr lang="de-DE" altLang="zh-CN" sz="2000" b="1" dirty="0" err="1">
                <a:solidFill>
                  <a:srgbClr val="33CC33"/>
                </a:solidFill>
                <a:ea typeface="SimSun" pitchFamily="2" charset="-122"/>
              </a:rPr>
              <a:t>Kortex</a:t>
            </a:r>
            <a:endParaRPr lang="de-DE" altLang="zh-CN" sz="2000" b="1" dirty="0">
              <a:solidFill>
                <a:srgbClr val="33CC33"/>
              </a:solidFill>
              <a:ea typeface="SimSun" pitchFamily="2" charset="-122"/>
            </a:endParaRPr>
          </a:p>
          <a:p>
            <a:pPr marL="2238375" indent="0">
              <a:spcBef>
                <a:spcPct val="20000"/>
              </a:spcBef>
            </a:pPr>
            <a:r>
              <a:rPr lang="de-DE" altLang="zh-CN" sz="2000" dirty="0">
                <a:solidFill>
                  <a:schemeClr val="tx1"/>
                </a:solidFill>
                <a:ea typeface="SimSun" pitchFamily="2" charset="-122"/>
              </a:rPr>
              <a:t>Denken, planen, entscheiden, zielgerichtetes </a:t>
            </a:r>
          </a:p>
          <a:p>
            <a:pPr marL="2238375" indent="0">
              <a:spcBef>
                <a:spcPct val="20000"/>
              </a:spcBef>
            </a:pPr>
            <a:r>
              <a:rPr lang="de-DE" altLang="zh-CN" sz="2000" dirty="0">
                <a:solidFill>
                  <a:schemeClr val="tx1"/>
                </a:solidFill>
                <a:ea typeface="SimSun" pitchFamily="2" charset="-122"/>
              </a:rPr>
              <a:t>Handeln, rationale Entscheidungen</a:t>
            </a:r>
          </a:p>
          <a:p>
            <a:endParaRPr lang="de-DE" altLang="de-DE" sz="2000" dirty="0">
              <a:solidFill>
                <a:schemeClr val="tx1"/>
              </a:solidFill>
              <a:ea typeface="SimSun" pitchFamily="2" charset="-122"/>
            </a:endParaRPr>
          </a:p>
        </p:txBody>
      </p:sp>
      <p:pic>
        <p:nvPicPr>
          <p:cNvPr id="37894" name="Picture 8" descr="http://www.lernzentrum-breuch.de/images/design/einstein-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692150"/>
            <a:ext cx="15875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9"/>
          <p:cNvSpPr txBox="1">
            <a:spLocks noChangeArrowheads="1"/>
          </p:cNvSpPr>
          <p:nvPr/>
        </p:nvSpPr>
        <p:spPr bwMode="auto">
          <a:xfrm>
            <a:off x="179388" y="2708275"/>
            <a:ext cx="8642350" cy="1728788"/>
          </a:xfrm>
          <a:prstGeom prst="rect">
            <a:avLst/>
          </a:prstGeom>
          <a:solidFill>
            <a:srgbClr val="FFFFFF"/>
          </a:solidFill>
          <a:ln w="9525">
            <a:solidFill>
              <a:srgbClr val="000000"/>
            </a:solidFill>
            <a:miter lim="800000"/>
            <a:headEnd/>
            <a:tailEnd/>
          </a:ln>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marL="2238375"/>
            <a:r>
              <a:rPr lang="de-DE" altLang="zh-CN" sz="2000" b="1" dirty="0">
                <a:solidFill>
                  <a:srgbClr val="33CC33"/>
                </a:solidFill>
                <a:ea typeface="Arial Unicode MS" pitchFamily="34" charset="-128"/>
                <a:cs typeface="Arial Unicode MS" pitchFamily="34" charset="-128"/>
              </a:rPr>
              <a:t>Eingangsbereich: Säugetiergehirn, Limbisches System, Thalamus, </a:t>
            </a:r>
            <a:r>
              <a:rPr lang="de-DE" altLang="zh-CN" sz="2000" b="1" dirty="0" err="1">
                <a:solidFill>
                  <a:srgbClr val="33CC33"/>
                </a:solidFill>
                <a:ea typeface="Arial Unicode MS" pitchFamily="34" charset="-128"/>
                <a:cs typeface="Arial Unicode MS" pitchFamily="34" charset="-128"/>
              </a:rPr>
              <a:t>Amygdala</a:t>
            </a:r>
            <a:r>
              <a:rPr lang="de-DE" altLang="zh-CN" sz="2000" b="1" dirty="0">
                <a:solidFill>
                  <a:srgbClr val="33CC33"/>
                </a:solidFill>
                <a:ea typeface="Arial Unicode MS" pitchFamily="34" charset="-128"/>
                <a:cs typeface="Arial Unicode MS" pitchFamily="34" charset="-128"/>
              </a:rPr>
              <a:t>, Hippocampus</a:t>
            </a:r>
            <a:endParaRPr lang="de-DE" altLang="zh-CN" sz="2000" dirty="0">
              <a:solidFill>
                <a:schemeClr val="tx1"/>
              </a:solidFill>
              <a:ea typeface="Arial Unicode MS" pitchFamily="34" charset="-128"/>
              <a:cs typeface="Arial Unicode MS" pitchFamily="34" charset="-128"/>
            </a:endParaRPr>
          </a:p>
          <a:p>
            <a:pPr marL="2238375"/>
            <a:r>
              <a:rPr lang="de-DE" altLang="zh-CN" sz="2000" dirty="0">
                <a:solidFill>
                  <a:schemeClr val="tx1"/>
                </a:solidFill>
                <a:ea typeface="Arial Unicode MS" pitchFamily="34" charset="-128"/>
                <a:cs typeface="Arial Unicode MS" pitchFamily="34" charset="-128"/>
              </a:rPr>
              <a:t>Steuerzentrale der Gefühle: Ärger, Freude,</a:t>
            </a:r>
          </a:p>
          <a:p>
            <a:pPr marL="2238375"/>
            <a:r>
              <a:rPr lang="de-DE" altLang="zh-CN" sz="2000" dirty="0">
                <a:solidFill>
                  <a:schemeClr val="tx1"/>
                </a:solidFill>
                <a:ea typeface="Arial Unicode MS" pitchFamily="34" charset="-128"/>
                <a:cs typeface="Arial Unicode MS" pitchFamily="34" charset="-128"/>
              </a:rPr>
              <a:t>Lust, Unlust</a:t>
            </a:r>
            <a:r>
              <a:rPr lang="de-DE" altLang="zh-CN" sz="2000" dirty="0">
                <a:solidFill>
                  <a:schemeClr val="tx1"/>
                </a:solidFill>
                <a:ea typeface="SimSun" pitchFamily="2" charset="-122"/>
              </a:rPr>
              <a:t>, Flucht, Kampf</a:t>
            </a:r>
          </a:p>
          <a:p>
            <a:pPr marL="2238375"/>
            <a:r>
              <a:rPr lang="de-DE" altLang="zh-CN" sz="2000" dirty="0">
                <a:solidFill>
                  <a:schemeClr val="tx1"/>
                </a:solidFill>
                <a:ea typeface="SimSun" pitchFamily="2" charset="-122"/>
              </a:rPr>
              <a:t>                           </a:t>
            </a:r>
          </a:p>
          <a:p>
            <a:r>
              <a:rPr lang="de-DE" altLang="zh-CN" sz="2000" dirty="0">
                <a:solidFill>
                  <a:srgbClr val="464646"/>
                </a:solidFill>
                <a:ea typeface="SimSun" pitchFamily="2" charset="-122"/>
              </a:rPr>
              <a:t>                                                                  </a:t>
            </a:r>
            <a:endParaRPr lang="de-DE" altLang="de-DE" sz="2000" dirty="0">
              <a:solidFill>
                <a:schemeClr val="tx1"/>
              </a:solidFill>
            </a:endParaRPr>
          </a:p>
        </p:txBody>
      </p:sp>
      <p:pic>
        <p:nvPicPr>
          <p:cNvPr id="37896" name="Picture 10" descr="http://www.lernzentrum-breuch.de/images/design/boy_dunce.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79389" y="2565399"/>
            <a:ext cx="85867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2"/>
          <p:cNvSpPr txBox="1">
            <a:spLocks noChangeArrowheads="1"/>
          </p:cNvSpPr>
          <p:nvPr/>
        </p:nvSpPr>
        <p:spPr bwMode="auto">
          <a:xfrm>
            <a:off x="179389" y="4437063"/>
            <a:ext cx="8642350" cy="1931987"/>
          </a:xfrm>
          <a:prstGeom prst="rect">
            <a:avLst/>
          </a:prstGeom>
          <a:solidFill>
            <a:srgbClr val="FFFFFF"/>
          </a:solidFill>
          <a:ln w="9525">
            <a:solidFill>
              <a:srgbClr val="000000"/>
            </a:solidFill>
            <a:miter lim="800000"/>
            <a:headEnd/>
            <a:tailEnd/>
          </a:ln>
        </p:spPr>
        <p:txBody>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pPr marL="2238375"/>
            <a:r>
              <a:rPr lang="de-DE" altLang="zh-CN" sz="2000" b="1" dirty="0">
                <a:solidFill>
                  <a:srgbClr val="33CC33"/>
                </a:solidFill>
                <a:ea typeface="SimSun" pitchFamily="2" charset="-122"/>
              </a:rPr>
              <a:t>Kellergeschoss: Reptiliengehirn</a:t>
            </a:r>
            <a:r>
              <a:rPr lang="de-DE" altLang="zh-CN" sz="2000" dirty="0">
                <a:solidFill>
                  <a:srgbClr val="33CC33"/>
                </a:solidFill>
                <a:ea typeface="SimSun" pitchFamily="2" charset="-122"/>
              </a:rPr>
              <a:t>, </a:t>
            </a:r>
            <a:r>
              <a:rPr lang="de-DE" altLang="zh-CN" sz="2000" b="1" dirty="0">
                <a:solidFill>
                  <a:srgbClr val="33CC33"/>
                </a:solidFill>
                <a:ea typeface="SimSun" pitchFamily="2" charset="-122"/>
              </a:rPr>
              <a:t>Hirnstamm</a:t>
            </a:r>
            <a:endParaRPr lang="de-DE" altLang="zh-CN" sz="2000" b="1" dirty="0">
              <a:solidFill>
                <a:schemeClr val="tx1"/>
              </a:solidFill>
              <a:ea typeface="SimSun" pitchFamily="2" charset="-122"/>
            </a:endParaRPr>
          </a:p>
          <a:p>
            <a:pPr marL="2238375"/>
            <a:r>
              <a:rPr lang="de-DE" altLang="zh-CN" sz="2000" dirty="0">
                <a:solidFill>
                  <a:schemeClr val="tx1"/>
                </a:solidFill>
                <a:ea typeface="SimSun" pitchFamily="2" charset="-122"/>
              </a:rPr>
              <a:t>Art- und Selbsterhaltung, Atmung, Blutdruck, </a:t>
            </a:r>
          </a:p>
          <a:p>
            <a:pPr marL="2238375"/>
            <a:r>
              <a:rPr lang="de-DE" altLang="zh-CN" sz="2000" dirty="0">
                <a:solidFill>
                  <a:schemeClr val="tx1"/>
                </a:solidFill>
                <a:ea typeface="SimSun" pitchFamily="2" charset="-122"/>
              </a:rPr>
              <a:t>Körperfunktionen und -reaktionen </a:t>
            </a:r>
          </a:p>
          <a:p>
            <a:pPr marL="2238375"/>
            <a:r>
              <a:rPr lang="de-DE" altLang="zh-CN" sz="2000" dirty="0">
                <a:solidFill>
                  <a:schemeClr val="tx1"/>
                </a:solidFill>
                <a:ea typeface="SimSun" pitchFamily="2" charset="-122"/>
              </a:rPr>
              <a:t> (Muskelanspannung, entwickeln von </a:t>
            </a:r>
          </a:p>
          <a:p>
            <a:pPr marL="2238375"/>
            <a:r>
              <a:rPr lang="de-DE" altLang="zh-CN" sz="2000" dirty="0">
                <a:solidFill>
                  <a:schemeClr val="tx1"/>
                </a:solidFill>
                <a:ea typeface="SimSun" pitchFamily="2" charset="-122"/>
              </a:rPr>
              <a:t>Körperflüssigkeiten, ..)</a:t>
            </a:r>
          </a:p>
          <a:p>
            <a:endParaRPr lang="de-DE" altLang="de-DE" sz="2000" dirty="0">
              <a:solidFill>
                <a:schemeClr val="tx1"/>
              </a:solidFill>
              <a:ea typeface="SimSun" pitchFamily="2" charset="-122"/>
            </a:endParaRPr>
          </a:p>
        </p:txBody>
      </p:sp>
      <p:pic>
        <p:nvPicPr>
          <p:cNvPr id="37899" name="Picture 13" descr="http://www.lernzentrum-breuch.de/images/design/krokodil.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79388" y="4508500"/>
            <a:ext cx="21605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0"/>
          </p:nvPr>
        </p:nvSpPr>
        <p:spPr/>
        <p:txBody>
          <a:bodyPr/>
          <a:lstStyle/>
          <a:p>
            <a:pPr>
              <a:defRPr/>
            </a:pPr>
            <a:r>
              <a:rPr lang="de-CH" dirty="0"/>
              <a:t>    |  </a:t>
            </a:r>
            <a:fld id="{441FFC99-91B4-45C7-B541-96066D84B122}" type="slidenum">
              <a:rPr lang="de-CH" smtClean="0"/>
              <a:pPr>
                <a:defRPr/>
              </a:pPr>
              <a:t>9</a:t>
            </a:fld>
            <a:endParaRPr lang="de-CH" dirty="0"/>
          </a:p>
        </p:txBody>
      </p:sp>
      <p:pic>
        <p:nvPicPr>
          <p:cNvPr id="37897" name="Picture 11" descr="http://www.lernzentrum-breuch.de/images/design/boy_happy3.gif"/>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116013" y="3048000"/>
            <a:ext cx="10810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11"/>
          </p:nvPr>
        </p:nvSpPr>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dirty="0"/>
              <a:t>Universitäre Psychiatrische Kliniken Basel</a:t>
            </a:r>
            <a:r>
              <a:rPr lang="de-CH" b="0" dirty="0"/>
              <a:t> | www.upkbs.ch |</a:t>
            </a:r>
          </a:p>
        </p:txBody>
      </p:sp>
      <p:sp>
        <p:nvSpPr>
          <p:cNvPr id="5" name="Rechteck 4"/>
          <p:cNvSpPr/>
          <p:nvPr/>
        </p:nvSpPr>
        <p:spPr>
          <a:xfrm>
            <a:off x="6951745" y="5811877"/>
            <a:ext cx="1755609" cy="369332"/>
          </a:xfrm>
          <a:prstGeom prst="rect">
            <a:avLst/>
          </a:prstGeom>
        </p:spPr>
        <p:txBody>
          <a:bodyPr wrap="none">
            <a:spAutoFit/>
          </a:bodyPr>
          <a:lstStyle/>
          <a:p>
            <a:r>
              <a:rPr lang="de-DE" altLang="de-DE" dirty="0">
                <a:ea typeface="SimSun" pitchFamily="2" charset="-122"/>
              </a:rPr>
              <a:t>Levine, </a:t>
            </a:r>
            <a:r>
              <a:rPr lang="de-DE" altLang="de-DE" dirty="0" err="1">
                <a:ea typeface="SimSun" pitchFamily="2" charset="-122"/>
              </a:rPr>
              <a:t>Berceli</a:t>
            </a:r>
            <a:r>
              <a:rPr lang="de-DE" altLang="de-DE" dirty="0">
                <a:ea typeface="SimSun" pitchFamily="2" charset="-122"/>
              </a:rPr>
              <a:t>,</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395288" y="292100"/>
            <a:ext cx="9144000" cy="685800"/>
          </a:xfrm>
        </p:spPr>
        <p:txBody>
          <a:bodyPr/>
          <a:lstStyle/>
          <a:p>
            <a:r>
              <a:rPr lang="de-DE" altLang="de-DE" sz="2400" dirty="0">
                <a:solidFill>
                  <a:srgbClr val="5B5055"/>
                </a:solidFill>
              </a:rPr>
              <a:t>Traumapädagogische Matrix </a:t>
            </a:r>
            <a:r>
              <a:rPr lang="de-DE" altLang="de-DE" sz="2400" b="0" dirty="0">
                <a:solidFill>
                  <a:srgbClr val="ED7925"/>
                </a:solidFill>
              </a:rPr>
              <a:t>(Lang et al. 2009)</a:t>
            </a:r>
            <a:endParaRPr lang="en-US" altLang="de-DE" sz="2400" b="0" dirty="0">
              <a:solidFill>
                <a:srgbClr val="ED7925"/>
              </a:solidFill>
            </a:endParaRPr>
          </a:p>
        </p:txBody>
      </p:sp>
      <p:sp>
        <p:nvSpPr>
          <p:cNvPr id="45059" name="Rectangle 6"/>
          <p:cNvSpPr>
            <a:spLocks noGrp="1" noChangeArrowheads="1"/>
          </p:cNvSpPr>
          <p:nvPr>
            <p:ph type="body" sz="half" idx="2"/>
          </p:nvPr>
        </p:nvSpPr>
        <p:spPr>
          <a:xfrm>
            <a:off x="4551234" y="1158857"/>
            <a:ext cx="4473575" cy="5213951"/>
          </a:xfrm>
        </p:spPr>
        <p:txBody>
          <a:bodyPr/>
          <a:lstStyle/>
          <a:p>
            <a:pPr>
              <a:lnSpc>
                <a:spcPct val="100000"/>
              </a:lnSpc>
              <a:spcAft>
                <a:spcPts val="1200"/>
              </a:spcAft>
              <a:buFontTx/>
              <a:buNone/>
            </a:pPr>
            <a:r>
              <a:rPr lang="de-DE" altLang="de-DE" sz="2200" dirty="0"/>
              <a:t> </a:t>
            </a:r>
            <a:r>
              <a:rPr lang="de-DE" altLang="de-DE" sz="2400" b="1" dirty="0"/>
              <a:t>Ansatzpunkte</a:t>
            </a:r>
          </a:p>
          <a:p>
            <a:pPr>
              <a:lnSpc>
                <a:spcPct val="100000"/>
              </a:lnSpc>
              <a:spcAft>
                <a:spcPts val="1200"/>
              </a:spcAft>
            </a:pPr>
            <a:r>
              <a:rPr lang="de-DE" altLang="de-DE" sz="2000" dirty="0"/>
              <a:t>Verbesserung der Fertigkeiten der Emotionsregulation.</a:t>
            </a:r>
          </a:p>
          <a:p>
            <a:pPr>
              <a:lnSpc>
                <a:spcPct val="100000"/>
              </a:lnSpc>
              <a:spcAft>
                <a:spcPts val="1200"/>
              </a:spcAft>
            </a:pPr>
            <a:r>
              <a:rPr lang="de-DE" altLang="de-DE" sz="2000" dirty="0"/>
              <a:t>Verbesserung der Sinnes- und Körperwahrnehmung – Reduktion der Dissoziationsneigung.</a:t>
            </a:r>
          </a:p>
          <a:p>
            <a:pPr>
              <a:lnSpc>
                <a:spcPct val="100000"/>
              </a:lnSpc>
              <a:spcAft>
                <a:spcPts val="1200"/>
              </a:spcAft>
            </a:pPr>
            <a:r>
              <a:rPr lang="de-DE" altLang="de-DE" sz="2000" dirty="0"/>
              <a:t>Selbstfürsorge - Aufbau von positivem  Selbstbild, </a:t>
            </a:r>
          </a:p>
          <a:p>
            <a:pPr>
              <a:lnSpc>
                <a:spcPct val="100000"/>
              </a:lnSpc>
              <a:spcAft>
                <a:spcPts val="1200"/>
              </a:spcAft>
            </a:pPr>
            <a:r>
              <a:rPr lang="de-DE" altLang="de-DE" sz="2000" dirty="0"/>
              <a:t>Selbstwirksamkeit, Selbstverstehen,  und sozialen Fertigkeiten (inkl.  Verbesserung der Stresstoleranz).</a:t>
            </a:r>
          </a:p>
          <a:p>
            <a:pPr>
              <a:lnSpc>
                <a:spcPct val="100000"/>
              </a:lnSpc>
              <a:spcAft>
                <a:spcPts val="1200"/>
              </a:spcAft>
            </a:pPr>
            <a:r>
              <a:rPr lang="de-DE" altLang="de-DE" sz="2000" dirty="0"/>
              <a:t>Erarbeitung von dynamischen Resilienzfaktoren.</a:t>
            </a:r>
            <a:endParaRPr lang="en-US" altLang="de-DE" sz="2000" dirty="0"/>
          </a:p>
        </p:txBody>
      </p:sp>
      <p:graphicFrame>
        <p:nvGraphicFramePr>
          <p:cNvPr id="45060" name="Object 5"/>
          <p:cNvGraphicFramePr>
            <a:graphicFrameLocks noGrp="1" noChangeAspect="1"/>
          </p:cNvGraphicFramePr>
          <p:nvPr>
            <p:ph sz="half" idx="1"/>
            <p:extLst>
              <p:ext uri="{D42A27DB-BD31-4B8C-83A1-F6EECF244321}">
                <p14:modId xmlns:p14="http://schemas.microsoft.com/office/powerpoint/2010/main" val="1430145738"/>
              </p:ext>
            </p:extLst>
          </p:nvPr>
        </p:nvGraphicFramePr>
        <p:xfrm>
          <a:off x="250825" y="1052513"/>
          <a:ext cx="4157663" cy="5805487"/>
        </p:xfrm>
        <a:graphic>
          <a:graphicData uri="http://schemas.openxmlformats.org/presentationml/2006/ole">
            <mc:AlternateContent xmlns:mc="http://schemas.openxmlformats.org/markup-compatibility/2006">
              <mc:Choice xmlns:v="urn:schemas-microsoft-com:vml" Requires="v">
                <p:oleObj spid="_x0000_s135209" name="Diagramm" r:id="rId3" imgW="4162409" imgH="4981704" progId="MSGraph.Chart.8">
                  <p:embed followColorScheme="full"/>
                </p:oleObj>
              </mc:Choice>
              <mc:Fallback>
                <p:oleObj name="Diagramm" r:id="rId3" imgW="4162409" imgH="4981704" progId="MSGraph.Chart.8">
                  <p:embed followColorScheme="full"/>
                  <p:pic>
                    <p:nvPicPr>
                      <p:cNvPr id="0" name=""/>
                      <p:cNvPicPr>
                        <a:picLocks noGrp="1" noChangeAspect="1" noChangeArrowheads="1"/>
                      </p:cNvPicPr>
                      <p:nvPr/>
                    </p:nvPicPr>
                    <p:blipFill>
                      <a:blip r:embed="rId4"/>
                      <a:srcRect/>
                      <a:stretch>
                        <a:fillRect/>
                      </a:stretch>
                    </p:blipFill>
                    <p:spPr bwMode="auto">
                      <a:xfrm>
                        <a:off x="250825" y="1052513"/>
                        <a:ext cx="4157663"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1" name="Text Box 8"/>
          <p:cNvSpPr txBox="1">
            <a:spLocks noChangeArrowheads="1"/>
          </p:cNvSpPr>
          <p:nvPr/>
        </p:nvSpPr>
        <p:spPr bwMode="auto">
          <a:xfrm>
            <a:off x="900113" y="3213100"/>
            <a:ext cx="95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DE" altLang="de-DE" sz="2000">
                <a:solidFill>
                  <a:srgbClr val="000000"/>
                </a:solidFill>
                <a:cs typeface="Arial" charset="0"/>
              </a:rPr>
              <a:t>Kinder</a:t>
            </a:r>
            <a:endParaRPr lang="en-US" altLang="de-DE" sz="2000">
              <a:solidFill>
                <a:srgbClr val="000000"/>
              </a:solidFill>
              <a:cs typeface="Arial" charset="0"/>
            </a:endParaRPr>
          </a:p>
        </p:txBody>
      </p:sp>
      <p:sp>
        <p:nvSpPr>
          <p:cNvPr id="45062" name="Text Box 9"/>
          <p:cNvSpPr txBox="1">
            <a:spLocks noChangeArrowheads="1"/>
          </p:cNvSpPr>
          <p:nvPr/>
        </p:nvSpPr>
        <p:spPr bwMode="auto">
          <a:xfrm>
            <a:off x="1619250" y="5013325"/>
            <a:ext cx="1468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DE" altLang="de-DE" sz="2000">
                <a:solidFill>
                  <a:srgbClr val="000000"/>
                </a:solidFill>
                <a:cs typeface="Arial" charset="0"/>
              </a:rPr>
              <a:t>Mitarbeiter</a:t>
            </a:r>
            <a:endParaRPr lang="en-US" altLang="de-DE" sz="2000">
              <a:solidFill>
                <a:srgbClr val="000000"/>
              </a:solidFill>
              <a:cs typeface="Arial" charset="0"/>
            </a:endParaRPr>
          </a:p>
        </p:txBody>
      </p:sp>
      <p:sp>
        <p:nvSpPr>
          <p:cNvPr id="45063" name="Text Box 10"/>
          <p:cNvSpPr txBox="1">
            <a:spLocks noChangeArrowheads="1"/>
          </p:cNvSpPr>
          <p:nvPr/>
        </p:nvSpPr>
        <p:spPr bwMode="auto">
          <a:xfrm>
            <a:off x="2732088" y="3087688"/>
            <a:ext cx="1455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DE" altLang="de-DE" sz="2000">
                <a:solidFill>
                  <a:srgbClr val="000000"/>
                </a:solidFill>
                <a:cs typeface="Arial" charset="0"/>
              </a:rPr>
              <a:t>Institution</a:t>
            </a:r>
          </a:p>
          <a:p>
            <a:r>
              <a:rPr lang="de-DE" altLang="de-DE" sz="2000">
                <a:solidFill>
                  <a:srgbClr val="000000"/>
                </a:solidFill>
                <a:cs typeface="Arial" charset="0"/>
              </a:rPr>
              <a:t>Struktur</a:t>
            </a:r>
            <a:endParaRPr lang="en-US" altLang="de-DE" sz="2000">
              <a:solidFill>
                <a:srgbClr val="000000"/>
              </a:solidFill>
              <a:cs typeface="Arial" charset="0"/>
            </a:endParaRPr>
          </a:p>
        </p:txBody>
      </p:sp>
      <p:sp>
        <p:nvSpPr>
          <p:cNvPr id="45064" name="Text Box 11"/>
          <p:cNvSpPr txBox="1">
            <a:spLocks noChangeArrowheads="1"/>
          </p:cNvSpPr>
          <p:nvPr/>
        </p:nvSpPr>
        <p:spPr bwMode="auto">
          <a:xfrm>
            <a:off x="395288" y="1052513"/>
            <a:ext cx="4248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DE" altLang="de-DE" sz="2400" b="1" dirty="0">
                <a:solidFill>
                  <a:srgbClr val="000000"/>
                </a:solidFill>
                <a:cs typeface="Arial" charset="0"/>
              </a:rPr>
              <a:t>Ebenen des sicheren Ortes</a:t>
            </a:r>
            <a:endParaRPr lang="en-US" altLang="de-DE" sz="2400" b="1" dirty="0">
              <a:solidFill>
                <a:srgbClr val="000000"/>
              </a:solidFill>
              <a:cs typeface="Arial" charset="0"/>
            </a:endParaRPr>
          </a:p>
        </p:txBody>
      </p:sp>
      <p:sp>
        <p:nvSpPr>
          <p:cNvPr id="16" name="Fußzeilenplatzhalter 5"/>
          <p:cNvSpPr>
            <a:spLocks noGrp="1"/>
          </p:cNvSpPr>
          <p:nvPr>
            <p:ph type="ftr" sz="quarter" idx="12"/>
          </p:nvPr>
        </p:nvSpPr>
        <p:spPr>
          <a:xfrm>
            <a:off x="1449388" y="6524625"/>
            <a:ext cx="3411537" cy="144463"/>
          </a:xfrm>
        </p:spPr>
        <p:txBody>
          <a:bodyPr/>
          <a:lstStyle/>
          <a:p>
            <a:pPr algn="l">
              <a:defRPr/>
            </a:pPr>
            <a:r>
              <a:rPr lang="de-CH" b="1" dirty="0">
                <a:solidFill>
                  <a:schemeClr val="tx1">
                    <a:lumMod val="75000"/>
                    <a:lumOff val="25000"/>
                  </a:schemeClr>
                </a:solidFill>
                <a:latin typeface="+mj-lt"/>
              </a:rPr>
              <a:t>Universitäre Psychiatrische Kliniken Basel </a:t>
            </a:r>
            <a:r>
              <a:rPr lang="de-CH" b="0" dirty="0">
                <a:solidFill>
                  <a:schemeClr val="tx1">
                    <a:lumMod val="75000"/>
                    <a:lumOff val="25000"/>
                  </a:schemeClr>
                </a:solidFill>
                <a:latin typeface="+mj-lt"/>
              </a:rPr>
              <a:t>| www.upkbs.ch |</a:t>
            </a:r>
          </a:p>
        </p:txBody>
      </p:sp>
      <p:sp>
        <p:nvSpPr>
          <p:cNvPr id="2" name="Datumsplatzhalter 1"/>
          <p:cNvSpPr>
            <a:spLocks noGrp="1"/>
          </p:cNvSpPr>
          <p:nvPr>
            <p:ph type="dt" sz="half" idx="10"/>
          </p:nvPr>
        </p:nvSpPr>
        <p:spPr>
          <a:xfrm>
            <a:off x="4856955" y="6534150"/>
            <a:ext cx="2133600" cy="209550"/>
          </a:xfrm>
        </p:spPr>
        <p:txBody>
          <a:bodyPr/>
          <a:lstStyle/>
          <a:p>
            <a:pPr>
              <a:defRPr/>
            </a:pPr>
            <a:r>
              <a:rPr lang="de-DE" dirty="0"/>
              <a:t>27. November 2014</a:t>
            </a:r>
            <a:endParaRPr lang="de-CH" dirty="0"/>
          </a:p>
        </p:txBody>
      </p:sp>
      <p:sp>
        <p:nvSpPr>
          <p:cNvPr id="17" name="Foliennummernplatzhalter 3"/>
          <p:cNvSpPr txBox="1">
            <a:spLocks/>
          </p:cNvSpPr>
          <p:nvPr/>
        </p:nvSpPr>
        <p:spPr bwMode="auto">
          <a:xfrm>
            <a:off x="7440613" y="6524625"/>
            <a:ext cx="1019175" cy="125413"/>
          </a:xfrm>
          <a:prstGeom prst="rect">
            <a:avLst/>
          </a:prstGeom>
          <a:noFill/>
          <a:ln>
            <a:noFill/>
          </a:ln>
          <a:effectLst/>
        </p:spPr>
        <p:txBody>
          <a:bodyPr vert="horz" wrap="square" lIns="0" tIns="0" rIns="0" bIns="0" numCol="1" anchor="t" anchorCtr="0" compatLnSpc="1">
            <a:prstTxWarp prst="textNoShape">
              <a:avLst/>
            </a:prstTxWarp>
          </a:bodyPr>
          <a:lstStyle>
            <a:defPPr>
              <a:defRPr lang="de-CH"/>
            </a:defPPr>
            <a:lvl1pPr algn="l" rtl="0" fontAlgn="base">
              <a:spcBef>
                <a:spcPct val="0"/>
              </a:spcBef>
              <a:spcAft>
                <a:spcPct val="0"/>
              </a:spcAft>
              <a:defRPr sz="800" kern="1200">
                <a:solidFill>
                  <a:srgbClr val="444424"/>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de-CH" dirty="0"/>
              <a:t>    |  </a:t>
            </a:r>
            <a:fld id="{7EA9E309-5A05-47AB-8019-041893717342}" type="slidenum">
              <a:rPr lang="de-CH" smtClean="0"/>
              <a:pPr algn="r">
                <a:defRPr/>
              </a:pPr>
              <a:t>90</a:t>
            </a:fld>
            <a:endParaRPr lang="de-CH" dirty="0"/>
          </a:p>
        </p:txBody>
      </p:sp>
    </p:spTree>
    <p:extLst>
      <p:ext uri="{BB962C8B-B14F-4D97-AF65-F5344CB8AC3E}">
        <p14:creationId xmlns:p14="http://schemas.microsoft.com/office/powerpoint/2010/main" val="36875750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p:cNvSpPr>
            <a:spLocks noGrp="1"/>
          </p:cNvSpPr>
          <p:nvPr>
            <p:ph type="title"/>
          </p:nvPr>
        </p:nvSpPr>
        <p:spPr>
          <a:xfrm>
            <a:off x="244475" y="171450"/>
            <a:ext cx="6837363" cy="1079500"/>
          </a:xfrm>
        </p:spPr>
        <p:txBody>
          <a:bodyPr/>
          <a:lstStyle/>
          <a:p>
            <a:r>
              <a:rPr lang="de-DE" altLang="de-DE" sz="2400" dirty="0">
                <a:solidFill>
                  <a:srgbClr val="5B5055"/>
                </a:solidFill>
              </a:rPr>
              <a:t>Fazit</a:t>
            </a:r>
            <a:br>
              <a:rPr lang="de-DE" altLang="de-DE" sz="2400" dirty="0"/>
            </a:br>
            <a:r>
              <a:rPr lang="de-DE" altLang="de-DE" sz="2400" b="0" dirty="0">
                <a:solidFill>
                  <a:srgbClr val="ED7925"/>
                </a:solidFill>
              </a:rPr>
              <a:t>Schlussfolgerungen und Diskussion</a:t>
            </a:r>
          </a:p>
        </p:txBody>
      </p:sp>
      <p:sp>
        <p:nvSpPr>
          <p:cNvPr id="92163" name="Inhaltsplatzhalter 2"/>
          <p:cNvSpPr>
            <a:spLocks noGrp="1"/>
          </p:cNvSpPr>
          <p:nvPr>
            <p:ph idx="1"/>
          </p:nvPr>
        </p:nvSpPr>
        <p:spPr>
          <a:xfrm>
            <a:off x="247651" y="1120775"/>
            <a:ext cx="8743950" cy="4965700"/>
          </a:xfrm>
        </p:spPr>
        <p:txBody>
          <a:bodyPr/>
          <a:lstStyle/>
          <a:p>
            <a:pPr>
              <a:lnSpc>
                <a:spcPct val="100000"/>
              </a:lnSpc>
              <a:spcAft>
                <a:spcPts val="1800"/>
              </a:spcAft>
            </a:pPr>
            <a:r>
              <a:rPr lang="de-DE" altLang="de-DE" dirty="0"/>
              <a:t>Traumatisierungen sind in der Heimerziehung eher die Regel als die Ausnahme – mit vielen traumatisierten Klienten wird bereits sehr erfolgreich gearbeitet.</a:t>
            </a:r>
          </a:p>
          <a:p>
            <a:pPr>
              <a:lnSpc>
                <a:spcPct val="100000"/>
              </a:lnSpc>
              <a:spcAft>
                <a:spcPts val="1800"/>
              </a:spcAft>
            </a:pPr>
            <a:r>
              <a:rPr lang="de-DE" altLang="de-DE" dirty="0"/>
              <a:t>Besonders schwer traumatisierte  Kinder und Jugendliche haben einen spezifischen  pädagogischen Bedarf und fordern das System und die sozialpädagogischen Fachkräfte in besonderer Art und Weise heraus.</a:t>
            </a:r>
          </a:p>
          <a:p>
            <a:pPr>
              <a:lnSpc>
                <a:spcPct val="100000"/>
              </a:lnSpc>
              <a:spcAft>
                <a:spcPts val="1800"/>
              </a:spcAft>
            </a:pPr>
            <a:r>
              <a:rPr lang="de-DE" altLang="de-DE" dirty="0"/>
              <a:t>Traumatisierte Kinder und Jugendliche scheitern häufiger an den Strukturen der Jugendhilfe und finden sich auf dem „Verschiebebahnhof“ zwischen verschiedenen Jugendhilfeeinrichtungen und kinder- und jugendpsychiatrischen Kliniken wieder.</a:t>
            </a:r>
          </a:p>
          <a:p>
            <a:pPr>
              <a:lnSpc>
                <a:spcPct val="100000"/>
              </a:lnSpc>
              <a:spcAft>
                <a:spcPts val="1800"/>
              </a:spcAft>
            </a:pPr>
            <a:r>
              <a:rPr lang="de-DE" altLang="de-DE" dirty="0"/>
              <a:t>Die Konzepte der Traumapädagogik sind im Prinzip nichts Neues, sie stellen aber eine gute wissenschaftliche Begründung für viele klassische pädagogische Konzepte dar. Elemente einer Traumapädagogik finden sich auf fast jeder WG.</a:t>
            </a:r>
          </a:p>
          <a:p>
            <a:pPr>
              <a:lnSpc>
                <a:spcPct val="100000"/>
              </a:lnSpc>
              <a:spcAft>
                <a:spcPts val="1800"/>
              </a:spcAft>
            </a:pPr>
            <a:r>
              <a:rPr lang="de-DE" altLang="de-DE" dirty="0"/>
              <a:t>Das besonders Innovative ist, dass die institutionellen Strukturen und die Versorgung der sozialpädagogischen Mitarbeiter Bestandteil des Konzeptes sind. </a:t>
            </a:r>
          </a:p>
          <a:p>
            <a:pPr>
              <a:lnSpc>
                <a:spcPct val="100000"/>
              </a:lnSpc>
              <a:spcAft>
                <a:spcPts val="1800"/>
              </a:spcAft>
            </a:pPr>
            <a:r>
              <a:rPr lang="de-DE" altLang="de-DE" dirty="0"/>
              <a:t>Es geht letztlich eher um eine Haltung als um spezielle pädagogische Techniken und Interventionen.</a:t>
            </a:r>
          </a:p>
        </p:txBody>
      </p:sp>
      <p:sp>
        <p:nvSpPr>
          <p:cNvPr id="92164"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a:solidFill>
                  <a:schemeClr val="tx1"/>
                </a:solidFill>
              </a:rPr>
              <a:t>    |  </a:t>
            </a:r>
            <a:fld id="{4BDA8B6F-0FEA-4B8D-A1DD-5B0F079973E7}" type="slidenum">
              <a:rPr lang="de-CH" altLang="de-DE" smtClean="0">
                <a:solidFill>
                  <a:schemeClr val="tx1"/>
                </a:solidFill>
              </a:rPr>
              <a:pPr/>
              <a:t>91</a:t>
            </a:fld>
            <a:endParaRPr lang="de-CH" altLang="de-DE">
              <a:solidFill>
                <a:schemeClr val="tx1"/>
              </a:solidFill>
            </a:endParaRPr>
          </a:p>
        </p:txBody>
      </p:sp>
      <p:sp>
        <p:nvSpPr>
          <p:cNvPr id="5" name="Datumsplatzhalter 4"/>
          <p:cNvSpPr>
            <a:spLocks noGrp="1"/>
          </p:cNvSpPr>
          <p:nvPr>
            <p:ph type="dt" sz="quarter" idx="11"/>
          </p:nvPr>
        </p:nvSpPr>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pPr algn="r"/>
            <a:r>
              <a:rPr lang="de-CH" altLang="de-DE" sz="800">
                <a:solidFill>
                  <a:schemeClr val="tx1"/>
                </a:solidFill>
              </a:rPr>
              <a:t>    |  </a:t>
            </a:r>
            <a:fld id="{B8A1C2FB-69DE-486C-964D-C4B1E6BF375F}" type="slidenum">
              <a:rPr lang="de-CH" altLang="de-DE" sz="800">
                <a:solidFill>
                  <a:schemeClr val="tx1"/>
                </a:solidFill>
              </a:rPr>
              <a:pPr algn="r"/>
              <a:t>92</a:t>
            </a:fld>
            <a:endParaRPr lang="de-CH" altLang="de-DE" sz="800">
              <a:solidFill>
                <a:schemeClr val="tx1"/>
              </a:solidFill>
            </a:endParaRPr>
          </a:p>
        </p:txBody>
      </p:sp>
      <p:sp>
        <p:nvSpPr>
          <p:cNvPr id="93189" name="Rectangle 2"/>
          <p:cNvSpPr>
            <a:spLocks noGrp="1" noChangeArrowheads="1"/>
          </p:cNvSpPr>
          <p:nvPr>
            <p:ph type="title" idx="4294967295"/>
          </p:nvPr>
        </p:nvSpPr>
        <p:spPr>
          <a:xfrm>
            <a:off x="415926" y="415925"/>
            <a:ext cx="8478837" cy="1079500"/>
          </a:xfrm>
        </p:spPr>
        <p:txBody>
          <a:bodyPr/>
          <a:lstStyle/>
          <a:p>
            <a:pPr eaLnBrk="1" hangingPunct="1"/>
            <a:r>
              <a:rPr lang="de-CH" altLang="de-DE" sz="2800" dirty="0">
                <a:solidFill>
                  <a:srgbClr val="ED7925"/>
                </a:solidFill>
              </a:rPr>
              <a:t>DANKE FÜR IHRE AUFMERKSAMKEIT</a:t>
            </a:r>
            <a:endParaRPr lang="de-CH" altLang="de-DE" sz="2800" b="0" dirty="0">
              <a:solidFill>
                <a:srgbClr val="ED7925"/>
              </a:solidFill>
            </a:endParaRPr>
          </a:p>
        </p:txBody>
      </p:sp>
      <p:sp>
        <p:nvSpPr>
          <p:cNvPr id="7" name="Rechteck 6"/>
          <p:cNvSpPr/>
          <p:nvPr/>
        </p:nvSpPr>
        <p:spPr>
          <a:xfrm>
            <a:off x="358775" y="1389062"/>
            <a:ext cx="5249863" cy="2231380"/>
          </a:xfrm>
          <a:prstGeom prst="rect">
            <a:avLst/>
          </a:prstGeom>
        </p:spPr>
        <p:txBody>
          <a:bodyPr>
            <a:spAutoFit/>
          </a:bodyPr>
          <a:lstStyle/>
          <a:p>
            <a:pPr>
              <a:spcAft>
                <a:spcPts val="600"/>
              </a:spcAft>
              <a:defRPr/>
            </a:pPr>
            <a:r>
              <a:rPr lang="de-DE" sz="2400" dirty="0">
                <a:solidFill>
                  <a:schemeClr val="tx1">
                    <a:lumMod val="75000"/>
                    <a:lumOff val="25000"/>
                  </a:schemeClr>
                </a:solidFill>
                <a:cs typeface="+mn-cs"/>
              </a:rPr>
              <a:t>„Haltung ist eine kleine Sache,</a:t>
            </a:r>
          </a:p>
          <a:p>
            <a:pPr>
              <a:spcAft>
                <a:spcPts val="600"/>
              </a:spcAft>
              <a:defRPr/>
            </a:pPr>
            <a:r>
              <a:rPr lang="de-DE" sz="2400" dirty="0">
                <a:solidFill>
                  <a:schemeClr val="tx1">
                    <a:lumMod val="75000"/>
                    <a:lumOff val="25000"/>
                  </a:schemeClr>
                </a:solidFill>
                <a:cs typeface="+mn-cs"/>
              </a:rPr>
              <a:t>die einen </a:t>
            </a:r>
            <a:r>
              <a:rPr lang="de-DE" sz="2400" dirty="0" err="1">
                <a:solidFill>
                  <a:schemeClr val="tx1">
                    <a:lumMod val="75000"/>
                    <a:lumOff val="25000"/>
                  </a:schemeClr>
                </a:solidFill>
                <a:cs typeface="+mn-cs"/>
              </a:rPr>
              <a:t>grossen</a:t>
            </a:r>
            <a:r>
              <a:rPr lang="de-DE" sz="2400" dirty="0">
                <a:solidFill>
                  <a:schemeClr val="tx1">
                    <a:lumMod val="75000"/>
                    <a:lumOff val="25000"/>
                  </a:schemeClr>
                </a:solidFill>
                <a:cs typeface="+mn-cs"/>
              </a:rPr>
              <a:t> Unterschied </a:t>
            </a:r>
          </a:p>
          <a:p>
            <a:pPr>
              <a:spcAft>
                <a:spcPts val="600"/>
              </a:spcAft>
              <a:defRPr/>
            </a:pPr>
            <a:r>
              <a:rPr lang="de-DE" sz="2400" dirty="0">
                <a:solidFill>
                  <a:schemeClr val="tx1">
                    <a:lumMod val="75000"/>
                    <a:lumOff val="25000"/>
                  </a:schemeClr>
                </a:solidFill>
                <a:cs typeface="+mn-cs"/>
              </a:rPr>
              <a:t>macht.“</a:t>
            </a:r>
          </a:p>
          <a:p>
            <a:pPr>
              <a:defRPr/>
            </a:pPr>
            <a:endParaRPr lang="de-DE" sz="2800" dirty="0">
              <a:solidFill>
                <a:schemeClr val="tx1">
                  <a:lumMod val="75000"/>
                  <a:lumOff val="25000"/>
                </a:schemeClr>
              </a:solidFill>
              <a:effectLst>
                <a:outerShdw blurRad="38100" dist="38100" dir="2700000" algn="tl">
                  <a:srgbClr val="C0C0C0"/>
                </a:outerShdw>
              </a:effectLst>
              <a:cs typeface="+mn-cs"/>
            </a:endParaRPr>
          </a:p>
          <a:p>
            <a:pPr>
              <a:defRPr/>
            </a:pPr>
            <a:r>
              <a:rPr lang="de-DE" sz="2400" i="1" dirty="0">
                <a:solidFill>
                  <a:schemeClr val="tx1">
                    <a:lumMod val="75000"/>
                    <a:lumOff val="25000"/>
                  </a:schemeClr>
                </a:solidFill>
                <a:cs typeface="+mn-cs"/>
              </a:rPr>
              <a:t>Sir Winston Churchill</a:t>
            </a:r>
          </a:p>
        </p:txBody>
      </p:sp>
      <p:pic>
        <p:nvPicPr>
          <p:cNvPr id="93191" name="Picture 7" descr="Datei:Churchill V sign HU 5552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1214438"/>
            <a:ext cx="335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Text Box 9"/>
          <p:cNvSpPr txBox="1">
            <a:spLocks noChangeArrowheads="1"/>
          </p:cNvSpPr>
          <p:nvPr/>
        </p:nvSpPr>
        <p:spPr bwMode="auto">
          <a:xfrm>
            <a:off x="5494338" y="5578475"/>
            <a:ext cx="3649662" cy="639763"/>
          </a:xfrm>
          <a:prstGeom prst="rect">
            <a:avLst/>
          </a:prstGeom>
          <a:noFill/>
          <a:ln>
            <a:noFill/>
          </a:ln>
          <a:effectLst>
            <a:prstShdw prst="shdw17" dist="17961" dir="2700000">
              <a:schemeClr val="accent1">
                <a:gamma/>
                <a:shade val="60000"/>
                <a:invGamma/>
              </a:schemeClr>
            </a:prstShdw>
          </a:effectLst>
        </p:spPr>
        <p:txBody>
          <a:bodyPr>
            <a:spAutoFit/>
          </a:bodyPr>
          <a:lstStyle/>
          <a:p>
            <a:pPr>
              <a:defRPr/>
            </a:pPr>
            <a:r>
              <a:rPr lang="en-US" sz="1200" dirty="0">
                <a:cs typeface="+mn-cs"/>
              </a:rPr>
              <a:t>http://de.wikipedia.org/w/index.php?title=Datei:Churchill_V_sign_HU_55521.jpg&amp;filetimestamp=20080414235020</a:t>
            </a:r>
          </a:p>
        </p:txBody>
      </p:sp>
      <p:sp>
        <p:nvSpPr>
          <p:cNvPr id="2" name="Datumsplatzhalter 1"/>
          <p:cNvSpPr>
            <a:spLocks noGrp="1"/>
          </p:cNvSpPr>
          <p:nvPr>
            <p:ph type="dt" sz="half" idx="11"/>
          </p:nvPr>
        </p:nvSpPr>
        <p:spPr>
          <a:xfrm>
            <a:off x="4840288" y="6524625"/>
            <a:ext cx="1557337" cy="144463"/>
          </a:xfrm>
        </p:spPr>
        <p:txBody>
          <a:bodyPr/>
          <a:lstStyle/>
          <a:p>
            <a:pPr>
              <a:defRPr/>
            </a:pPr>
            <a:r>
              <a:rPr lang="de-DE"/>
              <a:t>27. November 2014</a:t>
            </a:r>
            <a:endParaRPr lang="de-CH" dirty="0"/>
          </a:p>
        </p:txBody>
      </p:sp>
      <p:pic>
        <p:nvPicPr>
          <p:cNvPr id="9" name="Picture 3" descr="equals_r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4761217"/>
            <a:ext cx="3813175" cy="12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p:nvSpPr>
        <p:spPr>
          <a:xfrm>
            <a:off x="819150" y="4276725"/>
            <a:ext cx="184731" cy="369332"/>
          </a:xfrm>
          <a:prstGeom prst="rect">
            <a:avLst/>
          </a:prstGeom>
          <a:noFill/>
        </p:spPr>
        <p:txBody>
          <a:bodyPr wrap="none" rtlCol="0">
            <a:spAutoFit/>
          </a:bodyPr>
          <a:lstStyle/>
          <a:p>
            <a:endParaRPr lang="de-DE" dirty="0"/>
          </a:p>
        </p:txBody>
      </p:sp>
      <p:sp>
        <p:nvSpPr>
          <p:cNvPr id="4" name="Rechteck 3"/>
          <p:cNvSpPr/>
          <p:nvPr/>
        </p:nvSpPr>
        <p:spPr>
          <a:xfrm>
            <a:off x="288925" y="3953559"/>
            <a:ext cx="5253038" cy="369332"/>
          </a:xfrm>
          <a:prstGeom prst="rect">
            <a:avLst/>
          </a:prstGeom>
        </p:spPr>
        <p:txBody>
          <a:bodyPr wrap="square">
            <a:spAutoFit/>
          </a:bodyPr>
          <a:lstStyle/>
          <a:p>
            <a:r>
              <a:rPr lang="de-DE" altLang="de-DE" dirty="0">
                <a:solidFill>
                  <a:srgbClr val="5B5055"/>
                </a:solidFill>
              </a:rPr>
              <a:t>Die Folien findet Sie unter www.EQUALS.ch </a:t>
            </a:r>
            <a:endParaRPr lang="de-DE"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15088635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Knaudel\Pictures\41yM96Fee9L__BO2,204,203,200_PIsitb-sticker-arrow-click,TopRight,35,-76_SX342_SY445_CR,0,0,342,445_SH20_OU03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037" y="287338"/>
            <a:ext cx="3257550" cy="4238625"/>
          </a:xfrm>
          <a:prstGeom prst="rect">
            <a:avLst/>
          </a:prstGeom>
          <a:noFill/>
          <a:extLst>
            <a:ext uri="{909E8E84-426E-40DD-AFC4-6F175D3DCCD1}">
              <a14:hiddenFill xmlns:a14="http://schemas.microsoft.com/office/drawing/2010/main">
                <a:solidFill>
                  <a:srgbClr val="FFFFFF"/>
                </a:solidFill>
              </a14:hiddenFill>
            </a:ext>
          </a:extLst>
        </p:spPr>
      </p:pic>
      <p:sp>
        <p:nvSpPr>
          <p:cNvPr id="48130"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pPr algn="r"/>
            <a:r>
              <a:rPr lang="de-CH" altLang="de-DE" sz="800">
                <a:solidFill>
                  <a:schemeClr val="tx1"/>
                </a:solidFill>
              </a:rPr>
              <a:t>    |  </a:t>
            </a:r>
            <a:fld id="{D1278E3D-D6DC-43D1-8EB6-DBC5A29650B4}" type="slidenum">
              <a:rPr lang="de-CH" altLang="de-DE" sz="800">
                <a:solidFill>
                  <a:schemeClr val="tx1"/>
                </a:solidFill>
              </a:rPr>
              <a:pPr algn="r"/>
              <a:t>93</a:t>
            </a:fld>
            <a:endParaRPr lang="de-CH" altLang="de-DE" sz="800">
              <a:solidFill>
                <a:schemeClr val="tx1"/>
              </a:solidFill>
            </a:endParaRPr>
          </a:p>
        </p:txBody>
      </p:sp>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a:solidFill>
                  <a:srgbClr val="444424"/>
                </a:solidFill>
                <a:latin typeface="+mj-lt"/>
              </a:rPr>
              <a:t>Universitäre Psychiatrische Kliniken Basel</a:t>
            </a:r>
            <a:r>
              <a:rPr lang="de-CH" sz="800">
                <a:solidFill>
                  <a:srgbClr val="444424"/>
                </a:solidFill>
                <a:latin typeface="+mj-lt"/>
              </a:rPr>
              <a:t> | www.upkbs.ch |</a:t>
            </a:r>
          </a:p>
        </p:txBody>
      </p:sp>
      <p:sp>
        <p:nvSpPr>
          <p:cNvPr id="77833" name="Text Box 9"/>
          <p:cNvSpPr txBox="1">
            <a:spLocks noChangeArrowheads="1"/>
          </p:cNvSpPr>
          <p:nvPr/>
        </p:nvSpPr>
        <p:spPr bwMode="auto">
          <a:xfrm>
            <a:off x="5207000" y="5934075"/>
            <a:ext cx="3649663" cy="276225"/>
          </a:xfrm>
          <a:prstGeom prst="rect">
            <a:avLst/>
          </a:prstGeom>
          <a:noFill/>
          <a:ln>
            <a:noFill/>
          </a:ln>
          <a:effectLst>
            <a:prstShdw prst="shdw17" dist="17961" dir="2700000">
              <a:schemeClr val="accent1">
                <a:gamma/>
                <a:shade val="60000"/>
                <a:invGamma/>
              </a:schemeClr>
            </a:prstShdw>
          </a:effectLst>
        </p:spPr>
        <p:txBody>
          <a:bodyPr>
            <a:spAutoFit/>
          </a:bodyPr>
          <a:lstStyle/>
          <a:p>
            <a:pPr>
              <a:defRPr/>
            </a:pPr>
            <a:endParaRPr lang="en-US" sz="1200" dirty="0"/>
          </a:p>
        </p:txBody>
      </p:sp>
      <p:sp>
        <p:nvSpPr>
          <p:cNvPr id="48134" name="Rechteck 10"/>
          <p:cNvSpPr>
            <a:spLocks noChangeArrowheads="1"/>
          </p:cNvSpPr>
          <p:nvPr/>
        </p:nvSpPr>
        <p:spPr bwMode="auto">
          <a:xfrm>
            <a:off x="268288" y="6096000"/>
            <a:ext cx="7643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a:t> </a:t>
            </a:r>
          </a:p>
        </p:txBody>
      </p:sp>
      <p:sp>
        <p:nvSpPr>
          <p:cNvPr id="10" name="Rechteck 9"/>
          <p:cNvSpPr/>
          <p:nvPr/>
        </p:nvSpPr>
        <p:spPr>
          <a:xfrm>
            <a:off x="3338513" y="4525963"/>
            <a:ext cx="5518150" cy="1755775"/>
          </a:xfrm>
          <a:prstGeom prst="rect">
            <a:avLst/>
          </a:prstGeom>
          <a:solidFill>
            <a:schemeClr val="accent6">
              <a:lumMod val="20000"/>
              <a:lumOff val="80000"/>
            </a:schemeClr>
          </a:solidFill>
          <a:ln>
            <a:solidFill>
              <a:srgbClr val="002060"/>
            </a:solidFill>
          </a:ln>
        </p:spPr>
        <p:txBody>
          <a:bodyPr>
            <a:spAutoFit/>
          </a:bodyPr>
          <a:lstStyle/>
          <a:p>
            <a:pPr>
              <a:buFont typeface="Georgia" pitchFamily="18" charset="0"/>
              <a:buNone/>
              <a:defRPr/>
            </a:pPr>
            <a:r>
              <a:rPr lang="de-CH" dirty="0"/>
              <a:t>Kontakt: Dr. Marc Schmid</a:t>
            </a:r>
          </a:p>
          <a:p>
            <a:pPr>
              <a:buFont typeface="Georgia" pitchFamily="18" charset="0"/>
              <a:buNone/>
              <a:defRPr/>
            </a:pPr>
            <a:r>
              <a:rPr lang="de-CH" dirty="0"/>
              <a:t>Kinder- und Jugendpsychiatrische Klinik</a:t>
            </a:r>
          </a:p>
          <a:p>
            <a:pPr>
              <a:buFont typeface="Georgia" pitchFamily="18" charset="0"/>
              <a:buNone/>
              <a:defRPr/>
            </a:pPr>
            <a:r>
              <a:rPr lang="de-CH" dirty="0"/>
              <a:t>Schanzenstrasse 13, CH-4056 Basel</a:t>
            </a:r>
          </a:p>
          <a:p>
            <a:pPr>
              <a:buFont typeface="Georgia" pitchFamily="18" charset="0"/>
              <a:buNone/>
              <a:defRPr/>
            </a:pPr>
            <a:r>
              <a:rPr lang="de-CH" dirty="0"/>
              <a:t>0041 (0)61 265 89 74</a:t>
            </a:r>
          </a:p>
          <a:p>
            <a:pPr>
              <a:buFont typeface="Georgia" pitchFamily="18" charset="0"/>
              <a:buNone/>
              <a:defRPr/>
            </a:pPr>
            <a:r>
              <a:rPr lang="de-CH" dirty="0"/>
              <a:t>marc.schmid@upkbs.ch</a:t>
            </a:r>
          </a:p>
          <a:p>
            <a:pPr>
              <a:buFont typeface="Georgia" pitchFamily="18" charset="0"/>
              <a:buNone/>
              <a:defRPr/>
            </a:pPr>
            <a:r>
              <a:rPr lang="de-CH" dirty="0">
                <a:solidFill>
                  <a:srgbClr val="ED7925"/>
                </a:solidFill>
                <a:hlinkClick r:id="rId3"/>
              </a:rPr>
              <a:t>www.equals.ch</a:t>
            </a:r>
            <a:r>
              <a:rPr lang="de-CH" dirty="0">
                <a:solidFill>
                  <a:srgbClr val="ED7925"/>
                </a:solidFill>
              </a:rPr>
              <a:t> </a:t>
            </a:r>
            <a:r>
              <a:rPr lang="de-CH" dirty="0">
                <a:solidFill>
                  <a:srgbClr val="ED7925"/>
                </a:solidFill>
                <a:hlinkClick r:id="rId4"/>
              </a:rPr>
              <a:t>www.IPKJ.ch</a:t>
            </a:r>
            <a:r>
              <a:rPr lang="de-CH" dirty="0">
                <a:solidFill>
                  <a:srgbClr val="ED7925"/>
                </a:solidFill>
              </a:rPr>
              <a:t> </a:t>
            </a:r>
            <a:r>
              <a:rPr lang="de-CH" dirty="0">
                <a:solidFill>
                  <a:srgbClr val="E95D0F"/>
                </a:solidFill>
                <a:hlinkClick r:id="rId5"/>
              </a:rPr>
              <a:t>www.upkbs.ch</a:t>
            </a:r>
            <a:r>
              <a:rPr lang="de-CH" dirty="0">
                <a:solidFill>
                  <a:srgbClr val="ED7925"/>
                </a:solidFill>
              </a:rPr>
              <a:t> </a:t>
            </a:r>
            <a:endParaRPr lang="de-DE" dirty="0"/>
          </a:p>
        </p:txBody>
      </p:sp>
      <p:pic>
        <p:nvPicPr>
          <p:cNvPr id="48136" name="Picture 2" descr="http://www.v-r.de/cover/600b/1006196/978-3-525-4044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 y="960438"/>
            <a:ext cx="2989263"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Titel 2"/>
          <p:cNvSpPr>
            <a:spLocks noGrp="1"/>
          </p:cNvSpPr>
          <p:nvPr>
            <p:ph type="title"/>
          </p:nvPr>
        </p:nvSpPr>
        <p:spPr>
          <a:xfrm>
            <a:off x="268288" y="0"/>
            <a:ext cx="6837362" cy="1079500"/>
          </a:xfrm>
        </p:spPr>
        <p:txBody>
          <a:bodyPr/>
          <a:lstStyle/>
          <a:p>
            <a:r>
              <a:rPr lang="de-DE" altLang="de-DE" sz="2800" dirty="0">
                <a:solidFill>
                  <a:srgbClr val="5B5055"/>
                </a:solidFill>
              </a:rPr>
              <a:t>Kontakt</a:t>
            </a:r>
            <a:br>
              <a:rPr lang="de-DE" altLang="de-DE" sz="2800" dirty="0"/>
            </a:br>
            <a:r>
              <a:rPr lang="de-DE" altLang="de-DE" sz="2800" b="0" dirty="0">
                <a:solidFill>
                  <a:srgbClr val="ED7925"/>
                </a:solidFill>
              </a:rPr>
              <a:t>Literatur</a:t>
            </a:r>
            <a:r>
              <a:rPr lang="de-DE" altLang="de-DE" sz="2800" dirty="0">
                <a:solidFill>
                  <a:srgbClr val="ED7925"/>
                </a:solidFill>
              </a:rPr>
              <a:t> </a:t>
            </a:r>
          </a:p>
        </p:txBody>
      </p:sp>
      <p:pic>
        <p:nvPicPr>
          <p:cNvPr id="48139" name="Picture 6" descr="Bi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663" y="960438"/>
            <a:ext cx="264318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11"/>
          </p:nvPr>
        </p:nvSpPr>
        <p:spPr>
          <a:xfrm>
            <a:off x="4840482" y="6524625"/>
            <a:ext cx="1557337"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405412516"/>
      </p:ext>
    </p:extLst>
  </p:cSld>
  <p:clrMapOvr>
    <a:masterClrMapping/>
  </p:clrMapOvr>
</p:sld>
</file>

<file path=ppt/theme/theme1.xml><?xml version="1.0" encoding="utf-8"?>
<a:theme xmlns:a="http://schemas.openxmlformats.org/drawingml/2006/main" name="UPK_Praesentationsvorlag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_upk_prov_v100705_office2003">
      <a:majorFont>
        <a:latin typeface="Verdana"/>
        <a:ea typeface=""/>
        <a:cs typeface=""/>
      </a:majorFont>
      <a:minorFont>
        <a:latin typeface="Georg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_upk_prov_v100705_office2003 1">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E95D0F"/>
        </a:folHlink>
      </a:clrScheme>
      <a:clrMap bg1="lt1" tx1="dk1" bg2="lt2" tx2="dk2" accent1="accent1" accent2="accent2" accent3="accent3" accent4="accent4" accent5="accent5" accent6="accent6" hlink="hlink" folHlink="folHlink"/>
    </a:extraClrScheme>
    <a:extraClrScheme>
      <a:clrScheme name="pr_upk_prov_v100705_office2003 2">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7D3F0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E95D0F"/>
      </a:folHlink>
    </a:clrScheme>
    <a:fontScheme name="1_Standarddesign">
      <a:majorFont>
        <a:latin typeface="Verdana"/>
        <a:ea typeface=""/>
        <a:cs typeface=""/>
      </a:majorFont>
      <a:minorFont>
        <a:latin typeface="Georg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E95D0F"/>
        </a:folHlink>
      </a:clrScheme>
      <a:clrMap bg1="lt1" tx1="dk1" bg2="lt2" tx2="dk2" accent1="accent1" accent2="accent2" accent3="accent3" accent4="accent4" accent5="accent5" accent6="accent6" hlink="hlink" folHlink="folHlink"/>
    </a:extraClrScheme>
    <a:extraClrScheme>
      <a:clrScheme name="1_Standarddesign 2">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7D3F0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PK_Praesentationsvorlag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_upk_prov_v100705_office2003">
      <a:majorFont>
        <a:latin typeface="Verdana"/>
        <a:ea typeface=""/>
        <a:cs typeface=""/>
      </a:majorFont>
      <a:minorFont>
        <a:latin typeface="Georg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_upk_prov_v100705_office2003 1">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E95D0F"/>
        </a:folHlink>
      </a:clrScheme>
      <a:clrMap bg1="lt1" tx1="dk1" bg2="lt2" tx2="dk2" accent1="accent1" accent2="accent2" accent3="accent3" accent4="accent4" accent5="accent5" accent6="accent6" hlink="hlink" folHlink="folHlink"/>
    </a:extraClrScheme>
    <a:extraClrScheme>
      <a:clrScheme name="pr_upk_prov_v100705_office2003 2">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7D3F0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_upk_prov_v100705_office2003 1">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E95D0F"/>
    </a:folHlink>
  </a:clrScheme>
</a:themeOverride>
</file>

<file path=ppt/theme/themeOverride2.xml><?xml version="1.0" encoding="utf-8"?>
<a:themeOverride xmlns:a="http://schemas.openxmlformats.org/drawingml/2006/main">
  <a:clrScheme name="pr_upk_prov_v100705_office2003 1">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E95D0F"/>
    </a:folHlink>
  </a:clrScheme>
</a:themeOverride>
</file>

<file path=docProps/app.xml><?xml version="1.0" encoding="utf-8"?>
<Properties xmlns="http://schemas.openxmlformats.org/officeDocument/2006/extended-properties" xmlns:vt="http://schemas.openxmlformats.org/officeDocument/2006/docPropsVTypes">
  <Template>UPK_Praesentationsvorlage</Template>
  <TotalTime>0</TotalTime>
  <Words>6350</Words>
  <Application>Microsoft Office PowerPoint</Application>
  <PresentationFormat>Bildschirmpräsentation (4:3)</PresentationFormat>
  <Paragraphs>1404</Paragraphs>
  <Slides>93</Slides>
  <Notes>15</Notes>
  <HiddenSlides>1</HiddenSlides>
  <MMClips>0</MMClips>
  <ScaleCrop>false</ScaleCrop>
  <HeadingPairs>
    <vt:vector size="8" baseType="variant">
      <vt:variant>
        <vt:lpstr>Verwendete Schriftarten</vt:lpstr>
      </vt:variant>
      <vt:variant>
        <vt:i4>7</vt:i4>
      </vt:variant>
      <vt:variant>
        <vt:lpstr>Design</vt:lpstr>
      </vt:variant>
      <vt:variant>
        <vt:i4>3</vt:i4>
      </vt:variant>
      <vt:variant>
        <vt:lpstr>Eingebettete OLE-Server</vt:lpstr>
      </vt:variant>
      <vt:variant>
        <vt:i4>4</vt:i4>
      </vt:variant>
      <vt:variant>
        <vt:lpstr>Folientitel</vt:lpstr>
      </vt:variant>
      <vt:variant>
        <vt:i4>93</vt:i4>
      </vt:variant>
    </vt:vector>
  </HeadingPairs>
  <TitlesOfParts>
    <vt:vector size="107" baseType="lpstr">
      <vt:lpstr>Arial</vt:lpstr>
      <vt:lpstr>Calibri</vt:lpstr>
      <vt:lpstr>Georgia</vt:lpstr>
      <vt:lpstr>Tahoma</vt:lpstr>
      <vt:lpstr>Times New Roman</vt:lpstr>
      <vt:lpstr>Verdana</vt:lpstr>
      <vt:lpstr>Wingdings</vt:lpstr>
      <vt:lpstr>UPK_Praesentationsvorlage</vt:lpstr>
      <vt:lpstr>1_Standarddesign</vt:lpstr>
      <vt:lpstr>2_UPK_Praesentationsvorlage</vt:lpstr>
      <vt:lpstr>Diagramm</vt:lpstr>
      <vt:lpstr>Arbeitsblatt</vt:lpstr>
      <vt:lpstr>Microsoft Excel Chart</vt:lpstr>
      <vt:lpstr>Photo Editor-Foto</vt:lpstr>
      <vt:lpstr>Entwicklungspsychopathologische Grundlagen einer Traumapädagogik </vt:lpstr>
      <vt:lpstr>Einleitung</vt:lpstr>
      <vt:lpstr>Gliederung </vt:lpstr>
      <vt:lpstr>Was ist ein Trauma? </vt:lpstr>
      <vt:lpstr>PowerPoint-Präsentation</vt:lpstr>
      <vt:lpstr>Traumatypologie nach L. Terr (1991) </vt:lpstr>
      <vt:lpstr>Welche traumatischen Situationen führen zu besonders intensiven Symptomen?</vt:lpstr>
      <vt:lpstr>PowerPoint-Präsentation</vt:lpstr>
      <vt:lpstr>PowerPoint-Präsentation</vt:lpstr>
      <vt:lpstr>Welche Erfahrungen mit Regeln bestehen? Was passiert bei einer Regelübertretung? </vt:lpstr>
      <vt:lpstr>Dissoziative Prozesse</vt:lpstr>
      <vt:lpstr>Bedeutung von Trauma für die Entwicklungspsychopathologie </vt:lpstr>
      <vt:lpstr>Komorbidität nach DSM-IV </vt:lpstr>
      <vt:lpstr>Einfluss von psychischen Erkrankungen auf den Verlauf von Jugendhilfemassnahmen</vt:lpstr>
      <vt:lpstr>Trauma-Entwicklungsheterotopie</vt:lpstr>
      <vt:lpstr>Nochmals genauer nachlesen?</vt:lpstr>
      <vt:lpstr>Einleitung</vt:lpstr>
      <vt:lpstr> Warum eine Traumapädagogik? -1 - Klienten</vt:lpstr>
      <vt:lpstr>Traumata</vt:lpstr>
      <vt:lpstr>Gründe für die Beendigung der Teilnahme </vt:lpstr>
      <vt:lpstr>Viele Beziehungsabbrüche I</vt:lpstr>
      <vt:lpstr>Viele Beziehungsabbrüche II</vt:lpstr>
      <vt:lpstr>PowerPoint-Präsentation</vt:lpstr>
      <vt:lpstr>Eigentlich ein altbekanntes physikalisches Prinzip</vt:lpstr>
      <vt:lpstr>Warum eine Versorgungsebene? Ohnmacht der Helfer </vt:lpstr>
      <vt:lpstr>Warum eine Traumapädagogik? - Mitarbeiter</vt:lpstr>
      <vt:lpstr>PowerPoint-Präsentation</vt:lpstr>
      <vt:lpstr>Weiterentwicklung der Traumapädagogik Andere psychosozialen Handlungsfelder</vt:lpstr>
      <vt:lpstr>Komplexe Traumafolgestörungen Auswirkungen auf die Pädagogik</vt:lpstr>
      <vt:lpstr>PowerPoint-Präsentation</vt:lpstr>
      <vt:lpstr>PowerPoint-Präsentation</vt:lpstr>
      <vt:lpstr>PTSD – Selbstwert - Selbstunwirksamkeit</vt:lpstr>
      <vt:lpstr>PowerPoint-Präsentation</vt:lpstr>
      <vt:lpstr>Probleme bei der Emotionsregulation</vt:lpstr>
      <vt:lpstr>Störungsmodell: Spannungsreduktion </vt:lpstr>
      <vt:lpstr>PowerPoint-Präsentation</vt:lpstr>
      <vt:lpstr>Emotionsregulation </vt:lpstr>
      <vt:lpstr>PowerPoint-Präsentation</vt:lpstr>
      <vt:lpstr>Bindungsprobleme Schwierigkeiten bei der Kontaktaufnahme</vt:lpstr>
      <vt:lpstr>PowerPoint-Präsentation</vt:lpstr>
      <vt:lpstr>Zyklus maladaptiven Bindungsverhaltens </vt:lpstr>
      <vt:lpstr>Teufelskreis im Team: Narzissmusfalle</vt:lpstr>
      <vt:lpstr>Mittlerer Abstand in der Beziehungsgestaltung</vt:lpstr>
      <vt:lpstr>Traumapädagogische Beziehungsgestaltung </vt:lpstr>
      <vt:lpstr>Beziehung zu pädagogischen Bezugspersonen Konzept der sekundären Traumatisierung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Ärger / Wut </vt:lpstr>
      <vt:lpstr>PowerPoint-Präsentation</vt:lpstr>
      <vt:lpstr>Dissoziative Prozesse</vt:lpstr>
      <vt:lpstr>Was ist Dissoziation? </vt:lpstr>
      <vt:lpstr>Dissoziation und Trauma</vt:lpstr>
      <vt:lpstr>Pädagogische Probleme durch Dissoziation </vt:lpstr>
      <vt:lpstr>PowerPoint-Präsentation</vt:lpstr>
      <vt:lpstr>PowerPoint-Präsentation</vt:lpstr>
      <vt:lpstr>Schmerzwahrnehmung und Dissoziation</vt:lpstr>
      <vt:lpstr>Körperwahrnehmung und Trauma </vt:lpstr>
      <vt:lpstr>Körperliche Beschwerden bei traumatisierten und nicht traumatisierten weiblichen Kriegsveteraninnen</vt:lpstr>
      <vt:lpstr>Körperliche Symptome und Hochrisikoverhalten bei Opfern von häuslicher Gewalt in der Kindheit Bair-Merritt et al. (2006), Review Pediatrics </vt:lpstr>
      <vt:lpstr>PowerPoint-Präsentation</vt:lpstr>
      <vt:lpstr>Arbeitsverhalten – kognitive Funktionen</vt:lpstr>
      <vt:lpstr>Einführung in die Traumapädagogik</vt:lpstr>
      <vt:lpstr>PowerPoint-Präsentation</vt:lpstr>
      <vt:lpstr>Traumapädagogik: Korrigierende Beziehungserfahrung Traumapädagogische Haltung </vt:lpstr>
      <vt:lpstr>PowerPoint-Präsentation</vt:lpstr>
      <vt:lpstr>Mitarbeiter als Teil des pädagogischen Konzeptes </vt:lpstr>
      <vt:lpstr>Der sichere Ort </vt:lpstr>
      <vt:lpstr>Haltung  Sicherer Ort</vt:lpstr>
      <vt:lpstr>Zwei Ebenen der Emotions- und Beziehungsregulation</vt:lpstr>
      <vt:lpstr>Wirkungsweise der Milieutherapie</vt:lpstr>
      <vt:lpstr>Grundidee zur Analyse von Problemverhalten Vom Du zum Wir – Überspitzt das klassische Modell</vt:lpstr>
      <vt:lpstr>Grundidee zur Analyse von Problemverhalten Vom Du zum Wir – Überspitzt das klassische Modell</vt:lpstr>
      <vt:lpstr>Grundidee zur Analyse von Problemverhalten Vom Du zum Wir</vt:lpstr>
      <vt:lpstr>Grundidee zur Analyse von Problemverhalten Vom Du zum Wir</vt:lpstr>
      <vt:lpstr>Neue Beziehungserfahrungen führen zu Veränderung </vt:lpstr>
      <vt:lpstr>Gliederung  Steigerung der Selbstwirksamkeit durch Fallreflektion</vt:lpstr>
      <vt:lpstr>Traumapädagogische Krisenanalyse </vt:lpstr>
      <vt:lpstr>PowerPoint-Präsentation</vt:lpstr>
      <vt:lpstr>Drei Ebenen der Unterstützung </vt:lpstr>
      <vt:lpstr>PowerPoint-Präsentation</vt:lpstr>
      <vt:lpstr>Umgang mit Regeln Deeskalation hat immer Vorfahrt </vt:lpstr>
      <vt:lpstr>Individualisierung   Gleiche Ausgangslage für alle?</vt:lpstr>
      <vt:lpstr>Traumapädagogische Matrix (Lang et al. 2009)</vt:lpstr>
      <vt:lpstr>Fazit Schlussfolgerungen und Diskussion</vt:lpstr>
      <vt:lpstr>DANKE FÜR IHRE AUFMERKSAMKEIT</vt:lpstr>
      <vt:lpstr>Kontakt Literatur </vt:lpstr>
    </vt:vector>
  </TitlesOfParts>
  <Company>UPK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Überlegungen zu traumapädagogischen Konzepten im Zwangskontext Fachtagung zum 5jährigen Bestehen der Jugendhilfeeinrichtung «die Distel»</dc:title>
  <dc:creator>Füllemann-Krieger Gabriele</dc:creator>
  <cp:lastModifiedBy>Daniel Hofstetter</cp:lastModifiedBy>
  <cp:revision>192</cp:revision>
  <cp:lastPrinted>2013-10-08T13:49:20Z</cp:lastPrinted>
  <dcterms:created xsi:type="dcterms:W3CDTF">2010-10-07T06:30:30Z</dcterms:created>
  <dcterms:modified xsi:type="dcterms:W3CDTF">2020-09-30T08:46:15Z</dcterms:modified>
</cp:coreProperties>
</file>