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4"/>
  </p:notesMasterIdLst>
  <p:sldIdLst>
    <p:sldId id="258" r:id="rId2"/>
    <p:sldId id="259" r:id="rId3"/>
    <p:sldId id="262" r:id="rId4"/>
    <p:sldId id="268" r:id="rId5"/>
    <p:sldId id="263" r:id="rId6"/>
    <p:sldId id="264" r:id="rId7"/>
    <p:sldId id="266" r:id="rId8"/>
    <p:sldId id="265" r:id="rId9"/>
    <p:sldId id="362" r:id="rId10"/>
    <p:sldId id="267" r:id="rId11"/>
    <p:sldId id="363" r:id="rId12"/>
    <p:sldId id="269" r:id="rId13"/>
    <p:sldId id="270" r:id="rId14"/>
    <p:sldId id="271" r:id="rId15"/>
    <p:sldId id="355" r:id="rId16"/>
    <p:sldId id="322" r:id="rId17"/>
    <p:sldId id="321" r:id="rId18"/>
    <p:sldId id="283" r:id="rId19"/>
    <p:sldId id="358" r:id="rId20"/>
    <p:sldId id="359" r:id="rId21"/>
    <p:sldId id="360" r:id="rId22"/>
    <p:sldId id="324" r:id="rId23"/>
    <p:sldId id="325" r:id="rId24"/>
    <p:sldId id="326" r:id="rId25"/>
    <p:sldId id="327" r:id="rId26"/>
    <p:sldId id="361" r:id="rId27"/>
    <p:sldId id="328" r:id="rId28"/>
    <p:sldId id="353" r:id="rId29"/>
    <p:sldId id="329" r:id="rId30"/>
    <p:sldId id="330" r:id="rId31"/>
    <p:sldId id="337" r:id="rId32"/>
    <p:sldId id="338" r:id="rId33"/>
    <p:sldId id="339" r:id="rId34"/>
    <p:sldId id="340" r:id="rId35"/>
    <p:sldId id="341" r:id="rId36"/>
    <p:sldId id="342" r:id="rId37"/>
    <p:sldId id="343" r:id="rId38"/>
    <p:sldId id="345" r:id="rId39"/>
    <p:sldId id="366" r:id="rId40"/>
    <p:sldId id="346" r:id="rId41"/>
    <p:sldId id="367" r:id="rId42"/>
    <p:sldId id="347" r:id="rId43"/>
    <p:sldId id="348" r:id="rId44"/>
    <p:sldId id="349" r:id="rId45"/>
    <p:sldId id="350" r:id="rId46"/>
    <p:sldId id="369" r:id="rId47"/>
    <p:sldId id="288" r:id="rId48"/>
    <p:sldId id="351" r:id="rId49"/>
    <p:sldId id="352" r:id="rId50"/>
    <p:sldId id="357" r:id="rId51"/>
    <p:sldId id="317" r:id="rId52"/>
    <p:sldId id="318"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7B2E"/>
    <a:srgbClr val="D450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0" autoAdjust="0"/>
    <p:restoredTop sz="69606" autoAdjust="0"/>
  </p:normalViewPr>
  <p:slideViewPr>
    <p:cSldViewPr snapToGrid="0">
      <p:cViewPr varScale="1">
        <p:scale>
          <a:sx n="38" d="100"/>
          <a:sy n="38" d="100"/>
        </p:scale>
        <p:origin x="12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BBCAC8-1DE3-4615-B233-4D0EA8673747}" type="doc">
      <dgm:prSet loTypeId="urn:microsoft.com/office/officeart/2005/8/layout/venn3" loCatId="relationship" qsTypeId="urn:microsoft.com/office/officeart/2005/8/quickstyle/3d4" qsCatId="3D" csTypeId="urn:microsoft.com/office/officeart/2005/8/colors/accent1_2" csCatId="accent1" phldr="1"/>
      <dgm:spPr/>
    </dgm:pt>
    <dgm:pt modelId="{4800126A-C064-4EEB-B641-F366325CDAFC}">
      <dgm:prSet phldrT="[Text]" custT="1"/>
      <dgm:spPr>
        <a:solidFill>
          <a:srgbClr val="FFC000">
            <a:alpha val="50000"/>
          </a:srgbClr>
        </a:solidFill>
      </dgm:spPr>
      <dgm:t>
        <a:bodyPr/>
        <a:lstStyle/>
        <a:p>
          <a:r>
            <a:rPr lang="de-CH" sz="2400" b="1" dirty="0">
              <a:effectLst/>
            </a:rPr>
            <a:t>Grund-haltung</a:t>
          </a:r>
        </a:p>
      </dgm:t>
    </dgm:pt>
    <dgm:pt modelId="{455E1242-C7E3-464B-B8E2-9851E59F2243}" type="parTrans" cxnId="{CA88A9F1-AC60-4DBB-B612-B9A63BE03271}">
      <dgm:prSet/>
      <dgm:spPr/>
      <dgm:t>
        <a:bodyPr/>
        <a:lstStyle/>
        <a:p>
          <a:endParaRPr lang="de-CH" b="1"/>
        </a:p>
      </dgm:t>
    </dgm:pt>
    <dgm:pt modelId="{C8F88156-3FD1-4D8D-8D73-FC222F23B6B5}" type="sibTrans" cxnId="{CA88A9F1-AC60-4DBB-B612-B9A63BE03271}">
      <dgm:prSet/>
      <dgm:spPr/>
      <dgm:t>
        <a:bodyPr/>
        <a:lstStyle/>
        <a:p>
          <a:endParaRPr lang="de-CH" b="1"/>
        </a:p>
      </dgm:t>
    </dgm:pt>
    <dgm:pt modelId="{FE4CC252-D294-4EE1-9464-6D3E30F2C715}">
      <dgm:prSet phldrT="[Text]" custT="1"/>
      <dgm:spPr>
        <a:solidFill>
          <a:srgbClr val="00B050">
            <a:alpha val="50000"/>
          </a:srgbClr>
        </a:solidFill>
      </dgm:spPr>
      <dgm:t>
        <a:bodyPr/>
        <a:lstStyle/>
        <a:p>
          <a:pPr marL="0" marR="0" indent="0" defTabSz="1076325" eaLnBrk="1" fontAlgn="auto" latinLnBrk="0" hangingPunct="1">
            <a:lnSpc>
              <a:spcPct val="100000"/>
            </a:lnSpc>
            <a:spcBef>
              <a:spcPts val="0"/>
            </a:spcBef>
            <a:spcAft>
              <a:spcPts val="0"/>
            </a:spcAft>
            <a:buClrTx/>
            <a:buSzTx/>
            <a:buFontTx/>
            <a:buNone/>
            <a:tabLst/>
            <a:defRPr/>
          </a:pPr>
          <a:r>
            <a:rPr lang="de-CH" sz="2400" b="1" dirty="0">
              <a:effectLst/>
            </a:rPr>
            <a:t>Methoden</a:t>
          </a:r>
        </a:p>
      </dgm:t>
    </dgm:pt>
    <dgm:pt modelId="{ECE39F3A-FD73-4EE1-A886-BDD7A68CC8B3}" type="parTrans" cxnId="{6DFD335B-528D-4DAD-8E39-D677AF310EE9}">
      <dgm:prSet/>
      <dgm:spPr/>
      <dgm:t>
        <a:bodyPr/>
        <a:lstStyle/>
        <a:p>
          <a:endParaRPr lang="de-CH" b="1"/>
        </a:p>
      </dgm:t>
    </dgm:pt>
    <dgm:pt modelId="{FAD7553A-57B3-43F3-87CA-FB8AE58F07F9}" type="sibTrans" cxnId="{6DFD335B-528D-4DAD-8E39-D677AF310EE9}">
      <dgm:prSet/>
      <dgm:spPr/>
      <dgm:t>
        <a:bodyPr/>
        <a:lstStyle/>
        <a:p>
          <a:endParaRPr lang="de-CH" b="1"/>
        </a:p>
      </dgm:t>
    </dgm:pt>
    <dgm:pt modelId="{94931E0B-DFD9-4018-A5A8-CC1E51993D5E}">
      <dgm:prSet phldrT="[Text]" custT="1"/>
      <dgm:spPr>
        <a:solidFill>
          <a:srgbClr val="0070C0">
            <a:alpha val="50000"/>
          </a:srgb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de-CH" sz="2400" b="1" dirty="0">
            <a:effectLst>
              <a:outerShdw blurRad="38100" dist="38100" dir="2700000" algn="tl">
                <a:srgbClr val="000000">
                  <a:alpha val="43137"/>
                </a:srgbClr>
              </a:outerShdw>
            </a:effectLst>
          </a:endParaRPr>
        </a:p>
        <a:p>
          <a:pPr marL="0" marR="0" indent="0" defTabSz="914400" eaLnBrk="1" fontAlgn="auto" latinLnBrk="0" hangingPunct="1">
            <a:lnSpc>
              <a:spcPct val="100000"/>
            </a:lnSpc>
            <a:spcBef>
              <a:spcPts val="0"/>
            </a:spcBef>
            <a:spcAft>
              <a:spcPts val="0"/>
            </a:spcAft>
            <a:buClrTx/>
            <a:buSzTx/>
            <a:buFontTx/>
            <a:buNone/>
            <a:tabLst/>
            <a:defRPr/>
          </a:pPr>
          <a:r>
            <a:rPr lang="de-CH" sz="2400" b="1" dirty="0">
              <a:effectLst/>
            </a:rPr>
            <a:t>Struktur</a:t>
          </a:r>
        </a:p>
        <a:p>
          <a:endParaRPr lang="de-CH" sz="2400" b="1" dirty="0">
            <a:effectLst>
              <a:outerShdw blurRad="38100" dist="38100" dir="2700000" algn="tl">
                <a:srgbClr val="000000">
                  <a:alpha val="43137"/>
                </a:srgbClr>
              </a:outerShdw>
            </a:effectLst>
          </a:endParaRPr>
        </a:p>
      </dgm:t>
    </dgm:pt>
    <dgm:pt modelId="{49D76BC3-1877-41C0-AD50-FD4BEBF48182}" type="parTrans" cxnId="{8F882182-047D-44D9-AF25-442636AC91CF}">
      <dgm:prSet/>
      <dgm:spPr/>
      <dgm:t>
        <a:bodyPr/>
        <a:lstStyle/>
        <a:p>
          <a:endParaRPr lang="de-CH" b="1"/>
        </a:p>
      </dgm:t>
    </dgm:pt>
    <dgm:pt modelId="{3090090D-38D7-4D93-8B59-CE7089A37756}" type="sibTrans" cxnId="{8F882182-047D-44D9-AF25-442636AC91CF}">
      <dgm:prSet/>
      <dgm:spPr/>
      <dgm:t>
        <a:bodyPr/>
        <a:lstStyle/>
        <a:p>
          <a:endParaRPr lang="de-CH" b="1"/>
        </a:p>
      </dgm:t>
    </dgm:pt>
    <dgm:pt modelId="{98C32A5B-807E-4E37-B9DB-3A6CA0EA2DAA}" type="pres">
      <dgm:prSet presAssocID="{56BBCAC8-1DE3-4615-B233-4D0EA8673747}" presName="Name0" presStyleCnt="0">
        <dgm:presLayoutVars>
          <dgm:dir/>
          <dgm:resizeHandles val="exact"/>
        </dgm:presLayoutVars>
      </dgm:prSet>
      <dgm:spPr/>
    </dgm:pt>
    <dgm:pt modelId="{2D273653-FEF7-4284-8E25-99A5E6FE0BCB}" type="pres">
      <dgm:prSet presAssocID="{4800126A-C064-4EEB-B641-F366325CDAFC}" presName="Name5" presStyleLbl="vennNode1" presStyleIdx="0" presStyleCnt="3" custLinFactNeighborX="30831" custLinFactNeighborY="-36060">
        <dgm:presLayoutVars>
          <dgm:bulletEnabled val="1"/>
        </dgm:presLayoutVars>
      </dgm:prSet>
      <dgm:spPr/>
    </dgm:pt>
    <dgm:pt modelId="{9CAEC0F0-1C02-41FE-852E-9FF4CA65E1F3}" type="pres">
      <dgm:prSet presAssocID="{C8F88156-3FD1-4D8D-8D73-FC222F23B6B5}" presName="space" presStyleCnt="0"/>
      <dgm:spPr/>
    </dgm:pt>
    <dgm:pt modelId="{4F99E87B-F04C-441C-AA05-92DD7FB7A5BF}" type="pres">
      <dgm:prSet presAssocID="{FE4CC252-D294-4EE1-9464-6D3E30F2C715}" presName="Name5" presStyleLbl="vennNode1" presStyleIdx="1" presStyleCnt="3" custScaleX="108344" custLinFactNeighborX="39970" custLinFactNeighborY="-36060">
        <dgm:presLayoutVars>
          <dgm:bulletEnabled val="1"/>
        </dgm:presLayoutVars>
      </dgm:prSet>
      <dgm:spPr/>
    </dgm:pt>
    <dgm:pt modelId="{75772E21-C9E6-49CC-8955-466AD7E3F848}" type="pres">
      <dgm:prSet presAssocID="{FAD7553A-57B3-43F3-87CA-FB8AE58F07F9}" presName="space" presStyleCnt="0"/>
      <dgm:spPr/>
    </dgm:pt>
    <dgm:pt modelId="{CECE42BB-B1F2-4996-BEAD-523033854BD7}" type="pres">
      <dgm:prSet presAssocID="{94931E0B-DFD9-4018-A5A8-CC1E51993D5E}" presName="Name5" presStyleLbl="vennNode1" presStyleIdx="2" presStyleCnt="3" custLinFactX="-94331" custLinFactNeighborX="-100000" custLinFactNeighborY="26016">
        <dgm:presLayoutVars>
          <dgm:bulletEnabled val="1"/>
        </dgm:presLayoutVars>
      </dgm:prSet>
      <dgm:spPr/>
    </dgm:pt>
  </dgm:ptLst>
  <dgm:cxnLst>
    <dgm:cxn modelId="{CC4EC93D-6D86-4EB6-B1B7-84172706BBBE}" type="presOf" srcId="{94931E0B-DFD9-4018-A5A8-CC1E51993D5E}" destId="{CECE42BB-B1F2-4996-BEAD-523033854BD7}" srcOrd="0" destOrd="0" presId="urn:microsoft.com/office/officeart/2005/8/layout/venn3"/>
    <dgm:cxn modelId="{6DFD335B-528D-4DAD-8E39-D677AF310EE9}" srcId="{56BBCAC8-1DE3-4615-B233-4D0EA8673747}" destId="{FE4CC252-D294-4EE1-9464-6D3E30F2C715}" srcOrd="1" destOrd="0" parTransId="{ECE39F3A-FD73-4EE1-A886-BDD7A68CC8B3}" sibTransId="{FAD7553A-57B3-43F3-87CA-FB8AE58F07F9}"/>
    <dgm:cxn modelId="{8F882182-047D-44D9-AF25-442636AC91CF}" srcId="{56BBCAC8-1DE3-4615-B233-4D0EA8673747}" destId="{94931E0B-DFD9-4018-A5A8-CC1E51993D5E}" srcOrd="2" destOrd="0" parTransId="{49D76BC3-1877-41C0-AD50-FD4BEBF48182}" sibTransId="{3090090D-38D7-4D93-8B59-CE7089A37756}"/>
    <dgm:cxn modelId="{F2E1608F-B569-4C18-9B7C-2DB5CFF47877}" type="presOf" srcId="{56BBCAC8-1DE3-4615-B233-4D0EA8673747}" destId="{98C32A5B-807E-4E37-B9DB-3A6CA0EA2DAA}" srcOrd="0" destOrd="0" presId="urn:microsoft.com/office/officeart/2005/8/layout/venn3"/>
    <dgm:cxn modelId="{E9632397-89A1-40B7-9DCD-AB12EABA2D44}" type="presOf" srcId="{4800126A-C064-4EEB-B641-F366325CDAFC}" destId="{2D273653-FEF7-4284-8E25-99A5E6FE0BCB}" srcOrd="0" destOrd="0" presId="urn:microsoft.com/office/officeart/2005/8/layout/venn3"/>
    <dgm:cxn modelId="{D998E9DE-F6DC-41A5-8E41-49EC5B6DCCB8}" type="presOf" srcId="{FE4CC252-D294-4EE1-9464-6D3E30F2C715}" destId="{4F99E87B-F04C-441C-AA05-92DD7FB7A5BF}" srcOrd="0" destOrd="0" presId="urn:microsoft.com/office/officeart/2005/8/layout/venn3"/>
    <dgm:cxn modelId="{CA88A9F1-AC60-4DBB-B612-B9A63BE03271}" srcId="{56BBCAC8-1DE3-4615-B233-4D0EA8673747}" destId="{4800126A-C064-4EEB-B641-F366325CDAFC}" srcOrd="0" destOrd="0" parTransId="{455E1242-C7E3-464B-B8E2-9851E59F2243}" sibTransId="{C8F88156-3FD1-4D8D-8D73-FC222F23B6B5}"/>
    <dgm:cxn modelId="{6F4788EC-349E-49C3-B4DB-B8B7A8628342}" type="presParOf" srcId="{98C32A5B-807E-4E37-B9DB-3A6CA0EA2DAA}" destId="{2D273653-FEF7-4284-8E25-99A5E6FE0BCB}" srcOrd="0" destOrd="0" presId="urn:microsoft.com/office/officeart/2005/8/layout/venn3"/>
    <dgm:cxn modelId="{F8D5FC62-8C88-4DB2-9FFE-F1C3D0F3AC76}" type="presParOf" srcId="{98C32A5B-807E-4E37-B9DB-3A6CA0EA2DAA}" destId="{9CAEC0F0-1C02-41FE-852E-9FF4CA65E1F3}" srcOrd="1" destOrd="0" presId="urn:microsoft.com/office/officeart/2005/8/layout/venn3"/>
    <dgm:cxn modelId="{1C462F9D-7159-49C5-9A42-8EF9347A46D9}" type="presParOf" srcId="{98C32A5B-807E-4E37-B9DB-3A6CA0EA2DAA}" destId="{4F99E87B-F04C-441C-AA05-92DD7FB7A5BF}" srcOrd="2" destOrd="0" presId="urn:microsoft.com/office/officeart/2005/8/layout/venn3"/>
    <dgm:cxn modelId="{F50EB6BF-B562-4AEB-89D1-AD6AAA8908AD}" type="presParOf" srcId="{98C32A5B-807E-4E37-B9DB-3A6CA0EA2DAA}" destId="{75772E21-C9E6-49CC-8955-466AD7E3F848}" srcOrd="3" destOrd="0" presId="urn:microsoft.com/office/officeart/2005/8/layout/venn3"/>
    <dgm:cxn modelId="{BD94398C-5E05-4DBA-AA0E-9A391F356EFC}" type="presParOf" srcId="{98C32A5B-807E-4E37-B9DB-3A6CA0EA2DAA}" destId="{CECE42BB-B1F2-4996-BEAD-523033854BD7}"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6FCB91-0496-4651-B487-830D950F78D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CH"/>
        </a:p>
      </dgm:t>
    </dgm:pt>
    <dgm:pt modelId="{1A2164B0-926A-495F-8708-B9D8AB182230}">
      <dgm:prSet phldrT="[Text]" custT="1"/>
      <dgm:spPr>
        <a:solidFill>
          <a:srgbClr val="FFC000">
            <a:alpha val="65098"/>
          </a:srgbClr>
        </a:solidFill>
        <a:ln>
          <a:solidFill>
            <a:srgbClr val="000000"/>
          </a:solidFill>
        </a:ln>
        <a:effectLst>
          <a:softEdge rad="12700"/>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de-CH" sz="2400" b="1" dirty="0">
            <a:solidFill>
              <a:schemeClr val="tx1"/>
            </a:solidFill>
            <a:effectLst/>
          </a:endParaRPr>
        </a:p>
        <a:p>
          <a:pPr marL="0" marR="0" indent="0" defTabSz="914400" eaLnBrk="1" fontAlgn="auto" latinLnBrk="0" hangingPunct="1">
            <a:lnSpc>
              <a:spcPct val="100000"/>
            </a:lnSpc>
            <a:spcBef>
              <a:spcPts val="0"/>
            </a:spcBef>
            <a:spcAft>
              <a:spcPts val="0"/>
            </a:spcAft>
            <a:buClrTx/>
            <a:buSzTx/>
            <a:buFontTx/>
            <a:buNone/>
            <a:tabLst/>
            <a:defRPr/>
          </a:pPr>
          <a:r>
            <a:rPr lang="de-CH" sz="2400" b="1" dirty="0">
              <a:solidFill>
                <a:schemeClr val="tx1"/>
              </a:solidFill>
              <a:effectLst/>
            </a:rPr>
            <a:t>Annahme des guten Grundes</a:t>
          </a:r>
        </a:p>
        <a:p>
          <a:pPr defTabSz="2889250">
            <a:lnSpc>
              <a:spcPct val="90000"/>
            </a:lnSpc>
            <a:spcBef>
              <a:spcPct val="0"/>
            </a:spcBef>
            <a:spcAft>
              <a:spcPct val="35000"/>
            </a:spcAft>
          </a:pPr>
          <a:endParaRPr lang="de-CH" sz="2400" b="1" dirty="0">
            <a:solidFill>
              <a:schemeClr val="tx1"/>
            </a:solidFill>
            <a:effectLst/>
          </a:endParaRPr>
        </a:p>
      </dgm:t>
    </dgm:pt>
    <dgm:pt modelId="{0C6E3088-B3D2-4AE0-98A1-8F2E86639533}" type="parTrans" cxnId="{042E5F8B-10A7-43D0-9B5E-EC112E5B99D0}">
      <dgm:prSet/>
      <dgm:spPr/>
      <dgm:t>
        <a:bodyPr/>
        <a:lstStyle/>
        <a:p>
          <a:endParaRPr lang="de-CH" b="1">
            <a:solidFill>
              <a:schemeClr val="tx1"/>
            </a:solidFill>
          </a:endParaRPr>
        </a:p>
      </dgm:t>
    </dgm:pt>
    <dgm:pt modelId="{880286AC-D2AD-4AFF-B875-9AC4B3D59724}" type="sibTrans" cxnId="{042E5F8B-10A7-43D0-9B5E-EC112E5B99D0}">
      <dgm:prSet/>
      <dgm:spPr/>
      <dgm:t>
        <a:bodyPr/>
        <a:lstStyle/>
        <a:p>
          <a:endParaRPr lang="de-CH" b="1">
            <a:solidFill>
              <a:schemeClr val="tx1"/>
            </a:solidFill>
          </a:endParaRPr>
        </a:p>
      </dgm:t>
    </dgm:pt>
    <dgm:pt modelId="{0DE7DBFA-4A5C-42ED-9F15-2C9B04992CFB}">
      <dgm:prSet phldrT="[Text]" custT="1"/>
      <dgm:spPr>
        <a:solidFill>
          <a:srgbClr val="FFC000">
            <a:alpha val="65098"/>
          </a:srgbClr>
        </a:solidFill>
        <a:ln>
          <a:solidFill>
            <a:srgbClr val="000000"/>
          </a:solidFill>
        </a:ln>
        <a:effectLst>
          <a:softEdge rad="12700"/>
        </a:effectLst>
      </dgm:spPr>
      <dgm:t>
        <a:bodyPr/>
        <a:lstStyle/>
        <a:p>
          <a:r>
            <a:rPr lang="de-CH" sz="2400" b="1" dirty="0">
              <a:solidFill>
                <a:schemeClr val="tx1"/>
              </a:solidFill>
              <a:effectLst/>
            </a:rPr>
            <a:t>Wertschätzung</a:t>
          </a:r>
        </a:p>
      </dgm:t>
    </dgm:pt>
    <dgm:pt modelId="{1D98DCE4-9F13-4781-8179-3CC9924805E2}" type="parTrans" cxnId="{15A7627A-7534-4E5A-93A7-F9AA13E4205B}">
      <dgm:prSet/>
      <dgm:spPr/>
      <dgm:t>
        <a:bodyPr/>
        <a:lstStyle/>
        <a:p>
          <a:endParaRPr lang="de-CH" b="1">
            <a:solidFill>
              <a:schemeClr val="tx1"/>
            </a:solidFill>
          </a:endParaRPr>
        </a:p>
      </dgm:t>
    </dgm:pt>
    <dgm:pt modelId="{A2D3179B-339B-4AD1-82B8-DBDACC1B35AB}" type="sibTrans" cxnId="{15A7627A-7534-4E5A-93A7-F9AA13E4205B}">
      <dgm:prSet/>
      <dgm:spPr/>
      <dgm:t>
        <a:bodyPr/>
        <a:lstStyle/>
        <a:p>
          <a:endParaRPr lang="de-CH" b="1">
            <a:solidFill>
              <a:schemeClr val="tx1"/>
            </a:solidFill>
          </a:endParaRPr>
        </a:p>
      </dgm:t>
    </dgm:pt>
    <dgm:pt modelId="{489E5008-C22A-4B40-B0ED-C3A19E9012C5}">
      <dgm:prSet phldrT="[Text]" custT="1"/>
      <dgm:spPr>
        <a:solidFill>
          <a:srgbClr val="FFC000">
            <a:alpha val="65098"/>
          </a:srgbClr>
        </a:solidFill>
        <a:ln>
          <a:solidFill>
            <a:srgbClr val="000000"/>
          </a:solidFill>
        </a:ln>
        <a:effectLst>
          <a:softEdge rad="12700"/>
        </a:effectLst>
      </dgm:spPr>
      <dgm:t>
        <a:bodyPr/>
        <a:lstStyle/>
        <a:p>
          <a:r>
            <a:rPr lang="de-CH" sz="2400" b="1" dirty="0">
              <a:solidFill>
                <a:schemeClr val="tx1"/>
              </a:solidFill>
              <a:effectLst/>
            </a:rPr>
            <a:t>Transparenz</a:t>
          </a:r>
        </a:p>
      </dgm:t>
    </dgm:pt>
    <dgm:pt modelId="{1CC97FC6-9439-4D08-8F77-8719F0FA8214}" type="parTrans" cxnId="{33865559-20DF-4518-87DE-907B04D91A74}">
      <dgm:prSet/>
      <dgm:spPr/>
      <dgm:t>
        <a:bodyPr/>
        <a:lstStyle/>
        <a:p>
          <a:endParaRPr lang="de-CH" b="1">
            <a:solidFill>
              <a:schemeClr val="tx1"/>
            </a:solidFill>
          </a:endParaRPr>
        </a:p>
      </dgm:t>
    </dgm:pt>
    <dgm:pt modelId="{07C747DE-6C1C-498D-8F26-CD091315B40B}" type="sibTrans" cxnId="{33865559-20DF-4518-87DE-907B04D91A74}">
      <dgm:prSet/>
      <dgm:spPr/>
      <dgm:t>
        <a:bodyPr/>
        <a:lstStyle/>
        <a:p>
          <a:endParaRPr lang="de-CH" b="1">
            <a:solidFill>
              <a:schemeClr val="tx1"/>
            </a:solidFill>
          </a:endParaRPr>
        </a:p>
      </dgm:t>
    </dgm:pt>
    <dgm:pt modelId="{DD82E1BD-7EC7-41FF-AE61-00D3ED8A29AF}">
      <dgm:prSet phldrT="[Text]" custT="1"/>
      <dgm:spPr>
        <a:solidFill>
          <a:srgbClr val="FFC000">
            <a:alpha val="65098"/>
          </a:srgbClr>
        </a:solidFill>
        <a:ln>
          <a:solidFill>
            <a:srgbClr val="000000"/>
          </a:solidFill>
        </a:ln>
        <a:effectLst>
          <a:softEdge rad="12700"/>
        </a:effectLst>
      </dgm:spPr>
      <dgm:t>
        <a:bodyPr/>
        <a:lstStyle/>
        <a:p>
          <a:r>
            <a:rPr lang="de-CH" sz="2400" b="1" dirty="0">
              <a:solidFill>
                <a:schemeClr val="tx1"/>
              </a:solidFill>
              <a:effectLst/>
            </a:rPr>
            <a:t>Freude &amp; Spass</a:t>
          </a:r>
        </a:p>
      </dgm:t>
    </dgm:pt>
    <dgm:pt modelId="{118FB3CA-6302-401D-87C6-852A07E6BFB2}" type="parTrans" cxnId="{0872CBC4-E52E-4896-96DD-DD3730F2E35E}">
      <dgm:prSet/>
      <dgm:spPr/>
      <dgm:t>
        <a:bodyPr/>
        <a:lstStyle/>
        <a:p>
          <a:endParaRPr lang="de-CH" b="1">
            <a:solidFill>
              <a:schemeClr val="tx1"/>
            </a:solidFill>
          </a:endParaRPr>
        </a:p>
      </dgm:t>
    </dgm:pt>
    <dgm:pt modelId="{8372FAAA-A0D2-47E1-9E16-2320C7054138}" type="sibTrans" cxnId="{0872CBC4-E52E-4896-96DD-DD3730F2E35E}">
      <dgm:prSet/>
      <dgm:spPr/>
      <dgm:t>
        <a:bodyPr/>
        <a:lstStyle/>
        <a:p>
          <a:endParaRPr lang="de-CH" b="1">
            <a:solidFill>
              <a:schemeClr val="tx1"/>
            </a:solidFill>
          </a:endParaRPr>
        </a:p>
      </dgm:t>
    </dgm:pt>
    <dgm:pt modelId="{D05AB594-C4F3-48FA-A28D-E48896D33852}">
      <dgm:prSet custT="1"/>
      <dgm:spPr>
        <a:solidFill>
          <a:srgbClr val="FFC000">
            <a:alpha val="65098"/>
          </a:srgbClr>
        </a:solidFill>
        <a:ln>
          <a:solidFill>
            <a:srgbClr val="000000"/>
          </a:solidFill>
        </a:ln>
        <a:effectLst>
          <a:softEdge rad="12700"/>
        </a:effectLst>
      </dgm:spPr>
      <dgm:t>
        <a:bodyPr/>
        <a:lstStyle/>
        <a:p>
          <a:r>
            <a:rPr lang="de-CH" sz="2400" b="1" dirty="0">
              <a:solidFill>
                <a:schemeClr val="tx1"/>
              </a:solidFill>
              <a:effectLst/>
            </a:rPr>
            <a:t>Partizipation</a:t>
          </a:r>
        </a:p>
      </dgm:t>
    </dgm:pt>
    <dgm:pt modelId="{A3AE3E77-5906-44D1-87DE-1C86B1B47903}" type="parTrans" cxnId="{DB3C7400-6DAF-4232-B2DA-2949AB8276B6}">
      <dgm:prSet/>
      <dgm:spPr/>
      <dgm:t>
        <a:bodyPr/>
        <a:lstStyle/>
        <a:p>
          <a:endParaRPr lang="de-CH" b="1">
            <a:solidFill>
              <a:schemeClr val="tx1"/>
            </a:solidFill>
          </a:endParaRPr>
        </a:p>
      </dgm:t>
    </dgm:pt>
    <dgm:pt modelId="{018E74DC-C8DD-4F77-AB0B-A73634C29DA7}" type="sibTrans" cxnId="{DB3C7400-6DAF-4232-B2DA-2949AB8276B6}">
      <dgm:prSet/>
      <dgm:spPr/>
      <dgm:t>
        <a:bodyPr/>
        <a:lstStyle/>
        <a:p>
          <a:endParaRPr lang="de-CH" b="1">
            <a:solidFill>
              <a:schemeClr val="tx1"/>
            </a:solidFill>
          </a:endParaRPr>
        </a:p>
      </dgm:t>
    </dgm:pt>
    <dgm:pt modelId="{4534ED78-1AB9-431D-9F9F-26E57D66AB2D}" type="pres">
      <dgm:prSet presAssocID="{FA6FCB91-0496-4651-B487-830D950F78D0}" presName="diagram" presStyleCnt="0">
        <dgm:presLayoutVars>
          <dgm:dir/>
          <dgm:resizeHandles val="exact"/>
        </dgm:presLayoutVars>
      </dgm:prSet>
      <dgm:spPr/>
    </dgm:pt>
    <dgm:pt modelId="{075EE1C2-25A5-41C7-9127-CE6FACE4FB7A}" type="pres">
      <dgm:prSet presAssocID="{1A2164B0-926A-495F-8708-B9D8AB182230}" presName="node" presStyleLbl="node1" presStyleIdx="0" presStyleCnt="5">
        <dgm:presLayoutVars>
          <dgm:bulletEnabled val="1"/>
        </dgm:presLayoutVars>
      </dgm:prSet>
      <dgm:spPr/>
    </dgm:pt>
    <dgm:pt modelId="{54F3B8F2-DD77-4864-949A-294CA2A42EFF}" type="pres">
      <dgm:prSet presAssocID="{880286AC-D2AD-4AFF-B875-9AC4B3D59724}" presName="sibTrans" presStyleCnt="0"/>
      <dgm:spPr/>
    </dgm:pt>
    <dgm:pt modelId="{C7C54D54-546B-4F81-B759-04191B5C845D}" type="pres">
      <dgm:prSet presAssocID="{0DE7DBFA-4A5C-42ED-9F15-2C9B04992CFB}" presName="node" presStyleLbl="node1" presStyleIdx="1" presStyleCnt="5">
        <dgm:presLayoutVars>
          <dgm:bulletEnabled val="1"/>
        </dgm:presLayoutVars>
      </dgm:prSet>
      <dgm:spPr/>
    </dgm:pt>
    <dgm:pt modelId="{AAA326A6-2AE4-49CD-B658-F75F8DCB513A}" type="pres">
      <dgm:prSet presAssocID="{A2D3179B-339B-4AD1-82B8-DBDACC1B35AB}" presName="sibTrans" presStyleCnt="0"/>
      <dgm:spPr/>
    </dgm:pt>
    <dgm:pt modelId="{D7311087-94CC-4FF0-A31A-0B43E66ECF4A}" type="pres">
      <dgm:prSet presAssocID="{489E5008-C22A-4B40-B0ED-C3A19E9012C5}" presName="node" presStyleLbl="node1" presStyleIdx="2" presStyleCnt="5" custLinFactX="-65857" custLinFactY="17761" custLinFactNeighborX="-100000" custLinFactNeighborY="100000">
        <dgm:presLayoutVars>
          <dgm:bulletEnabled val="1"/>
        </dgm:presLayoutVars>
      </dgm:prSet>
      <dgm:spPr/>
    </dgm:pt>
    <dgm:pt modelId="{E7D1A50B-3573-4710-BD86-B8217EA99607}" type="pres">
      <dgm:prSet presAssocID="{07C747DE-6C1C-498D-8F26-CD091315B40B}" presName="sibTrans" presStyleCnt="0"/>
      <dgm:spPr/>
    </dgm:pt>
    <dgm:pt modelId="{7E193615-0796-4BE6-BF23-B9FC10524876}" type="pres">
      <dgm:prSet presAssocID="{DD82E1BD-7EC7-41FF-AE61-00D3ED8A29AF}" presName="node" presStyleLbl="node1" presStyleIdx="3" presStyleCnt="5" custLinFactX="12274" custLinFactNeighborX="100000" custLinFactNeighborY="1094">
        <dgm:presLayoutVars>
          <dgm:bulletEnabled val="1"/>
        </dgm:presLayoutVars>
      </dgm:prSet>
      <dgm:spPr/>
    </dgm:pt>
    <dgm:pt modelId="{A24A2FB9-AE6A-4B72-8CE7-CD0F40FEECD0}" type="pres">
      <dgm:prSet presAssocID="{8372FAAA-A0D2-47E1-9E16-2320C7054138}" presName="sibTrans" presStyleCnt="0"/>
      <dgm:spPr/>
    </dgm:pt>
    <dgm:pt modelId="{7534EBA2-35F1-4408-B8CF-086FB075C11E}" type="pres">
      <dgm:prSet presAssocID="{D05AB594-C4F3-48FA-A28D-E48896D33852}" presName="node" presStyleLbl="node1" presStyleIdx="4" presStyleCnt="5" custLinFactY="-16750" custLinFactNeighborX="53183" custLinFactNeighborY="-100000">
        <dgm:presLayoutVars>
          <dgm:bulletEnabled val="1"/>
        </dgm:presLayoutVars>
      </dgm:prSet>
      <dgm:spPr/>
    </dgm:pt>
  </dgm:ptLst>
  <dgm:cxnLst>
    <dgm:cxn modelId="{DB3C7400-6DAF-4232-B2DA-2949AB8276B6}" srcId="{FA6FCB91-0496-4651-B487-830D950F78D0}" destId="{D05AB594-C4F3-48FA-A28D-E48896D33852}" srcOrd="4" destOrd="0" parTransId="{A3AE3E77-5906-44D1-87DE-1C86B1B47903}" sibTransId="{018E74DC-C8DD-4F77-AB0B-A73634C29DA7}"/>
    <dgm:cxn modelId="{83EC8C1D-E346-4B8A-93E0-3F69AEC4943A}" type="presOf" srcId="{489E5008-C22A-4B40-B0ED-C3A19E9012C5}" destId="{D7311087-94CC-4FF0-A31A-0B43E66ECF4A}" srcOrd="0" destOrd="0" presId="urn:microsoft.com/office/officeart/2005/8/layout/default"/>
    <dgm:cxn modelId="{33865559-20DF-4518-87DE-907B04D91A74}" srcId="{FA6FCB91-0496-4651-B487-830D950F78D0}" destId="{489E5008-C22A-4B40-B0ED-C3A19E9012C5}" srcOrd="2" destOrd="0" parTransId="{1CC97FC6-9439-4D08-8F77-8719F0FA8214}" sibTransId="{07C747DE-6C1C-498D-8F26-CD091315B40B}"/>
    <dgm:cxn modelId="{15A7627A-7534-4E5A-93A7-F9AA13E4205B}" srcId="{FA6FCB91-0496-4651-B487-830D950F78D0}" destId="{0DE7DBFA-4A5C-42ED-9F15-2C9B04992CFB}" srcOrd="1" destOrd="0" parTransId="{1D98DCE4-9F13-4781-8179-3CC9924805E2}" sibTransId="{A2D3179B-339B-4AD1-82B8-DBDACC1B35AB}"/>
    <dgm:cxn modelId="{042E5F8B-10A7-43D0-9B5E-EC112E5B99D0}" srcId="{FA6FCB91-0496-4651-B487-830D950F78D0}" destId="{1A2164B0-926A-495F-8708-B9D8AB182230}" srcOrd="0" destOrd="0" parTransId="{0C6E3088-B3D2-4AE0-98A1-8F2E86639533}" sibTransId="{880286AC-D2AD-4AFF-B875-9AC4B3D59724}"/>
    <dgm:cxn modelId="{87EBB995-7277-433B-9D3C-6288F9CD3AB8}" type="presOf" srcId="{0DE7DBFA-4A5C-42ED-9F15-2C9B04992CFB}" destId="{C7C54D54-546B-4F81-B759-04191B5C845D}" srcOrd="0" destOrd="0" presId="urn:microsoft.com/office/officeart/2005/8/layout/default"/>
    <dgm:cxn modelId="{7E95D59F-E637-4CC7-AA1D-95ABB9622280}" type="presOf" srcId="{D05AB594-C4F3-48FA-A28D-E48896D33852}" destId="{7534EBA2-35F1-4408-B8CF-086FB075C11E}" srcOrd="0" destOrd="0" presId="urn:microsoft.com/office/officeart/2005/8/layout/default"/>
    <dgm:cxn modelId="{B769A1A2-3CB5-460E-823A-6DB49F684D19}" type="presOf" srcId="{DD82E1BD-7EC7-41FF-AE61-00D3ED8A29AF}" destId="{7E193615-0796-4BE6-BF23-B9FC10524876}" srcOrd="0" destOrd="0" presId="urn:microsoft.com/office/officeart/2005/8/layout/default"/>
    <dgm:cxn modelId="{B9A0AEA5-18E5-41B3-8B7E-AF45908AC4B3}" type="presOf" srcId="{1A2164B0-926A-495F-8708-B9D8AB182230}" destId="{075EE1C2-25A5-41C7-9127-CE6FACE4FB7A}" srcOrd="0" destOrd="0" presId="urn:microsoft.com/office/officeart/2005/8/layout/default"/>
    <dgm:cxn modelId="{0872CBC4-E52E-4896-96DD-DD3730F2E35E}" srcId="{FA6FCB91-0496-4651-B487-830D950F78D0}" destId="{DD82E1BD-7EC7-41FF-AE61-00D3ED8A29AF}" srcOrd="3" destOrd="0" parTransId="{118FB3CA-6302-401D-87C6-852A07E6BFB2}" sibTransId="{8372FAAA-A0D2-47E1-9E16-2320C7054138}"/>
    <dgm:cxn modelId="{CA47E9DC-5D35-492F-A6BA-3757CE5CF144}" type="presOf" srcId="{FA6FCB91-0496-4651-B487-830D950F78D0}" destId="{4534ED78-1AB9-431D-9F9F-26E57D66AB2D}" srcOrd="0" destOrd="0" presId="urn:microsoft.com/office/officeart/2005/8/layout/default"/>
    <dgm:cxn modelId="{B3F55B48-D475-448C-B5A4-EF354B2DE5F3}" type="presParOf" srcId="{4534ED78-1AB9-431D-9F9F-26E57D66AB2D}" destId="{075EE1C2-25A5-41C7-9127-CE6FACE4FB7A}" srcOrd="0" destOrd="0" presId="urn:microsoft.com/office/officeart/2005/8/layout/default"/>
    <dgm:cxn modelId="{1271D1A1-8D18-498E-8C84-F29E538135A9}" type="presParOf" srcId="{4534ED78-1AB9-431D-9F9F-26E57D66AB2D}" destId="{54F3B8F2-DD77-4864-949A-294CA2A42EFF}" srcOrd="1" destOrd="0" presId="urn:microsoft.com/office/officeart/2005/8/layout/default"/>
    <dgm:cxn modelId="{A3F5D60D-FCE7-4955-8825-C75C9BDD3809}" type="presParOf" srcId="{4534ED78-1AB9-431D-9F9F-26E57D66AB2D}" destId="{C7C54D54-546B-4F81-B759-04191B5C845D}" srcOrd="2" destOrd="0" presId="urn:microsoft.com/office/officeart/2005/8/layout/default"/>
    <dgm:cxn modelId="{F33101FD-EA72-4D4F-B1CB-14FD8E6B61A9}" type="presParOf" srcId="{4534ED78-1AB9-431D-9F9F-26E57D66AB2D}" destId="{AAA326A6-2AE4-49CD-B658-F75F8DCB513A}" srcOrd="3" destOrd="0" presId="urn:microsoft.com/office/officeart/2005/8/layout/default"/>
    <dgm:cxn modelId="{91E0786D-500A-45E4-B91F-8053EC40E42F}" type="presParOf" srcId="{4534ED78-1AB9-431D-9F9F-26E57D66AB2D}" destId="{D7311087-94CC-4FF0-A31A-0B43E66ECF4A}" srcOrd="4" destOrd="0" presId="urn:microsoft.com/office/officeart/2005/8/layout/default"/>
    <dgm:cxn modelId="{29DB9CC9-6B11-4718-ADDD-45C5B264BD4D}" type="presParOf" srcId="{4534ED78-1AB9-431D-9F9F-26E57D66AB2D}" destId="{E7D1A50B-3573-4710-BD86-B8217EA99607}" srcOrd="5" destOrd="0" presId="urn:microsoft.com/office/officeart/2005/8/layout/default"/>
    <dgm:cxn modelId="{E772D58C-3E58-47C8-91CE-9FF9A5104FC1}" type="presParOf" srcId="{4534ED78-1AB9-431D-9F9F-26E57D66AB2D}" destId="{7E193615-0796-4BE6-BF23-B9FC10524876}" srcOrd="6" destOrd="0" presId="urn:microsoft.com/office/officeart/2005/8/layout/default"/>
    <dgm:cxn modelId="{8680B1B9-6045-465F-85B8-72B56DF9A27F}" type="presParOf" srcId="{4534ED78-1AB9-431D-9F9F-26E57D66AB2D}" destId="{A24A2FB9-AE6A-4B72-8CE7-CD0F40FEECD0}" srcOrd="7" destOrd="0" presId="urn:microsoft.com/office/officeart/2005/8/layout/default"/>
    <dgm:cxn modelId="{F2F02E24-D0A2-43F4-883E-D8D70699977B}" type="presParOf" srcId="{4534ED78-1AB9-431D-9F9F-26E57D66AB2D}" destId="{7534EBA2-35F1-4408-B8CF-086FB075C11E}"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6FCB91-0496-4651-B487-830D950F78D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CH"/>
        </a:p>
      </dgm:t>
    </dgm:pt>
    <dgm:pt modelId="{1A2164B0-926A-495F-8708-B9D8AB182230}">
      <dgm:prSet phldrT="[Text]" custT="1"/>
      <dgm:spPr>
        <a:solidFill>
          <a:srgbClr val="FFC000">
            <a:alpha val="65098"/>
          </a:srgbClr>
        </a:solidFill>
        <a:ln>
          <a:solidFill>
            <a:srgbClr val="000000"/>
          </a:solidFill>
        </a:ln>
        <a:effectLst>
          <a:softEdge rad="12700"/>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de-CH" sz="2400" b="1" dirty="0">
            <a:solidFill>
              <a:schemeClr val="tx1"/>
            </a:solidFill>
            <a:effectLst/>
          </a:endParaRPr>
        </a:p>
        <a:p>
          <a:pPr marL="0" marR="0" indent="0" defTabSz="914400" eaLnBrk="1" fontAlgn="auto" latinLnBrk="0" hangingPunct="1">
            <a:lnSpc>
              <a:spcPct val="100000"/>
            </a:lnSpc>
            <a:spcBef>
              <a:spcPts val="0"/>
            </a:spcBef>
            <a:spcAft>
              <a:spcPts val="0"/>
            </a:spcAft>
            <a:buClrTx/>
            <a:buSzTx/>
            <a:buFontTx/>
            <a:buNone/>
            <a:tabLst/>
            <a:defRPr/>
          </a:pPr>
          <a:r>
            <a:rPr lang="de-CH" sz="2400" b="1" dirty="0">
              <a:solidFill>
                <a:schemeClr val="tx1"/>
              </a:solidFill>
              <a:effectLst/>
            </a:rPr>
            <a:t>Annahme des guten Grundes</a:t>
          </a:r>
        </a:p>
        <a:p>
          <a:pPr defTabSz="2889250">
            <a:lnSpc>
              <a:spcPct val="90000"/>
            </a:lnSpc>
            <a:spcBef>
              <a:spcPct val="0"/>
            </a:spcBef>
            <a:spcAft>
              <a:spcPct val="35000"/>
            </a:spcAft>
          </a:pPr>
          <a:endParaRPr lang="de-CH" sz="2400" b="1" dirty="0">
            <a:solidFill>
              <a:schemeClr val="tx1"/>
            </a:solidFill>
            <a:effectLst/>
          </a:endParaRPr>
        </a:p>
      </dgm:t>
    </dgm:pt>
    <dgm:pt modelId="{0C6E3088-B3D2-4AE0-98A1-8F2E86639533}" type="parTrans" cxnId="{042E5F8B-10A7-43D0-9B5E-EC112E5B99D0}">
      <dgm:prSet/>
      <dgm:spPr/>
      <dgm:t>
        <a:bodyPr/>
        <a:lstStyle/>
        <a:p>
          <a:endParaRPr lang="de-CH" b="1">
            <a:solidFill>
              <a:schemeClr val="tx1"/>
            </a:solidFill>
          </a:endParaRPr>
        </a:p>
      </dgm:t>
    </dgm:pt>
    <dgm:pt modelId="{880286AC-D2AD-4AFF-B875-9AC4B3D59724}" type="sibTrans" cxnId="{042E5F8B-10A7-43D0-9B5E-EC112E5B99D0}">
      <dgm:prSet/>
      <dgm:spPr/>
      <dgm:t>
        <a:bodyPr/>
        <a:lstStyle/>
        <a:p>
          <a:endParaRPr lang="de-CH" b="1">
            <a:solidFill>
              <a:schemeClr val="tx1"/>
            </a:solidFill>
          </a:endParaRPr>
        </a:p>
      </dgm:t>
    </dgm:pt>
    <dgm:pt modelId="{0DE7DBFA-4A5C-42ED-9F15-2C9B04992CFB}">
      <dgm:prSet phldrT="[Text]" custT="1"/>
      <dgm:spPr>
        <a:solidFill>
          <a:srgbClr val="FFC000">
            <a:alpha val="65098"/>
          </a:srgbClr>
        </a:solidFill>
        <a:ln>
          <a:solidFill>
            <a:srgbClr val="000000"/>
          </a:solidFill>
        </a:ln>
        <a:effectLst>
          <a:softEdge rad="12700"/>
        </a:effectLst>
      </dgm:spPr>
      <dgm:t>
        <a:bodyPr/>
        <a:lstStyle/>
        <a:p>
          <a:r>
            <a:rPr lang="de-CH" sz="2400" b="1" dirty="0">
              <a:solidFill>
                <a:schemeClr val="tx1"/>
              </a:solidFill>
              <a:effectLst/>
            </a:rPr>
            <a:t>Wertschätzung</a:t>
          </a:r>
        </a:p>
      </dgm:t>
    </dgm:pt>
    <dgm:pt modelId="{1D98DCE4-9F13-4781-8179-3CC9924805E2}" type="parTrans" cxnId="{15A7627A-7534-4E5A-93A7-F9AA13E4205B}">
      <dgm:prSet/>
      <dgm:spPr/>
      <dgm:t>
        <a:bodyPr/>
        <a:lstStyle/>
        <a:p>
          <a:endParaRPr lang="de-CH" b="1">
            <a:solidFill>
              <a:schemeClr val="tx1"/>
            </a:solidFill>
          </a:endParaRPr>
        </a:p>
      </dgm:t>
    </dgm:pt>
    <dgm:pt modelId="{A2D3179B-339B-4AD1-82B8-DBDACC1B35AB}" type="sibTrans" cxnId="{15A7627A-7534-4E5A-93A7-F9AA13E4205B}">
      <dgm:prSet/>
      <dgm:spPr/>
      <dgm:t>
        <a:bodyPr/>
        <a:lstStyle/>
        <a:p>
          <a:endParaRPr lang="de-CH" b="1">
            <a:solidFill>
              <a:schemeClr val="tx1"/>
            </a:solidFill>
          </a:endParaRPr>
        </a:p>
      </dgm:t>
    </dgm:pt>
    <dgm:pt modelId="{489E5008-C22A-4B40-B0ED-C3A19E9012C5}">
      <dgm:prSet phldrT="[Text]" custT="1"/>
      <dgm:spPr>
        <a:solidFill>
          <a:srgbClr val="FFC000">
            <a:alpha val="65098"/>
          </a:srgbClr>
        </a:solidFill>
        <a:ln>
          <a:solidFill>
            <a:srgbClr val="000000"/>
          </a:solidFill>
        </a:ln>
        <a:effectLst>
          <a:softEdge rad="12700"/>
        </a:effectLst>
      </dgm:spPr>
      <dgm:t>
        <a:bodyPr/>
        <a:lstStyle/>
        <a:p>
          <a:r>
            <a:rPr lang="de-CH" sz="2400" b="1" dirty="0">
              <a:solidFill>
                <a:schemeClr val="tx1"/>
              </a:solidFill>
              <a:effectLst/>
            </a:rPr>
            <a:t>Transparenz</a:t>
          </a:r>
        </a:p>
      </dgm:t>
    </dgm:pt>
    <dgm:pt modelId="{1CC97FC6-9439-4D08-8F77-8719F0FA8214}" type="parTrans" cxnId="{33865559-20DF-4518-87DE-907B04D91A74}">
      <dgm:prSet/>
      <dgm:spPr/>
      <dgm:t>
        <a:bodyPr/>
        <a:lstStyle/>
        <a:p>
          <a:endParaRPr lang="de-CH" b="1">
            <a:solidFill>
              <a:schemeClr val="tx1"/>
            </a:solidFill>
          </a:endParaRPr>
        </a:p>
      </dgm:t>
    </dgm:pt>
    <dgm:pt modelId="{07C747DE-6C1C-498D-8F26-CD091315B40B}" type="sibTrans" cxnId="{33865559-20DF-4518-87DE-907B04D91A74}">
      <dgm:prSet/>
      <dgm:spPr/>
      <dgm:t>
        <a:bodyPr/>
        <a:lstStyle/>
        <a:p>
          <a:endParaRPr lang="de-CH" b="1">
            <a:solidFill>
              <a:schemeClr val="tx1"/>
            </a:solidFill>
          </a:endParaRPr>
        </a:p>
      </dgm:t>
    </dgm:pt>
    <dgm:pt modelId="{DD82E1BD-7EC7-41FF-AE61-00D3ED8A29AF}">
      <dgm:prSet phldrT="[Text]" custT="1"/>
      <dgm:spPr>
        <a:solidFill>
          <a:srgbClr val="FFC000">
            <a:alpha val="65098"/>
          </a:srgbClr>
        </a:solidFill>
        <a:ln>
          <a:solidFill>
            <a:srgbClr val="000000"/>
          </a:solidFill>
        </a:ln>
        <a:effectLst>
          <a:softEdge rad="12700"/>
        </a:effectLst>
      </dgm:spPr>
      <dgm:t>
        <a:bodyPr/>
        <a:lstStyle/>
        <a:p>
          <a:r>
            <a:rPr lang="de-CH" sz="2400" b="1" dirty="0">
              <a:solidFill>
                <a:schemeClr val="tx1"/>
              </a:solidFill>
              <a:effectLst/>
            </a:rPr>
            <a:t>Freude &amp; Spass</a:t>
          </a:r>
        </a:p>
      </dgm:t>
    </dgm:pt>
    <dgm:pt modelId="{118FB3CA-6302-401D-87C6-852A07E6BFB2}" type="parTrans" cxnId="{0872CBC4-E52E-4896-96DD-DD3730F2E35E}">
      <dgm:prSet/>
      <dgm:spPr/>
      <dgm:t>
        <a:bodyPr/>
        <a:lstStyle/>
        <a:p>
          <a:endParaRPr lang="de-CH" b="1">
            <a:solidFill>
              <a:schemeClr val="tx1"/>
            </a:solidFill>
          </a:endParaRPr>
        </a:p>
      </dgm:t>
    </dgm:pt>
    <dgm:pt modelId="{8372FAAA-A0D2-47E1-9E16-2320C7054138}" type="sibTrans" cxnId="{0872CBC4-E52E-4896-96DD-DD3730F2E35E}">
      <dgm:prSet/>
      <dgm:spPr/>
      <dgm:t>
        <a:bodyPr/>
        <a:lstStyle/>
        <a:p>
          <a:endParaRPr lang="de-CH" b="1">
            <a:solidFill>
              <a:schemeClr val="tx1"/>
            </a:solidFill>
          </a:endParaRPr>
        </a:p>
      </dgm:t>
    </dgm:pt>
    <dgm:pt modelId="{D05AB594-C4F3-48FA-A28D-E48896D33852}">
      <dgm:prSet custT="1"/>
      <dgm:spPr>
        <a:solidFill>
          <a:srgbClr val="FFC000">
            <a:alpha val="65098"/>
          </a:srgbClr>
        </a:solidFill>
        <a:ln>
          <a:solidFill>
            <a:srgbClr val="000000"/>
          </a:solidFill>
        </a:ln>
        <a:effectLst>
          <a:softEdge rad="12700"/>
        </a:effectLst>
      </dgm:spPr>
      <dgm:t>
        <a:bodyPr/>
        <a:lstStyle/>
        <a:p>
          <a:r>
            <a:rPr lang="de-CH" sz="2400" b="1" dirty="0">
              <a:solidFill>
                <a:schemeClr val="tx1"/>
              </a:solidFill>
              <a:effectLst/>
            </a:rPr>
            <a:t>Partizipation</a:t>
          </a:r>
        </a:p>
      </dgm:t>
    </dgm:pt>
    <dgm:pt modelId="{A3AE3E77-5906-44D1-87DE-1C86B1B47903}" type="parTrans" cxnId="{DB3C7400-6DAF-4232-B2DA-2949AB8276B6}">
      <dgm:prSet/>
      <dgm:spPr/>
      <dgm:t>
        <a:bodyPr/>
        <a:lstStyle/>
        <a:p>
          <a:endParaRPr lang="de-CH" b="1">
            <a:solidFill>
              <a:schemeClr val="tx1"/>
            </a:solidFill>
          </a:endParaRPr>
        </a:p>
      </dgm:t>
    </dgm:pt>
    <dgm:pt modelId="{018E74DC-C8DD-4F77-AB0B-A73634C29DA7}" type="sibTrans" cxnId="{DB3C7400-6DAF-4232-B2DA-2949AB8276B6}">
      <dgm:prSet/>
      <dgm:spPr/>
      <dgm:t>
        <a:bodyPr/>
        <a:lstStyle/>
        <a:p>
          <a:endParaRPr lang="de-CH" b="1">
            <a:solidFill>
              <a:schemeClr val="tx1"/>
            </a:solidFill>
          </a:endParaRPr>
        </a:p>
      </dgm:t>
    </dgm:pt>
    <dgm:pt modelId="{4534ED78-1AB9-431D-9F9F-26E57D66AB2D}" type="pres">
      <dgm:prSet presAssocID="{FA6FCB91-0496-4651-B487-830D950F78D0}" presName="diagram" presStyleCnt="0">
        <dgm:presLayoutVars>
          <dgm:dir/>
          <dgm:resizeHandles val="exact"/>
        </dgm:presLayoutVars>
      </dgm:prSet>
      <dgm:spPr/>
    </dgm:pt>
    <dgm:pt modelId="{075EE1C2-25A5-41C7-9127-CE6FACE4FB7A}" type="pres">
      <dgm:prSet presAssocID="{1A2164B0-926A-495F-8708-B9D8AB182230}" presName="node" presStyleLbl="node1" presStyleIdx="0" presStyleCnt="5">
        <dgm:presLayoutVars>
          <dgm:bulletEnabled val="1"/>
        </dgm:presLayoutVars>
      </dgm:prSet>
      <dgm:spPr/>
    </dgm:pt>
    <dgm:pt modelId="{54F3B8F2-DD77-4864-949A-294CA2A42EFF}" type="pres">
      <dgm:prSet presAssocID="{880286AC-D2AD-4AFF-B875-9AC4B3D59724}" presName="sibTrans" presStyleCnt="0"/>
      <dgm:spPr/>
    </dgm:pt>
    <dgm:pt modelId="{C7C54D54-546B-4F81-B759-04191B5C845D}" type="pres">
      <dgm:prSet presAssocID="{0DE7DBFA-4A5C-42ED-9F15-2C9B04992CFB}" presName="node" presStyleLbl="node1" presStyleIdx="1" presStyleCnt="5">
        <dgm:presLayoutVars>
          <dgm:bulletEnabled val="1"/>
        </dgm:presLayoutVars>
      </dgm:prSet>
      <dgm:spPr/>
    </dgm:pt>
    <dgm:pt modelId="{AAA326A6-2AE4-49CD-B658-F75F8DCB513A}" type="pres">
      <dgm:prSet presAssocID="{A2D3179B-339B-4AD1-82B8-DBDACC1B35AB}" presName="sibTrans" presStyleCnt="0"/>
      <dgm:spPr/>
    </dgm:pt>
    <dgm:pt modelId="{D7311087-94CC-4FF0-A31A-0B43E66ECF4A}" type="pres">
      <dgm:prSet presAssocID="{489E5008-C22A-4B40-B0ED-C3A19E9012C5}" presName="node" presStyleLbl="node1" presStyleIdx="2" presStyleCnt="5" custLinFactX="-65857" custLinFactY="17761" custLinFactNeighborX="-100000" custLinFactNeighborY="100000">
        <dgm:presLayoutVars>
          <dgm:bulletEnabled val="1"/>
        </dgm:presLayoutVars>
      </dgm:prSet>
      <dgm:spPr/>
    </dgm:pt>
    <dgm:pt modelId="{E7D1A50B-3573-4710-BD86-B8217EA99607}" type="pres">
      <dgm:prSet presAssocID="{07C747DE-6C1C-498D-8F26-CD091315B40B}" presName="sibTrans" presStyleCnt="0"/>
      <dgm:spPr/>
    </dgm:pt>
    <dgm:pt modelId="{7E193615-0796-4BE6-BF23-B9FC10524876}" type="pres">
      <dgm:prSet presAssocID="{DD82E1BD-7EC7-41FF-AE61-00D3ED8A29AF}" presName="node" presStyleLbl="node1" presStyleIdx="3" presStyleCnt="5" custLinFactX="12274" custLinFactNeighborX="100000" custLinFactNeighborY="1094">
        <dgm:presLayoutVars>
          <dgm:bulletEnabled val="1"/>
        </dgm:presLayoutVars>
      </dgm:prSet>
      <dgm:spPr/>
    </dgm:pt>
    <dgm:pt modelId="{A24A2FB9-AE6A-4B72-8CE7-CD0F40FEECD0}" type="pres">
      <dgm:prSet presAssocID="{8372FAAA-A0D2-47E1-9E16-2320C7054138}" presName="sibTrans" presStyleCnt="0"/>
      <dgm:spPr/>
    </dgm:pt>
    <dgm:pt modelId="{7534EBA2-35F1-4408-B8CF-086FB075C11E}" type="pres">
      <dgm:prSet presAssocID="{D05AB594-C4F3-48FA-A28D-E48896D33852}" presName="node" presStyleLbl="node1" presStyleIdx="4" presStyleCnt="5" custLinFactY="-16750" custLinFactNeighborX="53183" custLinFactNeighborY="-100000">
        <dgm:presLayoutVars>
          <dgm:bulletEnabled val="1"/>
        </dgm:presLayoutVars>
      </dgm:prSet>
      <dgm:spPr/>
    </dgm:pt>
  </dgm:ptLst>
  <dgm:cxnLst>
    <dgm:cxn modelId="{DB3C7400-6DAF-4232-B2DA-2949AB8276B6}" srcId="{FA6FCB91-0496-4651-B487-830D950F78D0}" destId="{D05AB594-C4F3-48FA-A28D-E48896D33852}" srcOrd="4" destOrd="0" parTransId="{A3AE3E77-5906-44D1-87DE-1C86B1B47903}" sibTransId="{018E74DC-C8DD-4F77-AB0B-A73634C29DA7}"/>
    <dgm:cxn modelId="{83EC8C1D-E346-4B8A-93E0-3F69AEC4943A}" type="presOf" srcId="{489E5008-C22A-4B40-B0ED-C3A19E9012C5}" destId="{D7311087-94CC-4FF0-A31A-0B43E66ECF4A}" srcOrd="0" destOrd="0" presId="urn:microsoft.com/office/officeart/2005/8/layout/default"/>
    <dgm:cxn modelId="{33865559-20DF-4518-87DE-907B04D91A74}" srcId="{FA6FCB91-0496-4651-B487-830D950F78D0}" destId="{489E5008-C22A-4B40-B0ED-C3A19E9012C5}" srcOrd="2" destOrd="0" parTransId="{1CC97FC6-9439-4D08-8F77-8719F0FA8214}" sibTransId="{07C747DE-6C1C-498D-8F26-CD091315B40B}"/>
    <dgm:cxn modelId="{15A7627A-7534-4E5A-93A7-F9AA13E4205B}" srcId="{FA6FCB91-0496-4651-B487-830D950F78D0}" destId="{0DE7DBFA-4A5C-42ED-9F15-2C9B04992CFB}" srcOrd="1" destOrd="0" parTransId="{1D98DCE4-9F13-4781-8179-3CC9924805E2}" sibTransId="{A2D3179B-339B-4AD1-82B8-DBDACC1B35AB}"/>
    <dgm:cxn modelId="{042E5F8B-10A7-43D0-9B5E-EC112E5B99D0}" srcId="{FA6FCB91-0496-4651-B487-830D950F78D0}" destId="{1A2164B0-926A-495F-8708-B9D8AB182230}" srcOrd="0" destOrd="0" parTransId="{0C6E3088-B3D2-4AE0-98A1-8F2E86639533}" sibTransId="{880286AC-D2AD-4AFF-B875-9AC4B3D59724}"/>
    <dgm:cxn modelId="{87EBB995-7277-433B-9D3C-6288F9CD3AB8}" type="presOf" srcId="{0DE7DBFA-4A5C-42ED-9F15-2C9B04992CFB}" destId="{C7C54D54-546B-4F81-B759-04191B5C845D}" srcOrd="0" destOrd="0" presId="urn:microsoft.com/office/officeart/2005/8/layout/default"/>
    <dgm:cxn modelId="{7E95D59F-E637-4CC7-AA1D-95ABB9622280}" type="presOf" srcId="{D05AB594-C4F3-48FA-A28D-E48896D33852}" destId="{7534EBA2-35F1-4408-B8CF-086FB075C11E}" srcOrd="0" destOrd="0" presId="urn:microsoft.com/office/officeart/2005/8/layout/default"/>
    <dgm:cxn modelId="{B769A1A2-3CB5-460E-823A-6DB49F684D19}" type="presOf" srcId="{DD82E1BD-7EC7-41FF-AE61-00D3ED8A29AF}" destId="{7E193615-0796-4BE6-BF23-B9FC10524876}" srcOrd="0" destOrd="0" presId="urn:microsoft.com/office/officeart/2005/8/layout/default"/>
    <dgm:cxn modelId="{B9A0AEA5-18E5-41B3-8B7E-AF45908AC4B3}" type="presOf" srcId="{1A2164B0-926A-495F-8708-B9D8AB182230}" destId="{075EE1C2-25A5-41C7-9127-CE6FACE4FB7A}" srcOrd="0" destOrd="0" presId="urn:microsoft.com/office/officeart/2005/8/layout/default"/>
    <dgm:cxn modelId="{0872CBC4-E52E-4896-96DD-DD3730F2E35E}" srcId="{FA6FCB91-0496-4651-B487-830D950F78D0}" destId="{DD82E1BD-7EC7-41FF-AE61-00D3ED8A29AF}" srcOrd="3" destOrd="0" parTransId="{118FB3CA-6302-401D-87C6-852A07E6BFB2}" sibTransId="{8372FAAA-A0D2-47E1-9E16-2320C7054138}"/>
    <dgm:cxn modelId="{CA47E9DC-5D35-492F-A6BA-3757CE5CF144}" type="presOf" srcId="{FA6FCB91-0496-4651-B487-830D950F78D0}" destId="{4534ED78-1AB9-431D-9F9F-26E57D66AB2D}" srcOrd="0" destOrd="0" presId="urn:microsoft.com/office/officeart/2005/8/layout/default"/>
    <dgm:cxn modelId="{B3F55B48-D475-448C-B5A4-EF354B2DE5F3}" type="presParOf" srcId="{4534ED78-1AB9-431D-9F9F-26E57D66AB2D}" destId="{075EE1C2-25A5-41C7-9127-CE6FACE4FB7A}" srcOrd="0" destOrd="0" presId="urn:microsoft.com/office/officeart/2005/8/layout/default"/>
    <dgm:cxn modelId="{1271D1A1-8D18-498E-8C84-F29E538135A9}" type="presParOf" srcId="{4534ED78-1AB9-431D-9F9F-26E57D66AB2D}" destId="{54F3B8F2-DD77-4864-949A-294CA2A42EFF}" srcOrd="1" destOrd="0" presId="urn:microsoft.com/office/officeart/2005/8/layout/default"/>
    <dgm:cxn modelId="{A3F5D60D-FCE7-4955-8825-C75C9BDD3809}" type="presParOf" srcId="{4534ED78-1AB9-431D-9F9F-26E57D66AB2D}" destId="{C7C54D54-546B-4F81-B759-04191B5C845D}" srcOrd="2" destOrd="0" presId="urn:microsoft.com/office/officeart/2005/8/layout/default"/>
    <dgm:cxn modelId="{F33101FD-EA72-4D4F-B1CB-14FD8E6B61A9}" type="presParOf" srcId="{4534ED78-1AB9-431D-9F9F-26E57D66AB2D}" destId="{AAA326A6-2AE4-49CD-B658-F75F8DCB513A}" srcOrd="3" destOrd="0" presId="urn:microsoft.com/office/officeart/2005/8/layout/default"/>
    <dgm:cxn modelId="{91E0786D-500A-45E4-B91F-8053EC40E42F}" type="presParOf" srcId="{4534ED78-1AB9-431D-9F9F-26E57D66AB2D}" destId="{D7311087-94CC-4FF0-A31A-0B43E66ECF4A}" srcOrd="4" destOrd="0" presId="urn:microsoft.com/office/officeart/2005/8/layout/default"/>
    <dgm:cxn modelId="{29DB9CC9-6B11-4718-ADDD-45C5B264BD4D}" type="presParOf" srcId="{4534ED78-1AB9-431D-9F9F-26E57D66AB2D}" destId="{E7D1A50B-3573-4710-BD86-B8217EA99607}" srcOrd="5" destOrd="0" presId="urn:microsoft.com/office/officeart/2005/8/layout/default"/>
    <dgm:cxn modelId="{E772D58C-3E58-47C8-91CE-9FF9A5104FC1}" type="presParOf" srcId="{4534ED78-1AB9-431D-9F9F-26E57D66AB2D}" destId="{7E193615-0796-4BE6-BF23-B9FC10524876}" srcOrd="6" destOrd="0" presId="urn:microsoft.com/office/officeart/2005/8/layout/default"/>
    <dgm:cxn modelId="{8680B1B9-6045-465F-85B8-72B56DF9A27F}" type="presParOf" srcId="{4534ED78-1AB9-431D-9F9F-26E57D66AB2D}" destId="{A24A2FB9-AE6A-4B72-8CE7-CD0F40FEECD0}" srcOrd="7" destOrd="0" presId="urn:microsoft.com/office/officeart/2005/8/layout/default"/>
    <dgm:cxn modelId="{F2F02E24-D0A2-43F4-883E-D8D70699977B}" type="presParOf" srcId="{4534ED78-1AB9-431D-9F9F-26E57D66AB2D}" destId="{7534EBA2-35F1-4408-B8CF-086FB075C11E}"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6FCB91-0496-4651-B487-830D950F78D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CH"/>
        </a:p>
      </dgm:t>
    </dgm:pt>
    <dgm:pt modelId="{1A2164B0-926A-495F-8708-B9D8AB182230}">
      <dgm:prSet phldrT="[Text]" custT="1"/>
      <dgm:spPr>
        <a:solidFill>
          <a:srgbClr val="00B050">
            <a:alpha val="65098"/>
          </a:srgbClr>
        </a:solidFill>
        <a:ln>
          <a:solidFill>
            <a:schemeClr val="tx1"/>
          </a:solidFill>
        </a:ln>
        <a:effectLst>
          <a:softEdge rad="12700"/>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de-CH" sz="2000" b="1" dirty="0">
            <a:solidFill>
              <a:schemeClr val="tx1"/>
            </a:solidFill>
            <a:effectLst/>
          </a:endParaRPr>
        </a:p>
        <a:p>
          <a:pPr marL="0" marR="0" indent="0" defTabSz="914400" eaLnBrk="1" fontAlgn="auto" latinLnBrk="0" hangingPunct="1">
            <a:lnSpc>
              <a:spcPct val="100000"/>
            </a:lnSpc>
            <a:spcBef>
              <a:spcPts val="0"/>
            </a:spcBef>
            <a:spcAft>
              <a:spcPts val="0"/>
            </a:spcAft>
            <a:buClrTx/>
            <a:buSzTx/>
            <a:buFontTx/>
            <a:buNone/>
            <a:tabLst/>
            <a:defRPr/>
          </a:pPr>
          <a:r>
            <a:rPr lang="de-CH" sz="2000" b="1" dirty="0">
              <a:solidFill>
                <a:schemeClr val="tx1"/>
              </a:solidFill>
              <a:effectLst/>
            </a:rPr>
            <a:t>Selbstverstehen</a:t>
          </a:r>
        </a:p>
        <a:p>
          <a:pPr defTabSz="2889250">
            <a:lnSpc>
              <a:spcPct val="90000"/>
            </a:lnSpc>
            <a:spcBef>
              <a:spcPct val="0"/>
            </a:spcBef>
            <a:spcAft>
              <a:spcPct val="35000"/>
            </a:spcAft>
          </a:pPr>
          <a:endParaRPr lang="de-CH" sz="2000" b="1" dirty="0">
            <a:solidFill>
              <a:schemeClr val="tx1"/>
            </a:solidFill>
            <a:effectLst/>
          </a:endParaRPr>
        </a:p>
      </dgm:t>
    </dgm:pt>
    <dgm:pt modelId="{0C6E3088-B3D2-4AE0-98A1-8F2E86639533}" type="parTrans" cxnId="{042E5F8B-10A7-43D0-9B5E-EC112E5B99D0}">
      <dgm:prSet/>
      <dgm:spPr/>
      <dgm:t>
        <a:bodyPr/>
        <a:lstStyle/>
        <a:p>
          <a:endParaRPr lang="de-CH" sz="2000" b="1">
            <a:solidFill>
              <a:schemeClr val="tx1"/>
            </a:solidFill>
          </a:endParaRPr>
        </a:p>
      </dgm:t>
    </dgm:pt>
    <dgm:pt modelId="{880286AC-D2AD-4AFF-B875-9AC4B3D59724}" type="sibTrans" cxnId="{042E5F8B-10A7-43D0-9B5E-EC112E5B99D0}">
      <dgm:prSet/>
      <dgm:spPr/>
      <dgm:t>
        <a:bodyPr/>
        <a:lstStyle/>
        <a:p>
          <a:endParaRPr lang="de-CH" sz="2000" b="1">
            <a:solidFill>
              <a:schemeClr val="tx1"/>
            </a:solidFill>
          </a:endParaRPr>
        </a:p>
      </dgm:t>
    </dgm:pt>
    <dgm:pt modelId="{0DE7DBFA-4A5C-42ED-9F15-2C9B04992CFB}">
      <dgm:prSet phldrT="[Text]" custT="1"/>
      <dgm:spPr>
        <a:solidFill>
          <a:srgbClr val="00B050">
            <a:alpha val="65098"/>
          </a:srgbClr>
        </a:solidFill>
        <a:ln>
          <a:solidFill>
            <a:schemeClr val="tx1"/>
          </a:solidFill>
        </a:ln>
        <a:effectLst>
          <a:softEdge rad="12700"/>
        </a:effectLst>
      </dgm:spPr>
      <dgm:t>
        <a:bodyPr/>
        <a:lstStyle/>
        <a:p>
          <a:r>
            <a:rPr lang="de-CH" sz="2000" b="1" dirty="0">
              <a:solidFill>
                <a:schemeClr val="tx1"/>
              </a:solidFill>
              <a:effectLst/>
            </a:rPr>
            <a:t>Körper- und Sinnes-wahrnehmung</a:t>
          </a:r>
        </a:p>
      </dgm:t>
    </dgm:pt>
    <dgm:pt modelId="{1D98DCE4-9F13-4781-8179-3CC9924805E2}" type="parTrans" cxnId="{15A7627A-7534-4E5A-93A7-F9AA13E4205B}">
      <dgm:prSet/>
      <dgm:spPr/>
      <dgm:t>
        <a:bodyPr/>
        <a:lstStyle/>
        <a:p>
          <a:endParaRPr lang="de-CH" sz="2000" b="1">
            <a:solidFill>
              <a:schemeClr val="tx1"/>
            </a:solidFill>
          </a:endParaRPr>
        </a:p>
      </dgm:t>
    </dgm:pt>
    <dgm:pt modelId="{A2D3179B-339B-4AD1-82B8-DBDACC1B35AB}" type="sibTrans" cxnId="{15A7627A-7534-4E5A-93A7-F9AA13E4205B}">
      <dgm:prSet/>
      <dgm:spPr/>
      <dgm:t>
        <a:bodyPr/>
        <a:lstStyle/>
        <a:p>
          <a:endParaRPr lang="de-CH" sz="2000" b="1">
            <a:solidFill>
              <a:schemeClr val="tx1"/>
            </a:solidFill>
          </a:endParaRPr>
        </a:p>
      </dgm:t>
    </dgm:pt>
    <dgm:pt modelId="{63F84584-5EAD-44D5-9503-67C824B2C032}">
      <dgm:prSet phldrT="[Text]" custT="1"/>
      <dgm:spPr>
        <a:solidFill>
          <a:srgbClr val="00B050">
            <a:alpha val="65098"/>
          </a:srgbClr>
        </a:solidFill>
        <a:ln>
          <a:solidFill>
            <a:schemeClr val="tx1"/>
          </a:solidFill>
        </a:ln>
        <a:effectLst>
          <a:softEdge rad="12700"/>
        </a:effectLst>
      </dgm:spPr>
      <dgm:t>
        <a:bodyPr/>
        <a:lstStyle/>
        <a:p>
          <a:r>
            <a:rPr lang="de-CH" sz="2000" b="1" dirty="0">
              <a:solidFill>
                <a:schemeClr val="tx1"/>
              </a:solidFill>
              <a:effectLst/>
            </a:rPr>
            <a:t>Emotions-regulation</a:t>
          </a:r>
        </a:p>
      </dgm:t>
    </dgm:pt>
    <dgm:pt modelId="{FFBFF948-4224-4322-BFC9-EF0374CF7646}" type="parTrans" cxnId="{B2FDEF5D-DA67-48F0-A8B2-D968F7E44B21}">
      <dgm:prSet/>
      <dgm:spPr/>
      <dgm:t>
        <a:bodyPr/>
        <a:lstStyle/>
        <a:p>
          <a:endParaRPr lang="de-CH" sz="2000" b="1">
            <a:solidFill>
              <a:schemeClr val="tx1"/>
            </a:solidFill>
          </a:endParaRPr>
        </a:p>
      </dgm:t>
    </dgm:pt>
    <dgm:pt modelId="{C3D631EC-26B8-4583-9E9F-6150337E1F78}" type="sibTrans" cxnId="{B2FDEF5D-DA67-48F0-A8B2-D968F7E44B21}">
      <dgm:prSet/>
      <dgm:spPr/>
      <dgm:t>
        <a:bodyPr/>
        <a:lstStyle/>
        <a:p>
          <a:endParaRPr lang="de-CH" sz="2000" b="1">
            <a:solidFill>
              <a:schemeClr val="tx1"/>
            </a:solidFill>
          </a:endParaRPr>
        </a:p>
      </dgm:t>
    </dgm:pt>
    <dgm:pt modelId="{489E5008-C22A-4B40-B0ED-C3A19E9012C5}">
      <dgm:prSet phldrT="[Text]" custT="1"/>
      <dgm:spPr>
        <a:solidFill>
          <a:srgbClr val="00B050">
            <a:alpha val="65098"/>
          </a:srgbClr>
        </a:solidFill>
        <a:ln>
          <a:solidFill>
            <a:schemeClr val="tx1"/>
          </a:solidFill>
        </a:ln>
        <a:effectLst>
          <a:softEdge rad="12700"/>
        </a:effectLst>
      </dgm:spPr>
      <dgm:t>
        <a:bodyPr/>
        <a:lstStyle/>
        <a:p>
          <a:r>
            <a:rPr lang="de-CH" sz="2000" b="1" dirty="0">
              <a:solidFill>
                <a:schemeClr val="tx1"/>
              </a:solidFill>
              <a:effectLst/>
            </a:rPr>
            <a:t>Resilienz</a:t>
          </a:r>
        </a:p>
      </dgm:t>
    </dgm:pt>
    <dgm:pt modelId="{1CC97FC6-9439-4D08-8F77-8719F0FA8214}" type="parTrans" cxnId="{33865559-20DF-4518-87DE-907B04D91A74}">
      <dgm:prSet/>
      <dgm:spPr/>
      <dgm:t>
        <a:bodyPr/>
        <a:lstStyle/>
        <a:p>
          <a:endParaRPr lang="de-CH" sz="2000" b="1">
            <a:solidFill>
              <a:schemeClr val="tx1"/>
            </a:solidFill>
          </a:endParaRPr>
        </a:p>
      </dgm:t>
    </dgm:pt>
    <dgm:pt modelId="{07C747DE-6C1C-498D-8F26-CD091315B40B}" type="sibTrans" cxnId="{33865559-20DF-4518-87DE-907B04D91A74}">
      <dgm:prSet/>
      <dgm:spPr/>
      <dgm:t>
        <a:bodyPr/>
        <a:lstStyle/>
        <a:p>
          <a:endParaRPr lang="de-CH" sz="2000" b="1">
            <a:solidFill>
              <a:schemeClr val="tx1"/>
            </a:solidFill>
          </a:endParaRPr>
        </a:p>
      </dgm:t>
    </dgm:pt>
    <dgm:pt modelId="{DD82E1BD-7EC7-41FF-AE61-00D3ED8A29AF}">
      <dgm:prSet phldrT="[Text]" custT="1"/>
      <dgm:spPr>
        <a:solidFill>
          <a:srgbClr val="00B050">
            <a:alpha val="65098"/>
          </a:srgbClr>
        </a:solidFill>
        <a:ln>
          <a:solidFill>
            <a:schemeClr val="tx1"/>
          </a:solidFill>
        </a:ln>
        <a:effectLst>
          <a:softEdge rad="12700"/>
        </a:effectLst>
      </dgm:spPr>
      <dgm:t>
        <a:bodyPr/>
        <a:lstStyle/>
        <a:p>
          <a:r>
            <a:rPr lang="de-CH" sz="2000" b="1" dirty="0">
              <a:solidFill>
                <a:schemeClr val="tx1"/>
              </a:solidFill>
              <a:effectLst/>
            </a:rPr>
            <a:t>Selbstregulation</a:t>
          </a:r>
        </a:p>
      </dgm:t>
    </dgm:pt>
    <dgm:pt modelId="{118FB3CA-6302-401D-87C6-852A07E6BFB2}" type="parTrans" cxnId="{0872CBC4-E52E-4896-96DD-DD3730F2E35E}">
      <dgm:prSet/>
      <dgm:spPr/>
      <dgm:t>
        <a:bodyPr/>
        <a:lstStyle/>
        <a:p>
          <a:endParaRPr lang="de-CH" sz="2000" b="1">
            <a:solidFill>
              <a:schemeClr val="tx1"/>
            </a:solidFill>
          </a:endParaRPr>
        </a:p>
      </dgm:t>
    </dgm:pt>
    <dgm:pt modelId="{8372FAAA-A0D2-47E1-9E16-2320C7054138}" type="sibTrans" cxnId="{0872CBC4-E52E-4896-96DD-DD3730F2E35E}">
      <dgm:prSet/>
      <dgm:spPr/>
      <dgm:t>
        <a:bodyPr/>
        <a:lstStyle/>
        <a:p>
          <a:endParaRPr lang="de-CH" sz="2000" b="1">
            <a:solidFill>
              <a:schemeClr val="tx1"/>
            </a:solidFill>
          </a:endParaRPr>
        </a:p>
      </dgm:t>
    </dgm:pt>
    <dgm:pt modelId="{582EE158-D6E9-49EA-8CD8-EE279A366C2B}">
      <dgm:prSet custT="1"/>
      <dgm:spPr>
        <a:solidFill>
          <a:srgbClr val="00B050">
            <a:alpha val="65098"/>
          </a:srgbClr>
        </a:solidFill>
        <a:ln>
          <a:solidFill>
            <a:schemeClr val="tx1"/>
          </a:solidFill>
        </a:ln>
        <a:effectLst>
          <a:softEdge rad="12700"/>
        </a:effectLst>
      </dgm:spPr>
      <dgm:t>
        <a:bodyPr/>
        <a:lstStyle/>
        <a:p>
          <a:r>
            <a:rPr lang="de-CH" sz="2000" b="1" dirty="0">
              <a:solidFill>
                <a:schemeClr val="tx1"/>
              </a:solidFill>
              <a:effectLst/>
            </a:rPr>
            <a:t>Partizipation</a:t>
          </a:r>
        </a:p>
      </dgm:t>
    </dgm:pt>
    <dgm:pt modelId="{7FEAFB4B-56E3-4E59-B30A-4BCA9C3AFB9E}" type="parTrans" cxnId="{95875E06-E881-4014-8DFE-4C3BC8435C88}">
      <dgm:prSet/>
      <dgm:spPr/>
      <dgm:t>
        <a:bodyPr/>
        <a:lstStyle/>
        <a:p>
          <a:endParaRPr lang="de-CH" sz="2000" b="1">
            <a:solidFill>
              <a:schemeClr val="tx1"/>
            </a:solidFill>
          </a:endParaRPr>
        </a:p>
      </dgm:t>
    </dgm:pt>
    <dgm:pt modelId="{94EE1264-1114-41A7-BB88-41DA976BD5C8}" type="sibTrans" cxnId="{95875E06-E881-4014-8DFE-4C3BC8435C88}">
      <dgm:prSet/>
      <dgm:spPr/>
      <dgm:t>
        <a:bodyPr/>
        <a:lstStyle/>
        <a:p>
          <a:endParaRPr lang="de-CH" sz="2000" b="1">
            <a:solidFill>
              <a:schemeClr val="tx1"/>
            </a:solidFill>
          </a:endParaRPr>
        </a:p>
      </dgm:t>
    </dgm:pt>
    <dgm:pt modelId="{78E3A0A3-064B-45A2-AD54-A3866DC882E9}">
      <dgm:prSet custT="1"/>
      <dgm:spPr>
        <a:solidFill>
          <a:srgbClr val="00B050">
            <a:alpha val="65098"/>
          </a:srgbClr>
        </a:solidFill>
        <a:ln>
          <a:solidFill>
            <a:schemeClr val="tx1"/>
          </a:solidFill>
        </a:ln>
        <a:effectLst>
          <a:softEdge rad="12700"/>
        </a:effectLst>
      </dgm:spPr>
      <dgm:t>
        <a:bodyPr/>
        <a:lstStyle/>
        <a:p>
          <a:r>
            <a:rPr lang="de-CH" sz="2000" b="1" dirty="0">
              <a:solidFill>
                <a:schemeClr val="tx1"/>
              </a:solidFill>
              <a:effectLst/>
            </a:rPr>
            <a:t>Soziale Teilhabe</a:t>
          </a:r>
        </a:p>
      </dgm:t>
    </dgm:pt>
    <dgm:pt modelId="{684A9F99-4B81-4E73-9BBB-B5EDA9D96A3E}" type="parTrans" cxnId="{3C5E042E-62BD-40A9-ADE9-52990FC096B8}">
      <dgm:prSet/>
      <dgm:spPr/>
      <dgm:t>
        <a:bodyPr/>
        <a:lstStyle/>
        <a:p>
          <a:endParaRPr lang="de-CH" sz="2000" b="1">
            <a:solidFill>
              <a:schemeClr val="tx1"/>
            </a:solidFill>
          </a:endParaRPr>
        </a:p>
      </dgm:t>
    </dgm:pt>
    <dgm:pt modelId="{F27F792B-49FC-4BF1-9CE3-C4894B079B4D}" type="sibTrans" cxnId="{3C5E042E-62BD-40A9-ADE9-52990FC096B8}">
      <dgm:prSet/>
      <dgm:spPr/>
      <dgm:t>
        <a:bodyPr/>
        <a:lstStyle/>
        <a:p>
          <a:endParaRPr lang="de-CH" sz="2000" b="1">
            <a:solidFill>
              <a:schemeClr val="tx1"/>
            </a:solidFill>
          </a:endParaRPr>
        </a:p>
      </dgm:t>
    </dgm:pt>
    <dgm:pt modelId="{83B52260-5509-4F42-9CD6-7F3B6184D3EF}">
      <dgm:prSet custT="1"/>
      <dgm:spPr>
        <a:solidFill>
          <a:srgbClr val="00B050">
            <a:alpha val="65098"/>
          </a:srgbClr>
        </a:solidFill>
        <a:ln>
          <a:solidFill>
            <a:schemeClr val="tx1"/>
          </a:solidFill>
        </a:ln>
        <a:effectLst>
          <a:softEdge rad="12700"/>
        </a:effectLst>
      </dgm:spPr>
      <dgm:t>
        <a:bodyPr/>
        <a:lstStyle/>
        <a:p>
          <a:r>
            <a:rPr lang="de-CH" sz="2000" b="1" dirty="0">
              <a:solidFill>
                <a:schemeClr val="tx1"/>
              </a:solidFill>
              <a:effectLst/>
            </a:rPr>
            <a:t>Gruppen-pädagogik</a:t>
          </a:r>
        </a:p>
      </dgm:t>
    </dgm:pt>
    <dgm:pt modelId="{54DF938B-216F-4655-B796-174A0465C6A8}" type="parTrans" cxnId="{08ABA52C-D6D5-4EEE-A841-EF8059E68AB8}">
      <dgm:prSet/>
      <dgm:spPr/>
      <dgm:t>
        <a:bodyPr/>
        <a:lstStyle/>
        <a:p>
          <a:endParaRPr lang="de-CH" sz="2000" b="1">
            <a:solidFill>
              <a:schemeClr val="tx1"/>
            </a:solidFill>
          </a:endParaRPr>
        </a:p>
      </dgm:t>
    </dgm:pt>
    <dgm:pt modelId="{DDADD55C-D865-4A2D-A354-1D3E437505B6}" type="sibTrans" cxnId="{08ABA52C-D6D5-4EEE-A841-EF8059E68AB8}">
      <dgm:prSet/>
      <dgm:spPr/>
      <dgm:t>
        <a:bodyPr/>
        <a:lstStyle/>
        <a:p>
          <a:endParaRPr lang="de-CH" sz="2000" b="1">
            <a:solidFill>
              <a:schemeClr val="tx1"/>
            </a:solidFill>
          </a:endParaRPr>
        </a:p>
      </dgm:t>
    </dgm:pt>
    <dgm:pt modelId="{15C77116-4458-42C8-81B5-D2C90B8690DB}">
      <dgm:prSet custT="1"/>
      <dgm:spPr>
        <a:solidFill>
          <a:srgbClr val="00B050">
            <a:alpha val="65098"/>
          </a:srgbClr>
        </a:solidFill>
        <a:ln>
          <a:solidFill>
            <a:schemeClr val="tx1"/>
          </a:solidFill>
        </a:ln>
        <a:effectLst>
          <a:softEdge rad="12700"/>
        </a:effectLst>
      </dgm:spPr>
      <dgm:t>
        <a:bodyPr/>
        <a:lstStyle/>
        <a:p>
          <a:r>
            <a:rPr lang="de-CH" sz="2000" b="1" dirty="0">
              <a:solidFill>
                <a:schemeClr val="tx1"/>
              </a:solidFill>
              <a:effectLst/>
            </a:rPr>
            <a:t>Bindungs-pädagogik</a:t>
          </a:r>
        </a:p>
      </dgm:t>
    </dgm:pt>
    <dgm:pt modelId="{4B12C22F-B561-4117-9C66-2F816E120937}" type="parTrans" cxnId="{E82DE3CA-27E6-4BA4-95D6-7666DF3A3209}">
      <dgm:prSet/>
      <dgm:spPr/>
      <dgm:t>
        <a:bodyPr/>
        <a:lstStyle/>
        <a:p>
          <a:endParaRPr lang="de-CH" sz="2000" b="1">
            <a:solidFill>
              <a:schemeClr val="tx1"/>
            </a:solidFill>
          </a:endParaRPr>
        </a:p>
      </dgm:t>
    </dgm:pt>
    <dgm:pt modelId="{33EE34E6-EFF6-40FD-BC90-C3D1FC25DFEA}" type="sibTrans" cxnId="{E82DE3CA-27E6-4BA4-95D6-7666DF3A3209}">
      <dgm:prSet/>
      <dgm:spPr/>
      <dgm:t>
        <a:bodyPr/>
        <a:lstStyle/>
        <a:p>
          <a:endParaRPr lang="de-CH" sz="2000" b="1">
            <a:solidFill>
              <a:schemeClr val="tx1"/>
            </a:solidFill>
          </a:endParaRPr>
        </a:p>
      </dgm:t>
    </dgm:pt>
    <dgm:pt modelId="{D05AB594-C4F3-48FA-A28D-E48896D33852}">
      <dgm:prSet custT="1"/>
      <dgm:spPr>
        <a:solidFill>
          <a:srgbClr val="00B050">
            <a:alpha val="65098"/>
          </a:srgbClr>
        </a:solidFill>
        <a:ln>
          <a:solidFill>
            <a:schemeClr val="tx1"/>
          </a:solidFill>
        </a:ln>
        <a:effectLst>
          <a:softEdge rad="12700"/>
        </a:effectLst>
      </dgm:spPr>
      <dgm:t>
        <a:bodyPr/>
        <a:lstStyle/>
        <a:p>
          <a:r>
            <a:rPr lang="de-CH" sz="2000" b="1" dirty="0">
              <a:solidFill>
                <a:schemeClr val="tx1"/>
              </a:solidFill>
              <a:effectLst/>
            </a:rPr>
            <a:t>Elternarbeit</a:t>
          </a:r>
        </a:p>
      </dgm:t>
    </dgm:pt>
    <dgm:pt modelId="{A3AE3E77-5906-44D1-87DE-1C86B1B47903}" type="parTrans" cxnId="{DB3C7400-6DAF-4232-B2DA-2949AB8276B6}">
      <dgm:prSet/>
      <dgm:spPr/>
      <dgm:t>
        <a:bodyPr/>
        <a:lstStyle/>
        <a:p>
          <a:endParaRPr lang="de-CH" sz="2000" b="1">
            <a:solidFill>
              <a:schemeClr val="tx1"/>
            </a:solidFill>
          </a:endParaRPr>
        </a:p>
      </dgm:t>
    </dgm:pt>
    <dgm:pt modelId="{018E74DC-C8DD-4F77-AB0B-A73634C29DA7}" type="sibTrans" cxnId="{DB3C7400-6DAF-4232-B2DA-2949AB8276B6}">
      <dgm:prSet/>
      <dgm:spPr/>
      <dgm:t>
        <a:bodyPr/>
        <a:lstStyle/>
        <a:p>
          <a:endParaRPr lang="de-CH" sz="2000" b="1">
            <a:solidFill>
              <a:schemeClr val="tx1"/>
            </a:solidFill>
          </a:endParaRPr>
        </a:p>
      </dgm:t>
    </dgm:pt>
    <dgm:pt modelId="{4534ED78-1AB9-431D-9F9F-26E57D66AB2D}" type="pres">
      <dgm:prSet presAssocID="{FA6FCB91-0496-4651-B487-830D950F78D0}" presName="diagram" presStyleCnt="0">
        <dgm:presLayoutVars>
          <dgm:dir/>
          <dgm:resizeHandles val="exact"/>
        </dgm:presLayoutVars>
      </dgm:prSet>
      <dgm:spPr/>
    </dgm:pt>
    <dgm:pt modelId="{075EE1C2-25A5-41C7-9127-CE6FACE4FB7A}" type="pres">
      <dgm:prSet presAssocID="{1A2164B0-926A-495F-8708-B9D8AB182230}" presName="node" presStyleLbl="node1" presStyleIdx="0" presStyleCnt="10">
        <dgm:presLayoutVars>
          <dgm:bulletEnabled val="1"/>
        </dgm:presLayoutVars>
      </dgm:prSet>
      <dgm:spPr/>
    </dgm:pt>
    <dgm:pt modelId="{54F3B8F2-DD77-4864-949A-294CA2A42EFF}" type="pres">
      <dgm:prSet presAssocID="{880286AC-D2AD-4AFF-B875-9AC4B3D59724}" presName="sibTrans" presStyleCnt="0"/>
      <dgm:spPr/>
    </dgm:pt>
    <dgm:pt modelId="{C7C54D54-546B-4F81-B759-04191B5C845D}" type="pres">
      <dgm:prSet presAssocID="{0DE7DBFA-4A5C-42ED-9F15-2C9B04992CFB}" presName="node" presStyleLbl="node1" presStyleIdx="1" presStyleCnt="10">
        <dgm:presLayoutVars>
          <dgm:bulletEnabled val="1"/>
        </dgm:presLayoutVars>
      </dgm:prSet>
      <dgm:spPr/>
    </dgm:pt>
    <dgm:pt modelId="{AAA326A6-2AE4-49CD-B658-F75F8DCB513A}" type="pres">
      <dgm:prSet presAssocID="{A2D3179B-339B-4AD1-82B8-DBDACC1B35AB}" presName="sibTrans" presStyleCnt="0"/>
      <dgm:spPr/>
    </dgm:pt>
    <dgm:pt modelId="{1A6D27B3-C33E-43A1-B3DD-940B6BF27234}" type="pres">
      <dgm:prSet presAssocID="{63F84584-5EAD-44D5-9503-67C824B2C032}" presName="node" presStyleLbl="node1" presStyleIdx="2" presStyleCnt="10">
        <dgm:presLayoutVars>
          <dgm:bulletEnabled val="1"/>
        </dgm:presLayoutVars>
      </dgm:prSet>
      <dgm:spPr/>
    </dgm:pt>
    <dgm:pt modelId="{E14F09AB-4C21-4A72-AA5D-E8EC536D6930}" type="pres">
      <dgm:prSet presAssocID="{C3D631EC-26B8-4583-9E9F-6150337E1F78}" presName="sibTrans" presStyleCnt="0"/>
      <dgm:spPr/>
    </dgm:pt>
    <dgm:pt modelId="{D7311087-94CC-4FF0-A31A-0B43E66ECF4A}" type="pres">
      <dgm:prSet presAssocID="{489E5008-C22A-4B40-B0ED-C3A19E9012C5}" presName="node" presStyleLbl="node1" presStyleIdx="3" presStyleCnt="10" custLinFactX="-130820" custLinFactY="15964" custLinFactNeighborX="-200000" custLinFactNeighborY="100000">
        <dgm:presLayoutVars>
          <dgm:bulletEnabled val="1"/>
        </dgm:presLayoutVars>
      </dgm:prSet>
      <dgm:spPr/>
    </dgm:pt>
    <dgm:pt modelId="{E7D1A50B-3573-4710-BD86-B8217EA99607}" type="pres">
      <dgm:prSet presAssocID="{07C747DE-6C1C-498D-8F26-CD091315B40B}" presName="sibTrans" presStyleCnt="0"/>
      <dgm:spPr/>
    </dgm:pt>
    <dgm:pt modelId="{7E193615-0796-4BE6-BF23-B9FC10524876}" type="pres">
      <dgm:prSet presAssocID="{DD82E1BD-7EC7-41FF-AE61-00D3ED8A29AF}" presName="node" presStyleLbl="node1" presStyleIdx="4" presStyleCnt="10" custLinFactX="127453" custLinFactY="-14784" custLinFactNeighborX="200000" custLinFactNeighborY="-100000">
        <dgm:presLayoutVars>
          <dgm:bulletEnabled val="1"/>
        </dgm:presLayoutVars>
      </dgm:prSet>
      <dgm:spPr/>
    </dgm:pt>
    <dgm:pt modelId="{A24A2FB9-AE6A-4B72-8CE7-CD0F40FEECD0}" type="pres">
      <dgm:prSet presAssocID="{8372FAAA-A0D2-47E1-9E16-2320C7054138}" presName="sibTrans" presStyleCnt="0"/>
      <dgm:spPr/>
    </dgm:pt>
    <dgm:pt modelId="{9FE5FF51-E69D-4CA6-8781-DD85FDF42F78}" type="pres">
      <dgm:prSet presAssocID="{582EE158-D6E9-49EA-8CD8-EE279A366C2B}" presName="node" presStyleLbl="node1" presStyleIdx="5" presStyleCnt="10">
        <dgm:presLayoutVars>
          <dgm:bulletEnabled val="1"/>
        </dgm:presLayoutVars>
      </dgm:prSet>
      <dgm:spPr/>
    </dgm:pt>
    <dgm:pt modelId="{94A4B913-80AA-44A4-AA52-98A72372F875}" type="pres">
      <dgm:prSet presAssocID="{94EE1264-1114-41A7-BB88-41DA976BD5C8}" presName="sibTrans" presStyleCnt="0"/>
      <dgm:spPr/>
    </dgm:pt>
    <dgm:pt modelId="{9517F8E1-5E5F-4DAD-A34F-E3D50355DB52}" type="pres">
      <dgm:prSet presAssocID="{78E3A0A3-064B-45A2-AD54-A3866DC882E9}" presName="node" presStyleLbl="node1" presStyleIdx="6" presStyleCnt="10">
        <dgm:presLayoutVars>
          <dgm:bulletEnabled val="1"/>
        </dgm:presLayoutVars>
      </dgm:prSet>
      <dgm:spPr/>
    </dgm:pt>
    <dgm:pt modelId="{10525056-10F7-4E93-8657-8C2B55862175}" type="pres">
      <dgm:prSet presAssocID="{F27F792B-49FC-4BF1-9CE3-C4894B079B4D}" presName="sibTrans" presStyleCnt="0"/>
      <dgm:spPr/>
    </dgm:pt>
    <dgm:pt modelId="{3D8D9666-D683-4CE5-A546-B401EDDE3959}" type="pres">
      <dgm:prSet presAssocID="{83B52260-5509-4F42-9CD6-7F3B6184D3EF}" presName="node" presStyleLbl="node1" presStyleIdx="7" presStyleCnt="10" custLinFactNeighborX="-2547" custLinFactNeighborY="-703">
        <dgm:presLayoutVars>
          <dgm:bulletEnabled val="1"/>
        </dgm:presLayoutVars>
      </dgm:prSet>
      <dgm:spPr/>
    </dgm:pt>
    <dgm:pt modelId="{4326EC30-79EA-4823-A351-16B4EF7D12BB}" type="pres">
      <dgm:prSet presAssocID="{DDADD55C-D865-4A2D-A354-1D3E437505B6}" presName="sibTrans" presStyleCnt="0"/>
      <dgm:spPr/>
    </dgm:pt>
    <dgm:pt modelId="{1854B1A4-0E16-4835-AE73-2683EC296FC1}" type="pres">
      <dgm:prSet presAssocID="{15C77116-4458-42C8-81B5-D2C90B8690DB}" presName="node" presStyleLbl="node1" presStyleIdx="8" presStyleCnt="10">
        <dgm:presLayoutVars>
          <dgm:bulletEnabled val="1"/>
        </dgm:presLayoutVars>
      </dgm:prSet>
      <dgm:spPr/>
    </dgm:pt>
    <dgm:pt modelId="{6FE6549F-B75E-448B-AA73-69719E0CCFFF}" type="pres">
      <dgm:prSet presAssocID="{33EE34E6-EFF6-40FD-BC90-C3D1FC25DFEA}" presName="sibTrans" presStyleCnt="0"/>
      <dgm:spPr/>
    </dgm:pt>
    <dgm:pt modelId="{7534EBA2-35F1-4408-B8CF-086FB075C11E}" type="pres">
      <dgm:prSet presAssocID="{D05AB594-C4F3-48FA-A28D-E48896D33852}" presName="node" presStyleLbl="node1" presStyleIdx="9" presStyleCnt="10">
        <dgm:presLayoutVars>
          <dgm:bulletEnabled val="1"/>
        </dgm:presLayoutVars>
      </dgm:prSet>
      <dgm:spPr/>
    </dgm:pt>
  </dgm:ptLst>
  <dgm:cxnLst>
    <dgm:cxn modelId="{DB3C7400-6DAF-4232-B2DA-2949AB8276B6}" srcId="{FA6FCB91-0496-4651-B487-830D950F78D0}" destId="{D05AB594-C4F3-48FA-A28D-E48896D33852}" srcOrd="9" destOrd="0" parTransId="{A3AE3E77-5906-44D1-87DE-1C86B1B47903}" sibTransId="{018E74DC-C8DD-4F77-AB0B-A73634C29DA7}"/>
    <dgm:cxn modelId="{95875E06-E881-4014-8DFE-4C3BC8435C88}" srcId="{FA6FCB91-0496-4651-B487-830D950F78D0}" destId="{582EE158-D6E9-49EA-8CD8-EE279A366C2B}" srcOrd="5" destOrd="0" parTransId="{7FEAFB4B-56E3-4E59-B30A-4BCA9C3AFB9E}" sibTransId="{94EE1264-1114-41A7-BB88-41DA976BD5C8}"/>
    <dgm:cxn modelId="{EBC11824-9AA9-4EB3-A577-9FB3FDB70AEA}" type="presOf" srcId="{15C77116-4458-42C8-81B5-D2C90B8690DB}" destId="{1854B1A4-0E16-4835-AE73-2683EC296FC1}" srcOrd="0" destOrd="0" presId="urn:microsoft.com/office/officeart/2005/8/layout/default"/>
    <dgm:cxn modelId="{08ABA52C-D6D5-4EEE-A841-EF8059E68AB8}" srcId="{FA6FCB91-0496-4651-B487-830D950F78D0}" destId="{83B52260-5509-4F42-9CD6-7F3B6184D3EF}" srcOrd="7" destOrd="0" parTransId="{54DF938B-216F-4655-B796-174A0465C6A8}" sibTransId="{DDADD55C-D865-4A2D-A354-1D3E437505B6}"/>
    <dgm:cxn modelId="{3C5E042E-62BD-40A9-ADE9-52990FC096B8}" srcId="{FA6FCB91-0496-4651-B487-830D950F78D0}" destId="{78E3A0A3-064B-45A2-AD54-A3866DC882E9}" srcOrd="6" destOrd="0" parTransId="{684A9F99-4B81-4E73-9BBB-B5EDA9D96A3E}" sibTransId="{F27F792B-49FC-4BF1-9CE3-C4894B079B4D}"/>
    <dgm:cxn modelId="{D6984E31-4DA4-478B-AE9F-6693F838C891}" type="presOf" srcId="{0DE7DBFA-4A5C-42ED-9F15-2C9B04992CFB}" destId="{C7C54D54-546B-4F81-B759-04191B5C845D}" srcOrd="0" destOrd="0" presId="urn:microsoft.com/office/officeart/2005/8/layout/default"/>
    <dgm:cxn modelId="{B2FDEF5D-DA67-48F0-A8B2-D968F7E44B21}" srcId="{FA6FCB91-0496-4651-B487-830D950F78D0}" destId="{63F84584-5EAD-44D5-9503-67C824B2C032}" srcOrd="2" destOrd="0" parTransId="{FFBFF948-4224-4322-BFC9-EF0374CF7646}" sibTransId="{C3D631EC-26B8-4583-9E9F-6150337E1F78}"/>
    <dgm:cxn modelId="{7313CF65-D173-4F3B-9917-4E50622F07EF}" type="presOf" srcId="{83B52260-5509-4F42-9CD6-7F3B6184D3EF}" destId="{3D8D9666-D683-4CE5-A546-B401EDDE3959}" srcOrd="0" destOrd="0" presId="urn:microsoft.com/office/officeart/2005/8/layout/default"/>
    <dgm:cxn modelId="{D9850052-5FAB-4303-AA60-580470126DB4}" type="presOf" srcId="{78E3A0A3-064B-45A2-AD54-A3866DC882E9}" destId="{9517F8E1-5E5F-4DAD-A34F-E3D50355DB52}" srcOrd="0" destOrd="0" presId="urn:microsoft.com/office/officeart/2005/8/layout/default"/>
    <dgm:cxn modelId="{33865559-20DF-4518-87DE-907B04D91A74}" srcId="{FA6FCB91-0496-4651-B487-830D950F78D0}" destId="{489E5008-C22A-4B40-B0ED-C3A19E9012C5}" srcOrd="3" destOrd="0" parTransId="{1CC97FC6-9439-4D08-8F77-8719F0FA8214}" sibTransId="{07C747DE-6C1C-498D-8F26-CD091315B40B}"/>
    <dgm:cxn modelId="{15A7627A-7534-4E5A-93A7-F9AA13E4205B}" srcId="{FA6FCB91-0496-4651-B487-830D950F78D0}" destId="{0DE7DBFA-4A5C-42ED-9F15-2C9B04992CFB}" srcOrd="1" destOrd="0" parTransId="{1D98DCE4-9F13-4781-8179-3CC9924805E2}" sibTransId="{A2D3179B-339B-4AD1-82B8-DBDACC1B35AB}"/>
    <dgm:cxn modelId="{3B42627C-56E3-4F03-8193-86275D6370F4}" type="presOf" srcId="{582EE158-D6E9-49EA-8CD8-EE279A366C2B}" destId="{9FE5FF51-E69D-4CA6-8781-DD85FDF42F78}" srcOrd="0" destOrd="0" presId="urn:microsoft.com/office/officeart/2005/8/layout/default"/>
    <dgm:cxn modelId="{8394E883-69D8-4EA4-80D0-13DFD1467240}" type="presOf" srcId="{489E5008-C22A-4B40-B0ED-C3A19E9012C5}" destId="{D7311087-94CC-4FF0-A31A-0B43E66ECF4A}" srcOrd="0" destOrd="0" presId="urn:microsoft.com/office/officeart/2005/8/layout/default"/>
    <dgm:cxn modelId="{042E5F8B-10A7-43D0-9B5E-EC112E5B99D0}" srcId="{FA6FCB91-0496-4651-B487-830D950F78D0}" destId="{1A2164B0-926A-495F-8708-B9D8AB182230}" srcOrd="0" destOrd="0" parTransId="{0C6E3088-B3D2-4AE0-98A1-8F2E86639533}" sibTransId="{880286AC-D2AD-4AFF-B875-9AC4B3D59724}"/>
    <dgm:cxn modelId="{A025FEAF-961F-4B55-9A5E-0044EDF63703}" type="presOf" srcId="{FA6FCB91-0496-4651-B487-830D950F78D0}" destId="{4534ED78-1AB9-431D-9F9F-26E57D66AB2D}" srcOrd="0" destOrd="0" presId="urn:microsoft.com/office/officeart/2005/8/layout/default"/>
    <dgm:cxn modelId="{C6AEC1B0-9B30-468A-A68D-BE6C7FD2CF39}" type="presOf" srcId="{DD82E1BD-7EC7-41FF-AE61-00D3ED8A29AF}" destId="{7E193615-0796-4BE6-BF23-B9FC10524876}" srcOrd="0" destOrd="0" presId="urn:microsoft.com/office/officeart/2005/8/layout/default"/>
    <dgm:cxn modelId="{0872CBC4-E52E-4896-96DD-DD3730F2E35E}" srcId="{FA6FCB91-0496-4651-B487-830D950F78D0}" destId="{DD82E1BD-7EC7-41FF-AE61-00D3ED8A29AF}" srcOrd="4" destOrd="0" parTransId="{118FB3CA-6302-401D-87C6-852A07E6BFB2}" sibTransId="{8372FAAA-A0D2-47E1-9E16-2320C7054138}"/>
    <dgm:cxn modelId="{E82DE3CA-27E6-4BA4-95D6-7666DF3A3209}" srcId="{FA6FCB91-0496-4651-B487-830D950F78D0}" destId="{15C77116-4458-42C8-81B5-D2C90B8690DB}" srcOrd="8" destOrd="0" parTransId="{4B12C22F-B561-4117-9C66-2F816E120937}" sibTransId="{33EE34E6-EFF6-40FD-BC90-C3D1FC25DFEA}"/>
    <dgm:cxn modelId="{D1AA8BE3-7526-43DB-BE22-0DF344F9EFC2}" type="presOf" srcId="{D05AB594-C4F3-48FA-A28D-E48896D33852}" destId="{7534EBA2-35F1-4408-B8CF-086FB075C11E}" srcOrd="0" destOrd="0" presId="urn:microsoft.com/office/officeart/2005/8/layout/default"/>
    <dgm:cxn modelId="{C072D1F4-7361-45C0-AB0F-90F17C6850A2}" type="presOf" srcId="{1A2164B0-926A-495F-8708-B9D8AB182230}" destId="{075EE1C2-25A5-41C7-9127-CE6FACE4FB7A}" srcOrd="0" destOrd="0" presId="urn:microsoft.com/office/officeart/2005/8/layout/default"/>
    <dgm:cxn modelId="{1C8521F7-C601-4D7E-921E-B769704DBF88}" type="presOf" srcId="{63F84584-5EAD-44D5-9503-67C824B2C032}" destId="{1A6D27B3-C33E-43A1-B3DD-940B6BF27234}" srcOrd="0" destOrd="0" presId="urn:microsoft.com/office/officeart/2005/8/layout/default"/>
    <dgm:cxn modelId="{96D1CB7A-C413-4E1C-93DB-32339BDCA6AB}" type="presParOf" srcId="{4534ED78-1AB9-431D-9F9F-26E57D66AB2D}" destId="{075EE1C2-25A5-41C7-9127-CE6FACE4FB7A}" srcOrd="0" destOrd="0" presId="urn:microsoft.com/office/officeart/2005/8/layout/default"/>
    <dgm:cxn modelId="{7F67D212-A9A9-4888-911F-7B38FC782C7C}" type="presParOf" srcId="{4534ED78-1AB9-431D-9F9F-26E57D66AB2D}" destId="{54F3B8F2-DD77-4864-949A-294CA2A42EFF}" srcOrd="1" destOrd="0" presId="urn:microsoft.com/office/officeart/2005/8/layout/default"/>
    <dgm:cxn modelId="{2BD1FFA6-CA27-473D-8414-0881A38831CF}" type="presParOf" srcId="{4534ED78-1AB9-431D-9F9F-26E57D66AB2D}" destId="{C7C54D54-546B-4F81-B759-04191B5C845D}" srcOrd="2" destOrd="0" presId="urn:microsoft.com/office/officeart/2005/8/layout/default"/>
    <dgm:cxn modelId="{BDC3AEC0-1EE8-4C4C-9B1E-A3C38312989F}" type="presParOf" srcId="{4534ED78-1AB9-431D-9F9F-26E57D66AB2D}" destId="{AAA326A6-2AE4-49CD-B658-F75F8DCB513A}" srcOrd="3" destOrd="0" presId="urn:microsoft.com/office/officeart/2005/8/layout/default"/>
    <dgm:cxn modelId="{AD788A29-6B05-48DA-8A58-D54741456536}" type="presParOf" srcId="{4534ED78-1AB9-431D-9F9F-26E57D66AB2D}" destId="{1A6D27B3-C33E-43A1-B3DD-940B6BF27234}" srcOrd="4" destOrd="0" presId="urn:microsoft.com/office/officeart/2005/8/layout/default"/>
    <dgm:cxn modelId="{E46B6B29-A99C-4A3B-B8C1-BD8D31088892}" type="presParOf" srcId="{4534ED78-1AB9-431D-9F9F-26E57D66AB2D}" destId="{E14F09AB-4C21-4A72-AA5D-E8EC536D6930}" srcOrd="5" destOrd="0" presId="urn:microsoft.com/office/officeart/2005/8/layout/default"/>
    <dgm:cxn modelId="{93D608FE-DC8D-48E5-B56B-F2FE7890D6C4}" type="presParOf" srcId="{4534ED78-1AB9-431D-9F9F-26E57D66AB2D}" destId="{D7311087-94CC-4FF0-A31A-0B43E66ECF4A}" srcOrd="6" destOrd="0" presId="urn:microsoft.com/office/officeart/2005/8/layout/default"/>
    <dgm:cxn modelId="{39AEBB56-C4B5-492F-9B22-05E1F8F6FAD1}" type="presParOf" srcId="{4534ED78-1AB9-431D-9F9F-26E57D66AB2D}" destId="{E7D1A50B-3573-4710-BD86-B8217EA99607}" srcOrd="7" destOrd="0" presId="urn:microsoft.com/office/officeart/2005/8/layout/default"/>
    <dgm:cxn modelId="{FFD65C7D-CFA3-463A-B44F-24C7556CEB2D}" type="presParOf" srcId="{4534ED78-1AB9-431D-9F9F-26E57D66AB2D}" destId="{7E193615-0796-4BE6-BF23-B9FC10524876}" srcOrd="8" destOrd="0" presId="urn:microsoft.com/office/officeart/2005/8/layout/default"/>
    <dgm:cxn modelId="{6FC46E5D-64F0-45EE-8EDA-DC2FF2551E6D}" type="presParOf" srcId="{4534ED78-1AB9-431D-9F9F-26E57D66AB2D}" destId="{A24A2FB9-AE6A-4B72-8CE7-CD0F40FEECD0}" srcOrd="9" destOrd="0" presId="urn:microsoft.com/office/officeart/2005/8/layout/default"/>
    <dgm:cxn modelId="{9609FD1D-00DA-4FF4-A558-C598C8249F66}" type="presParOf" srcId="{4534ED78-1AB9-431D-9F9F-26E57D66AB2D}" destId="{9FE5FF51-E69D-4CA6-8781-DD85FDF42F78}" srcOrd="10" destOrd="0" presId="urn:microsoft.com/office/officeart/2005/8/layout/default"/>
    <dgm:cxn modelId="{459CA3BD-B25E-46E4-9895-0315870AB0F9}" type="presParOf" srcId="{4534ED78-1AB9-431D-9F9F-26E57D66AB2D}" destId="{94A4B913-80AA-44A4-AA52-98A72372F875}" srcOrd="11" destOrd="0" presId="urn:microsoft.com/office/officeart/2005/8/layout/default"/>
    <dgm:cxn modelId="{3E5C7AFC-5B68-44B2-BA56-DDF87DC5FE0D}" type="presParOf" srcId="{4534ED78-1AB9-431D-9F9F-26E57D66AB2D}" destId="{9517F8E1-5E5F-4DAD-A34F-E3D50355DB52}" srcOrd="12" destOrd="0" presId="urn:microsoft.com/office/officeart/2005/8/layout/default"/>
    <dgm:cxn modelId="{DB42890D-F3EA-49F1-84B9-B55AC8BEA6F6}" type="presParOf" srcId="{4534ED78-1AB9-431D-9F9F-26E57D66AB2D}" destId="{10525056-10F7-4E93-8657-8C2B55862175}" srcOrd="13" destOrd="0" presId="urn:microsoft.com/office/officeart/2005/8/layout/default"/>
    <dgm:cxn modelId="{5FCF2059-47B6-4B74-B572-39D1354DEEA8}" type="presParOf" srcId="{4534ED78-1AB9-431D-9F9F-26E57D66AB2D}" destId="{3D8D9666-D683-4CE5-A546-B401EDDE3959}" srcOrd="14" destOrd="0" presId="urn:microsoft.com/office/officeart/2005/8/layout/default"/>
    <dgm:cxn modelId="{A8C6C785-2AC3-4196-A57B-95BC49A1F553}" type="presParOf" srcId="{4534ED78-1AB9-431D-9F9F-26E57D66AB2D}" destId="{4326EC30-79EA-4823-A351-16B4EF7D12BB}" srcOrd="15" destOrd="0" presId="urn:microsoft.com/office/officeart/2005/8/layout/default"/>
    <dgm:cxn modelId="{915BB0A2-545B-4B12-8CC4-3378DE02377F}" type="presParOf" srcId="{4534ED78-1AB9-431D-9F9F-26E57D66AB2D}" destId="{1854B1A4-0E16-4835-AE73-2683EC296FC1}" srcOrd="16" destOrd="0" presId="urn:microsoft.com/office/officeart/2005/8/layout/default"/>
    <dgm:cxn modelId="{61C937A0-CD79-46D6-B359-2EEDD27A38BA}" type="presParOf" srcId="{4534ED78-1AB9-431D-9F9F-26E57D66AB2D}" destId="{6FE6549F-B75E-448B-AA73-69719E0CCFFF}" srcOrd="17" destOrd="0" presId="urn:microsoft.com/office/officeart/2005/8/layout/default"/>
    <dgm:cxn modelId="{98DE3CD2-0A00-4CE6-8971-487FFD0F2898}" type="presParOf" srcId="{4534ED78-1AB9-431D-9F9F-26E57D66AB2D}" destId="{7534EBA2-35F1-4408-B8CF-086FB075C11E}" srcOrd="1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6FCB91-0496-4651-B487-830D950F78D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CH"/>
        </a:p>
      </dgm:t>
    </dgm:pt>
    <dgm:pt modelId="{1A2164B0-926A-495F-8708-B9D8AB182230}">
      <dgm:prSet phldrT="[Text]" custT="1"/>
      <dgm:spPr>
        <a:solidFill>
          <a:srgbClr val="0070C0">
            <a:alpha val="65098"/>
          </a:srgbClr>
        </a:solidFill>
        <a:ln>
          <a:solidFill>
            <a:srgbClr val="000000"/>
          </a:solidFill>
        </a:ln>
        <a:effectLst>
          <a:softEdge rad="12700"/>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de-CH" sz="2000" b="1" dirty="0">
              <a:solidFill>
                <a:schemeClr val="tx1"/>
              </a:solidFill>
            </a:rPr>
            <a:t>Räumliche Strukturen</a:t>
          </a:r>
        </a:p>
      </dgm:t>
    </dgm:pt>
    <dgm:pt modelId="{0C6E3088-B3D2-4AE0-98A1-8F2E86639533}" type="parTrans" cxnId="{042E5F8B-10A7-43D0-9B5E-EC112E5B99D0}">
      <dgm:prSet/>
      <dgm:spPr/>
      <dgm:t>
        <a:bodyPr/>
        <a:lstStyle/>
        <a:p>
          <a:endParaRPr lang="de-CH" sz="2000" b="1">
            <a:solidFill>
              <a:schemeClr val="tx1"/>
            </a:solidFill>
          </a:endParaRPr>
        </a:p>
      </dgm:t>
    </dgm:pt>
    <dgm:pt modelId="{880286AC-D2AD-4AFF-B875-9AC4B3D59724}" type="sibTrans" cxnId="{042E5F8B-10A7-43D0-9B5E-EC112E5B99D0}">
      <dgm:prSet/>
      <dgm:spPr/>
      <dgm:t>
        <a:bodyPr/>
        <a:lstStyle/>
        <a:p>
          <a:endParaRPr lang="de-CH" sz="2000" b="1">
            <a:solidFill>
              <a:schemeClr val="tx1"/>
            </a:solidFill>
          </a:endParaRPr>
        </a:p>
      </dgm:t>
    </dgm:pt>
    <dgm:pt modelId="{15C77116-4458-42C8-81B5-D2C90B8690DB}">
      <dgm:prSet custT="1"/>
      <dgm:spPr>
        <a:solidFill>
          <a:srgbClr val="0070C0">
            <a:alpha val="65098"/>
          </a:srgbClr>
        </a:solidFill>
        <a:ln>
          <a:solidFill>
            <a:srgbClr val="000000"/>
          </a:solidFill>
        </a:ln>
        <a:effectLst>
          <a:softEdge rad="12700"/>
        </a:effectLst>
      </dgm:spPr>
      <dgm:t>
        <a:bodyPr/>
        <a:lstStyle/>
        <a:p>
          <a:r>
            <a:rPr lang="de-CH" sz="2000" b="1" dirty="0">
              <a:solidFill>
                <a:schemeClr val="tx1"/>
              </a:solidFill>
            </a:rPr>
            <a:t>Ebene der Kinder und Jugendlichen</a:t>
          </a:r>
        </a:p>
      </dgm:t>
    </dgm:pt>
    <dgm:pt modelId="{4B12C22F-B561-4117-9C66-2F816E120937}" type="parTrans" cxnId="{E82DE3CA-27E6-4BA4-95D6-7666DF3A3209}">
      <dgm:prSet/>
      <dgm:spPr/>
      <dgm:t>
        <a:bodyPr/>
        <a:lstStyle/>
        <a:p>
          <a:endParaRPr lang="de-CH" sz="2000" b="1">
            <a:solidFill>
              <a:schemeClr val="tx1"/>
            </a:solidFill>
          </a:endParaRPr>
        </a:p>
      </dgm:t>
    </dgm:pt>
    <dgm:pt modelId="{33EE34E6-EFF6-40FD-BC90-C3D1FC25DFEA}" type="sibTrans" cxnId="{E82DE3CA-27E6-4BA4-95D6-7666DF3A3209}">
      <dgm:prSet/>
      <dgm:spPr/>
      <dgm:t>
        <a:bodyPr/>
        <a:lstStyle/>
        <a:p>
          <a:endParaRPr lang="de-CH" sz="2000" b="1">
            <a:solidFill>
              <a:schemeClr val="tx1"/>
            </a:solidFill>
          </a:endParaRPr>
        </a:p>
      </dgm:t>
    </dgm:pt>
    <dgm:pt modelId="{D05AB594-C4F3-48FA-A28D-E48896D33852}">
      <dgm:prSet custT="1"/>
      <dgm:spPr>
        <a:solidFill>
          <a:srgbClr val="0070C0">
            <a:alpha val="65098"/>
          </a:srgbClr>
        </a:solidFill>
        <a:ln>
          <a:solidFill>
            <a:srgbClr val="000000"/>
          </a:solidFill>
        </a:ln>
        <a:effectLst>
          <a:softEdge rad="12700"/>
        </a:effectLst>
      </dgm:spPr>
      <dgm:t>
        <a:bodyPr/>
        <a:lstStyle/>
        <a:p>
          <a:r>
            <a:rPr lang="de-CH" sz="2000" b="1" dirty="0">
              <a:solidFill>
                <a:schemeClr val="tx1"/>
              </a:solidFill>
            </a:rPr>
            <a:t>Ebene der Sozialpädagoginnen und Sozialpädagogen </a:t>
          </a:r>
        </a:p>
      </dgm:t>
    </dgm:pt>
    <dgm:pt modelId="{A3AE3E77-5906-44D1-87DE-1C86B1B47903}" type="parTrans" cxnId="{DB3C7400-6DAF-4232-B2DA-2949AB8276B6}">
      <dgm:prSet/>
      <dgm:spPr/>
      <dgm:t>
        <a:bodyPr/>
        <a:lstStyle/>
        <a:p>
          <a:endParaRPr lang="de-CH" sz="2000" b="1">
            <a:solidFill>
              <a:schemeClr val="tx1"/>
            </a:solidFill>
          </a:endParaRPr>
        </a:p>
      </dgm:t>
    </dgm:pt>
    <dgm:pt modelId="{018E74DC-C8DD-4F77-AB0B-A73634C29DA7}" type="sibTrans" cxnId="{DB3C7400-6DAF-4232-B2DA-2949AB8276B6}">
      <dgm:prSet/>
      <dgm:spPr/>
      <dgm:t>
        <a:bodyPr/>
        <a:lstStyle/>
        <a:p>
          <a:endParaRPr lang="de-CH" sz="2000" b="1">
            <a:solidFill>
              <a:schemeClr val="tx1"/>
            </a:solidFill>
          </a:endParaRPr>
        </a:p>
      </dgm:t>
    </dgm:pt>
    <dgm:pt modelId="{74764C00-8B74-406B-B6FA-92F22CE9356C}">
      <dgm:prSet custT="1"/>
      <dgm:spPr>
        <a:solidFill>
          <a:srgbClr val="0070C0">
            <a:alpha val="65098"/>
          </a:srgbClr>
        </a:solidFill>
        <a:ln>
          <a:solidFill>
            <a:srgbClr val="000000"/>
          </a:solidFill>
        </a:ln>
        <a:effectLst>
          <a:softEdge rad="12700"/>
        </a:effectLst>
      </dgm:spPr>
      <dgm:t>
        <a:bodyPr/>
        <a:lstStyle/>
        <a:p>
          <a:r>
            <a:rPr lang="de-CH" sz="2000" b="1" dirty="0">
              <a:solidFill>
                <a:schemeClr val="tx1"/>
              </a:solidFill>
            </a:rPr>
            <a:t>Führungspersonen</a:t>
          </a:r>
        </a:p>
      </dgm:t>
    </dgm:pt>
    <dgm:pt modelId="{0881A964-80E0-483F-BBCD-C44AE8D620F6}" type="parTrans" cxnId="{F4149AAD-AE51-46AD-88E4-A004C358D9CA}">
      <dgm:prSet/>
      <dgm:spPr/>
      <dgm:t>
        <a:bodyPr/>
        <a:lstStyle/>
        <a:p>
          <a:endParaRPr lang="de-CH" sz="2000"/>
        </a:p>
      </dgm:t>
    </dgm:pt>
    <dgm:pt modelId="{1A516B55-B625-471F-B7C6-F41C99B306D2}" type="sibTrans" cxnId="{F4149AAD-AE51-46AD-88E4-A004C358D9CA}">
      <dgm:prSet/>
      <dgm:spPr/>
      <dgm:t>
        <a:bodyPr/>
        <a:lstStyle/>
        <a:p>
          <a:endParaRPr lang="de-CH" sz="2000"/>
        </a:p>
      </dgm:t>
    </dgm:pt>
    <dgm:pt modelId="{4534ED78-1AB9-431D-9F9F-26E57D66AB2D}" type="pres">
      <dgm:prSet presAssocID="{FA6FCB91-0496-4651-B487-830D950F78D0}" presName="diagram" presStyleCnt="0">
        <dgm:presLayoutVars>
          <dgm:dir/>
          <dgm:resizeHandles val="exact"/>
        </dgm:presLayoutVars>
      </dgm:prSet>
      <dgm:spPr/>
    </dgm:pt>
    <dgm:pt modelId="{075EE1C2-25A5-41C7-9127-CE6FACE4FB7A}" type="pres">
      <dgm:prSet presAssocID="{1A2164B0-926A-495F-8708-B9D8AB182230}" presName="node" presStyleLbl="node1" presStyleIdx="0" presStyleCnt="4">
        <dgm:presLayoutVars>
          <dgm:bulletEnabled val="1"/>
        </dgm:presLayoutVars>
      </dgm:prSet>
      <dgm:spPr/>
    </dgm:pt>
    <dgm:pt modelId="{54F3B8F2-DD77-4864-949A-294CA2A42EFF}" type="pres">
      <dgm:prSet presAssocID="{880286AC-D2AD-4AFF-B875-9AC4B3D59724}" presName="sibTrans" presStyleCnt="0"/>
      <dgm:spPr/>
    </dgm:pt>
    <dgm:pt modelId="{1854B1A4-0E16-4835-AE73-2683EC296FC1}" type="pres">
      <dgm:prSet presAssocID="{15C77116-4458-42C8-81B5-D2C90B8690DB}" presName="node" presStyleLbl="node1" presStyleIdx="1" presStyleCnt="4">
        <dgm:presLayoutVars>
          <dgm:bulletEnabled val="1"/>
        </dgm:presLayoutVars>
      </dgm:prSet>
      <dgm:spPr/>
    </dgm:pt>
    <dgm:pt modelId="{6FE6549F-B75E-448B-AA73-69719E0CCFFF}" type="pres">
      <dgm:prSet presAssocID="{33EE34E6-EFF6-40FD-BC90-C3D1FC25DFEA}" presName="sibTrans" presStyleCnt="0"/>
      <dgm:spPr/>
    </dgm:pt>
    <dgm:pt modelId="{7534EBA2-35F1-4408-B8CF-086FB075C11E}" type="pres">
      <dgm:prSet presAssocID="{D05AB594-C4F3-48FA-A28D-E48896D33852}" presName="node" presStyleLbl="node1" presStyleIdx="2" presStyleCnt="4">
        <dgm:presLayoutVars>
          <dgm:bulletEnabled val="1"/>
        </dgm:presLayoutVars>
      </dgm:prSet>
      <dgm:spPr/>
    </dgm:pt>
    <dgm:pt modelId="{D99509F8-1CCD-4457-9F86-74E927F67C74}" type="pres">
      <dgm:prSet presAssocID="{018E74DC-C8DD-4F77-AB0B-A73634C29DA7}" presName="sibTrans" presStyleCnt="0"/>
      <dgm:spPr/>
    </dgm:pt>
    <dgm:pt modelId="{1A6BE450-CC36-4AAA-B035-2777749A84D0}" type="pres">
      <dgm:prSet presAssocID="{74764C00-8B74-406B-B6FA-92F22CE9356C}" presName="node" presStyleLbl="node1" presStyleIdx="3" presStyleCnt="4">
        <dgm:presLayoutVars>
          <dgm:bulletEnabled val="1"/>
        </dgm:presLayoutVars>
      </dgm:prSet>
      <dgm:spPr/>
    </dgm:pt>
  </dgm:ptLst>
  <dgm:cxnLst>
    <dgm:cxn modelId="{DB3C7400-6DAF-4232-B2DA-2949AB8276B6}" srcId="{FA6FCB91-0496-4651-B487-830D950F78D0}" destId="{D05AB594-C4F3-48FA-A28D-E48896D33852}" srcOrd="2" destOrd="0" parTransId="{A3AE3E77-5906-44D1-87DE-1C86B1B47903}" sibTransId="{018E74DC-C8DD-4F77-AB0B-A73634C29DA7}"/>
    <dgm:cxn modelId="{6E8CBF19-0F67-4DC6-96C5-36396066E2A6}" type="presOf" srcId="{15C77116-4458-42C8-81B5-D2C90B8690DB}" destId="{1854B1A4-0E16-4835-AE73-2683EC296FC1}" srcOrd="0" destOrd="0" presId="urn:microsoft.com/office/officeart/2005/8/layout/default"/>
    <dgm:cxn modelId="{5F240386-BFCF-42F6-AC07-7DBED418CBE5}" type="presOf" srcId="{FA6FCB91-0496-4651-B487-830D950F78D0}" destId="{4534ED78-1AB9-431D-9F9F-26E57D66AB2D}" srcOrd="0" destOrd="0" presId="urn:microsoft.com/office/officeart/2005/8/layout/default"/>
    <dgm:cxn modelId="{042E5F8B-10A7-43D0-9B5E-EC112E5B99D0}" srcId="{FA6FCB91-0496-4651-B487-830D950F78D0}" destId="{1A2164B0-926A-495F-8708-B9D8AB182230}" srcOrd="0" destOrd="0" parTransId="{0C6E3088-B3D2-4AE0-98A1-8F2E86639533}" sibTransId="{880286AC-D2AD-4AFF-B875-9AC4B3D59724}"/>
    <dgm:cxn modelId="{F4149AAD-AE51-46AD-88E4-A004C358D9CA}" srcId="{FA6FCB91-0496-4651-B487-830D950F78D0}" destId="{74764C00-8B74-406B-B6FA-92F22CE9356C}" srcOrd="3" destOrd="0" parTransId="{0881A964-80E0-483F-BBCD-C44AE8D620F6}" sibTransId="{1A516B55-B625-471F-B7C6-F41C99B306D2}"/>
    <dgm:cxn modelId="{961C53C6-AC88-4114-B676-883D9B9E33FD}" type="presOf" srcId="{74764C00-8B74-406B-B6FA-92F22CE9356C}" destId="{1A6BE450-CC36-4AAA-B035-2777749A84D0}" srcOrd="0" destOrd="0" presId="urn:microsoft.com/office/officeart/2005/8/layout/default"/>
    <dgm:cxn modelId="{E82DE3CA-27E6-4BA4-95D6-7666DF3A3209}" srcId="{FA6FCB91-0496-4651-B487-830D950F78D0}" destId="{15C77116-4458-42C8-81B5-D2C90B8690DB}" srcOrd="1" destOrd="0" parTransId="{4B12C22F-B561-4117-9C66-2F816E120937}" sibTransId="{33EE34E6-EFF6-40FD-BC90-C3D1FC25DFEA}"/>
    <dgm:cxn modelId="{292F6ACB-F4C5-4BC7-89BA-BBA83EAA78B4}" type="presOf" srcId="{1A2164B0-926A-495F-8708-B9D8AB182230}" destId="{075EE1C2-25A5-41C7-9127-CE6FACE4FB7A}" srcOrd="0" destOrd="0" presId="urn:microsoft.com/office/officeart/2005/8/layout/default"/>
    <dgm:cxn modelId="{EAAE43D7-83BE-4176-B462-53CC8F3A738E}" type="presOf" srcId="{D05AB594-C4F3-48FA-A28D-E48896D33852}" destId="{7534EBA2-35F1-4408-B8CF-086FB075C11E}" srcOrd="0" destOrd="0" presId="urn:microsoft.com/office/officeart/2005/8/layout/default"/>
    <dgm:cxn modelId="{B7ECDE9C-C48C-424E-B802-145D79738B22}" type="presParOf" srcId="{4534ED78-1AB9-431D-9F9F-26E57D66AB2D}" destId="{075EE1C2-25A5-41C7-9127-CE6FACE4FB7A}" srcOrd="0" destOrd="0" presId="urn:microsoft.com/office/officeart/2005/8/layout/default"/>
    <dgm:cxn modelId="{3A611F12-AEE5-4DA9-A5C4-2A4A5CBC7260}" type="presParOf" srcId="{4534ED78-1AB9-431D-9F9F-26E57D66AB2D}" destId="{54F3B8F2-DD77-4864-949A-294CA2A42EFF}" srcOrd="1" destOrd="0" presId="urn:microsoft.com/office/officeart/2005/8/layout/default"/>
    <dgm:cxn modelId="{2699E759-B1C7-47FD-B4CC-86C471150B5B}" type="presParOf" srcId="{4534ED78-1AB9-431D-9F9F-26E57D66AB2D}" destId="{1854B1A4-0E16-4835-AE73-2683EC296FC1}" srcOrd="2" destOrd="0" presId="urn:microsoft.com/office/officeart/2005/8/layout/default"/>
    <dgm:cxn modelId="{B2274C8E-64B4-4F6E-B571-930EF588EA74}" type="presParOf" srcId="{4534ED78-1AB9-431D-9F9F-26E57D66AB2D}" destId="{6FE6549F-B75E-448B-AA73-69719E0CCFFF}" srcOrd="3" destOrd="0" presId="urn:microsoft.com/office/officeart/2005/8/layout/default"/>
    <dgm:cxn modelId="{50D2DD76-ACE2-4684-A593-570E18F2A525}" type="presParOf" srcId="{4534ED78-1AB9-431D-9F9F-26E57D66AB2D}" destId="{7534EBA2-35F1-4408-B8CF-086FB075C11E}" srcOrd="4" destOrd="0" presId="urn:microsoft.com/office/officeart/2005/8/layout/default"/>
    <dgm:cxn modelId="{D47B634D-D6D9-43EF-A583-A5850634037E}" type="presParOf" srcId="{4534ED78-1AB9-431D-9F9F-26E57D66AB2D}" destId="{D99509F8-1CCD-4457-9F86-74E927F67C74}" srcOrd="5" destOrd="0" presId="urn:microsoft.com/office/officeart/2005/8/layout/default"/>
    <dgm:cxn modelId="{97A57F06-F595-48A6-ACB6-93C4918B2705}" type="presParOf" srcId="{4534ED78-1AB9-431D-9F9F-26E57D66AB2D}" destId="{1A6BE450-CC36-4AAA-B035-2777749A84D0}"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157BF2-7912-4677-80B8-46EC41049D1C}"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de-CH"/>
        </a:p>
      </dgm:t>
    </dgm:pt>
    <dgm:pt modelId="{1E1F2F99-C68B-4861-B458-252E9DB2E3A6}">
      <dgm:prSet phldrT="[Text]" custT="1"/>
      <dgm:spPr>
        <a:solidFill>
          <a:srgbClr val="0070C0">
            <a:alpha val="65098"/>
          </a:srgbClr>
        </a:solidFill>
        <a:ln>
          <a:solidFill>
            <a:schemeClr val="tx2"/>
          </a:solidFill>
        </a:ln>
      </dgm:spPr>
      <dgm:t>
        <a:bodyPr/>
        <a:lstStyle/>
        <a:p>
          <a:r>
            <a:rPr lang="de-CH" sz="2000" b="1" dirty="0">
              <a:solidFill>
                <a:schemeClr val="tx1"/>
              </a:solidFill>
            </a:rPr>
            <a:t>Kinder und Jugendliche</a:t>
          </a:r>
        </a:p>
      </dgm:t>
    </dgm:pt>
    <dgm:pt modelId="{B17DC66A-5E25-4FBA-A8D4-58A07075463F}" type="parTrans" cxnId="{F4AAEE04-D6F1-4809-8164-8AB252A7DCE7}">
      <dgm:prSet/>
      <dgm:spPr/>
      <dgm:t>
        <a:bodyPr/>
        <a:lstStyle/>
        <a:p>
          <a:endParaRPr lang="de-CH" sz="2000" b="1">
            <a:solidFill>
              <a:schemeClr val="tx1"/>
            </a:solidFill>
          </a:endParaRPr>
        </a:p>
      </dgm:t>
    </dgm:pt>
    <dgm:pt modelId="{961AFE13-490B-465E-A81D-00C383627DE1}" type="sibTrans" cxnId="{F4AAEE04-D6F1-4809-8164-8AB252A7DCE7}">
      <dgm:prSet custT="1"/>
      <dgm:spPr>
        <a:solidFill>
          <a:srgbClr val="FFC000"/>
        </a:solidFill>
        <a:ln>
          <a:solidFill>
            <a:schemeClr val="tx2"/>
          </a:solidFill>
        </a:ln>
      </dgm:spPr>
      <dgm:t>
        <a:bodyPr/>
        <a:lstStyle/>
        <a:p>
          <a:endParaRPr lang="de-CH" sz="2000" b="1" dirty="0">
            <a:solidFill>
              <a:schemeClr val="tx1"/>
            </a:solidFill>
          </a:endParaRPr>
        </a:p>
      </dgm:t>
    </dgm:pt>
    <dgm:pt modelId="{5C7772DA-823C-4A05-AA6F-73E026EFE8FB}">
      <dgm:prSet phldrT="[Text]" custT="1"/>
      <dgm:spPr>
        <a:solidFill>
          <a:srgbClr val="0070C0">
            <a:alpha val="65098"/>
          </a:srgbClr>
        </a:solidFill>
        <a:ln>
          <a:solidFill>
            <a:schemeClr val="tx2"/>
          </a:solidFill>
        </a:ln>
      </dgm:spPr>
      <dgm:t>
        <a:bodyPr/>
        <a:lstStyle/>
        <a:p>
          <a:r>
            <a:rPr lang="de-CH" sz="2000" b="1" dirty="0">
              <a:solidFill>
                <a:schemeClr val="tx1"/>
              </a:solidFill>
            </a:rPr>
            <a:t>Pädagog-Innen</a:t>
          </a:r>
        </a:p>
      </dgm:t>
    </dgm:pt>
    <dgm:pt modelId="{8DE3D248-8BD4-420F-9757-D67B58B8D93D}" type="parTrans" cxnId="{D6347358-615A-44DC-B8D7-A3EDE593F5EA}">
      <dgm:prSet/>
      <dgm:spPr/>
      <dgm:t>
        <a:bodyPr/>
        <a:lstStyle/>
        <a:p>
          <a:endParaRPr lang="de-CH" sz="2000" b="1">
            <a:solidFill>
              <a:schemeClr val="tx1"/>
            </a:solidFill>
          </a:endParaRPr>
        </a:p>
      </dgm:t>
    </dgm:pt>
    <dgm:pt modelId="{95B80D32-6D27-4312-963D-D752CC7B022A}" type="sibTrans" cxnId="{D6347358-615A-44DC-B8D7-A3EDE593F5EA}">
      <dgm:prSet custT="1"/>
      <dgm:spPr>
        <a:solidFill>
          <a:srgbClr val="FFC000"/>
        </a:solidFill>
        <a:ln>
          <a:solidFill>
            <a:schemeClr val="tx2"/>
          </a:solidFill>
        </a:ln>
      </dgm:spPr>
      <dgm:t>
        <a:bodyPr/>
        <a:lstStyle/>
        <a:p>
          <a:endParaRPr lang="de-CH" sz="2000" b="1" dirty="0">
            <a:solidFill>
              <a:schemeClr val="tx1"/>
            </a:solidFill>
          </a:endParaRPr>
        </a:p>
      </dgm:t>
    </dgm:pt>
    <dgm:pt modelId="{1C341B67-C874-48DB-9C60-1C9ABC53C491}">
      <dgm:prSet phldrT="[Text]" custT="1"/>
      <dgm:spPr>
        <a:solidFill>
          <a:srgbClr val="0070C0">
            <a:alpha val="65098"/>
          </a:srgbClr>
        </a:solidFill>
        <a:ln>
          <a:solidFill>
            <a:schemeClr val="tx2"/>
          </a:solidFill>
        </a:ln>
      </dgm:spPr>
      <dgm:t>
        <a:bodyPr/>
        <a:lstStyle/>
        <a:p>
          <a:r>
            <a:rPr lang="de-CH" sz="2000" b="1" dirty="0">
              <a:solidFill>
                <a:schemeClr val="tx1"/>
              </a:solidFill>
            </a:rPr>
            <a:t>Führungs-personen</a:t>
          </a:r>
        </a:p>
      </dgm:t>
    </dgm:pt>
    <dgm:pt modelId="{314A2F5A-4208-4ABB-9C62-B34DC6031F6B}" type="parTrans" cxnId="{E1398216-B739-4356-AB19-8749B0162E5F}">
      <dgm:prSet/>
      <dgm:spPr/>
      <dgm:t>
        <a:bodyPr/>
        <a:lstStyle/>
        <a:p>
          <a:endParaRPr lang="de-CH" sz="2000" b="1">
            <a:solidFill>
              <a:schemeClr val="tx1"/>
            </a:solidFill>
          </a:endParaRPr>
        </a:p>
      </dgm:t>
    </dgm:pt>
    <dgm:pt modelId="{9B8A7FE6-F212-4842-ACB0-83D2A0407B7C}" type="sibTrans" cxnId="{E1398216-B739-4356-AB19-8749B0162E5F}">
      <dgm:prSet custT="1"/>
      <dgm:spPr>
        <a:solidFill>
          <a:srgbClr val="FFC000"/>
        </a:solidFill>
        <a:ln>
          <a:solidFill>
            <a:schemeClr val="tx2"/>
          </a:solidFill>
        </a:ln>
      </dgm:spPr>
      <dgm:t>
        <a:bodyPr/>
        <a:lstStyle/>
        <a:p>
          <a:endParaRPr lang="de-CH" sz="2000" b="1" dirty="0">
            <a:solidFill>
              <a:schemeClr val="tx1"/>
            </a:solidFill>
          </a:endParaRPr>
        </a:p>
      </dgm:t>
    </dgm:pt>
    <dgm:pt modelId="{6DDD05B7-0D90-4FDF-A4C7-F202785B191A}" type="pres">
      <dgm:prSet presAssocID="{6C157BF2-7912-4677-80B8-46EC41049D1C}" presName="Name0" presStyleCnt="0">
        <dgm:presLayoutVars>
          <dgm:dir/>
          <dgm:resizeHandles val="exact"/>
        </dgm:presLayoutVars>
      </dgm:prSet>
      <dgm:spPr/>
    </dgm:pt>
    <dgm:pt modelId="{5A9BFE65-A17A-417B-AA54-51C6F48D6C61}" type="pres">
      <dgm:prSet presAssocID="{1E1F2F99-C68B-4861-B458-252E9DB2E3A6}" presName="node" presStyleLbl="node1" presStyleIdx="0" presStyleCnt="3">
        <dgm:presLayoutVars>
          <dgm:bulletEnabled val="1"/>
        </dgm:presLayoutVars>
      </dgm:prSet>
      <dgm:spPr/>
    </dgm:pt>
    <dgm:pt modelId="{7B2221A3-A87B-401A-8983-BA30FEE3B12C}" type="pres">
      <dgm:prSet presAssocID="{961AFE13-490B-465E-A81D-00C383627DE1}" presName="sibTrans" presStyleLbl="sibTrans2D1" presStyleIdx="0" presStyleCnt="3"/>
      <dgm:spPr/>
    </dgm:pt>
    <dgm:pt modelId="{B907A883-F022-415A-9C79-9A99BF69303E}" type="pres">
      <dgm:prSet presAssocID="{961AFE13-490B-465E-A81D-00C383627DE1}" presName="connectorText" presStyleLbl="sibTrans2D1" presStyleIdx="0" presStyleCnt="3"/>
      <dgm:spPr/>
    </dgm:pt>
    <dgm:pt modelId="{A19C3E3D-E297-41C9-9508-0AB0DD443825}" type="pres">
      <dgm:prSet presAssocID="{5C7772DA-823C-4A05-AA6F-73E026EFE8FB}" presName="node" presStyleLbl="node1" presStyleIdx="1" presStyleCnt="3">
        <dgm:presLayoutVars>
          <dgm:bulletEnabled val="1"/>
        </dgm:presLayoutVars>
      </dgm:prSet>
      <dgm:spPr/>
    </dgm:pt>
    <dgm:pt modelId="{0CF45FBA-1DD1-43A1-87A7-AD64E08B3A90}" type="pres">
      <dgm:prSet presAssocID="{95B80D32-6D27-4312-963D-D752CC7B022A}" presName="sibTrans" presStyleLbl="sibTrans2D1" presStyleIdx="1" presStyleCnt="3"/>
      <dgm:spPr/>
    </dgm:pt>
    <dgm:pt modelId="{5E50899B-7871-4830-9200-C0F3465F7A9A}" type="pres">
      <dgm:prSet presAssocID="{95B80D32-6D27-4312-963D-D752CC7B022A}" presName="connectorText" presStyleLbl="sibTrans2D1" presStyleIdx="1" presStyleCnt="3"/>
      <dgm:spPr/>
    </dgm:pt>
    <dgm:pt modelId="{3175F5AE-D2DA-4F18-8B63-A42851D9CBDB}" type="pres">
      <dgm:prSet presAssocID="{1C341B67-C874-48DB-9C60-1C9ABC53C491}" presName="node" presStyleLbl="node1" presStyleIdx="2" presStyleCnt="3">
        <dgm:presLayoutVars>
          <dgm:bulletEnabled val="1"/>
        </dgm:presLayoutVars>
      </dgm:prSet>
      <dgm:spPr/>
    </dgm:pt>
    <dgm:pt modelId="{5B8ECC69-43E0-4EB8-AAD3-BDEB1987E862}" type="pres">
      <dgm:prSet presAssocID="{9B8A7FE6-F212-4842-ACB0-83D2A0407B7C}" presName="sibTrans" presStyleLbl="sibTrans2D1" presStyleIdx="2" presStyleCnt="3"/>
      <dgm:spPr/>
    </dgm:pt>
    <dgm:pt modelId="{C335C9A8-1590-408B-93E0-027CC1A27EF2}" type="pres">
      <dgm:prSet presAssocID="{9B8A7FE6-F212-4842-ACB0-83D2A0407B7C}" presName="connectorText" presStyleLbl="sibTrans2D1" presStyleIdx="2" presStyleCnt="3"/>
      <dgm:spPr/>
    </dgm:pt>
  </dgm:ptLst>
  <dgm:cxnLst>
    <dgm:cxn modelId="{F4AAEE04-D6F1-4809-8164-8AB252A7DCE7}" srcId="{6C157BF2-7912-4677-80B8-46EC41049D1C}" destId="{1E1F2F99-C68B-4861-B458-252E9DB2E3A6}" srcOrd="0" destOrd="0" parTransId="{B17DC66A-5E25-4FBA-A8D4-58A07075463F}" sibTransId="{961AFE13-490B-465E-A81D-00C383627DE1}"/>
    <dgm:cxn modelId="{E1398216-B739-4356-AB19-8749B0162E5F}" srcId="{6C157BF2-7912-4677-80B8-46EC41049D1C}" destId="{1C341B67-C874-48DB-9C60-1C9ABC53C491}" srcOrd="2" destOrd="0" parTransId="{314A2F5A-4208-4ABB-9C62-B34DC6031F6B}" sibTransId="{9B8A7FE6-F212-4842-ACB0-83D2A0407B7C}"/>
    <dgm:cxn modelId="{7C315026-3889-43A5-A3C7-80FD7DFA8F79}" type="presOf" srcId="{961AFE13-490B-465E-A81D-00C383627DE1}" destId="{B907A883-F022-415A-9C79-9A99BF69303E}" srcOrd="1" destOrd="0" presId="urn:microsoft.com/office/officeart/2005/8/layout/cycle7"/>
    <dgm:cxn modelId="{C807832D-1A2B-46CE-AEBD-CED83F0865D9}" type="presOf" srcId="{1C341B67-C874-48DB-9C60-1C9ABC53C491}" destId="{3175F5AE-D2DA-4F18-8B63-A42851D9CBDB}" srcOrd="0" destOrd="0" presId="urn:microsoft.com/office/officeart/2005/8/layout/cycle7"/>
    <dgm:cxn modelId="{C72A6D44-DDC7-4B8B-8F18-E4390E385DF4}" type="presOf" srcId="{5C7772DA-823C-4A05-AA6F-73E026EFE8FB}" destId="{A19C3E3D-E297-41C9-9508-0AB0DD443825}" srcOrd="0" destOrd="0" presId="urn:microsoft.com/office/officeart/2005/8/layout/cycle7"/>
    <dgm:cxn modelId="{FA49AA46-4C74-4E3F-A507-54FB7BDDCB2F}" type="presOf" srcId="{95B80D32-6D27-4312-963D-D752CC7B022A}" destId="{5E50899B-7871-4830-9200-C0F3465F7A9A}" srcOrd="1" destOrd="0" presId="urn:microsoft.com/office/officeart/2005/8/layout/cycle7"/>
    <dgm:cxn modelId="{D6347358-615A-44DC-B8D7-A3EDE593F5EA}" srcId="{6C157BF2-7912-4677-80B8-46EC41049D1C}" destId="{5C7772DA-823C-4A05-AA6F-73E026EFE8FB}" srcOrd="1" destOrd="0" parTransId="{8DE3D248-8BD4-420F-9757-D67B58B8D93D}" sibTransId="{95B80D32-6D27-4312-963D-D752CC7B022A}"/>
    <dgm:cxn modelId="{C787FFA7-17BB-4BD8-8EC5-9C81F2A04AFE}" type="presOf" srcId="{6C157BF2-7912-4677-80B8-46EC41049D1C}" destId="{6DDD05B7-0D90-4FDF-A4C7-F202785B191A}" srcOrd="0" destOrd="0" presId="urn:microsoft.com/office/officeart/2005/8/layout/cycle7"/>
    <dgm:cxn modelId="{62164AA8-73DD-4339-993F-92502F612562}" type="presOf" srcId="{9B8A7FE6-F212-4842-ACB0-83D2A0407B7C}" destId="{C335C9A8-1590-408B-93E0-027CC1A27EF2}" srcOrd="1" destOrd="0" presId="urn:microsoft.com/office/officeart/2005/8/layout/cycle7"/>
    <dgm:cxn modelId="{AB1A63C9-01B1-4D7B-B806-C9257FBF1B76}" type="presOf" srcId="{1E1F2F99-C68B-4861-B458-252E9DB2E3A6}" destId="{5A9BFE65-A17A-417B-AA54-51C6F48D6C61}" srcOrd="0" destOrd="0" presId="urn:microsoft.com/office/officeart/2005/8/layout/cycle7"/>
    <dgm:cxn modelId="{4C20D7CB-7360-453D-BF4F-1F88C9A7C7B5}" type="presOf" srcId="{95B80D32-6D27-4312-963D-D752CC7B022A}" destId="{0CF45FBA-1DD1-43A1-87A7-AD64E08B3A90}" srcOrd="0" destOrd="0" presId="urn:microsoft.com/office/officeart/2005/8/layout/cycle7"/>
    <dgm:cxn modelId="{FF3993E9-73A6-4BC3-823C-DF1709DE4A13}" type="presOf" srcId="{961AFE13-490B-465E-A81D-00C383627DE1}" destId="{7B2221A3-A87B-401A-8983-BA30FEE3B12C}" srcOrd="0" destOrd="0" presId="urn:microsoft.com/office/officeart/2005/8/layout/cycle7"/>
    <dgm:cxn modelId="{8C628EEF-12B2-42DE-9726-EAFBC06F8465}" type="presOf" srcId="{9B8A7FE6-F212-4842-ACB0-83D2A0407B7C}" destId="{5B8ECC69-43E0-4EB8-AAD3-BDEB1987E862}" srcOrd="0" destOrd="0" presId="urn:microsoft.com/office/officeart/2005/8/layout/cycle7"/>
    <dgm:cxn modelId="{3062E082-C36A-4698-BC94-000640EB2CD8}" type="presParOf" srcId="{6DDD05B7-0D90-4FDF-A4C7-F202785B191A}" destId="{5A9BFE65-A17A-417B-AA54-51C6F48D6C61}" srcOrd="0" destOrd="0" presId="urn:microsoft.com/office/officeart/2005/8/layout/cycle7"/>
    <dgm:cxn modelId="{87558D3F-E533-4812-9718-55A944D9F340}" type="presParOf" srcId="{6DDD05B7-0D90-4FDF-A4C7-F202785B191A}" destId="{7B2221A3-A87B-401A-8983-BA30FEE3B12C}" srcOrd="1" destOrd="0" presId="urn:microsoft.com/office/officeart/2005/8/layout/cycle7"/>
    <dgm:cxn modelId="{098E3E75-4C92-490C-B6F7-AF8D08A4E75E}" type="presParOf" srcId="{7B2221A3-A87B-401A-8983-BA30FEE3B12C}" destId="{B907A883-F022-415A-9C79-9A99BF69303E}" srcOrd="0" destOrd="0" presId="urn:microsoft.com/office/officeart/2005/8/layout/cycle7"/>
    <dgm:cxn modelId="{D742DE48-3726-4F8F-B0DA-37C3F8448135}" type="presParOf" srcId="{6DDD05B7-0D90-4FDF-A4C7-F202785B191A}" destId="{A19C3E3D-E297-41C9-9508-0AB0DD443825}" srcOrd="2" destOrd="0" presId="urn:microsoft.com/office/officeart/2005/8/layout/cycle7"/>
    <dgm:cxn modelId="{0CA88A19-DFBC-4766-A18E-2C620FFC0E0B}" type="presParOf" srcId="{6DDD05B7-0D90-4FDF-A4C7-F202785B191A}" destId="{0CF45FBA-1DD1-43A1-87A7-AD64E08B3A90}" srcOrd="3" destOrd="0" presId="urn:microsoft.com/office/officeart/2005/8/layout/cycle7"/>
    <dgm:cxn modelId="{A30DBAAF-E743-4D37-B0BD-271484DDAD38}" type="presParOf" srcId="{0CF45FBA-1DD1-43A1-87A7-AD64E08B3A90}" destId="{5E50899B-7871-4830-9200-C0F3465F7A9A}" srcOrd="0" destOrd="0" presId="urn:microsoft.com/office/officeart/2005/8/layout/cycle7"/>
    <dgm:cxn modelId="{950795DE-4568-45A8-AE0B-1F5BE5908515}" type="presParOf" srcId="{6DDD05B7-0D90-4FDF-A4C7-F202785B191A}" destId="{3175F5AE-D2DA-4F18-8B63-A42851D9CBDB}" srcOrd="4" destOrd="0" presId="urn:microsoft.com/office/officeart/2005/8/layout/cycle7"/>
    <dgm:cxn modelId="{AFC0635A-3347-49E3-A921-4243E0611DD5}" type="presParOf" srcId="{6DDD05B7-0D90-4FDF-A4C7-F202785B191A}" destId="{5B8ECC69-43E0-4EB8-AAD3-BDEB1987E862}" srcOrd="5" destOrd="0" presId="urn:microsoft.com/office/officeart/2005/8/layout/cycle7"/>
    <dgm:cxn modelId="{10DD4644-1E0C-4D7D-A44E-12706805B144}" type="presParOf" srcId="{5B8ECC69-43E0-4EB8-AAD3-BDEB1987E862}" destId="{C335C9A8-1590-408B-93E0-027CC1A27EF2}" srcOrd="0" destOrd="0" presId="urn:microsoft.com/office/officeart/2005/8/layout/cycle7"/>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6BBCAC8-1DE3-4615-B233-4D0EA8673747}" type="doc">
      <dgm:prSet loTypeId="urn:microsoft.com/office/officeart/2005/8/layout/venn3" loCatId="relationship" qsTypeId="urn:microsoft.com/office/officeart/2005/8/quickstyle/3d4" qsCatId="3D" csTypeId="urn:microsoft.com/office/officeart/2005/8/colors/accent1_2" csCatId="accent1" phldr="1"/>
      <dgm:spPr/>
    </dgm:pt>
    <dgm:pt modelId="{4800126A-C064-4EEB-B641-F366325CDAFC}">
      <dgm:prSet phldrT="[Text]" custT="1"/>
      <dgm:spPr>
        <a:solidFill>
          <a:srgbClr val="FFC000">
            <a:alpha val="50000"/>
          </a:srgbClr>
        </a:solidFill>
      </dgm:spPr>
      <dgm:t>
        <a:bodyPr/>
        <a:lstStyle/>
        <a:p>
          <a:r>
            <a:rPr lang="de-CH" sz="2400" b="1" dirty="0">
              <a:effectLst/>
            </a:rPr>
            <a:t>Grund-haltung</a:t>
          </a:r>
        </a:p>
      </dgm:t>
    </dgm:pt>
    <dgm:pt modelId="{455E1242-C7E3-464B-B8E2-9851E59F2243}" type="parTrans" cxnId="{CA88A9F1-AC60-4DBB-B612-B9A63BE03271}">
      <dgm:prSet/>
      <dgm:spPr/>
      <dgm:t>
        <a:bodyPr/>
        <a:lstStyle/>
        <a:p>
          <a:endParaRPr lang="de-CH" b="1"/>
        </a:p>
      </dgm:t>
    </dgm:pt>
    <dgm:pt modelId="{C8F88156-3FD1-4D8D-8D73-FC222F23B6B5}" type="sibTrans" cxnId="{CA88A9F1-AC60-4DBB-B612-B9A63BE03271}">
      <dgm:prSet/>
      <dgm:spPr/>
      <dgm:t>
        <a:bodyPr/>
        <a:lstStyle/>
        <a:p>
          <a:endParaRPr lang="de-CH" b="1"/>
        </a:p>
      </dgm:t>
    </dgm:pt>
    <dgm:pt modelId="{FE4CC252-D294-4EE1-9464-6D3E30F2C715}">
      <dgm:prSet phldrT="[Text]" custT="1"/>
      <dgm:spPr>
        <a:solidFill>
          <a:srgbClr val="00B050">
            <a:alpha val="50000"/>
          </a:srgb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de-CH" sz="2400" b="1" dirty="0">
              <a:effectLst/>
            </a:rPr>
            <a:t>Methoden</a:t>
          </a:r>
        </a:p>
      </dgm:t>
    </dgm:pt>
    <dgm:pt modelId="{ECE39F3A-FD73-4EE1-A886-BDD7A68CC8B3}" type="parTrans" cxnId="{6DFD335B-528D-4DAD-8E39-D677AF310EE9}">
      <dgm:prSet/>
      <dgm:spPr/>
      <dgm:t>
        <a:bodyPr/>
        <a:lstStyle/>
        <a:p>
          <a:endParaRPr lang="de-CH" b="1"/>
        </a:p>
      </dgm:t>
    </dgm:pt>
    <dgm:pt modelId="{FAD7553A-57B3-43F3-87CA-FB8AE58F07F9}" type="sibTrans" cxnId="{6DFD335B-528D-4DAD-8E39-D677AF310EE9}">
      <dgm:prSet/>
      <dgm:spPr/>
      <dgm:t>
        <a:bodyPr/>
        <a:lstStyle/>
        <a:p>
          <a:endParaRPr lang="de-CH" b="1"/>
        </a:p>
      </dgm:t>
    </dgm:pt>
    <dgm:pt modelId="{94931E0B-DFD9-4018-A5A8-CC1E51993D5E}">
      <dgm:prSet phldrT="[Text]" custT="1"/>
      <dgm:spPr>
        <a:solidFill>
          <a:srgbClr val="0070C0">
            <a:alpha val="50000"/>
          </a:srgb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de-CH" sz="2400" b="1" dirty="0">
            <a:effectLst>
              <a:outerShdw blurRad="38100" dist="38100" dir="2700000" algn="tl">
                <a:srgbClr val="000000">
                  <a:alpha val="43137"/>
                </a:srgbClr>
              </a:outerShdw>
            </a:effectLst>
          </a:endParaRPr>
        </a:p>
        <a:p>
          <a:pPr marL="0" marR="0" indent="0" defTabSz="914400" eaLnBrk="1" fontAlgn="auto" latinLnBrk="0" hangingPunct="1">
            <a:lnSpc>
              <a:spcPct val="100000"/>
            </a:lnSpc>
            <a:spcBef>
              <a:spcPts val="0"/>
            </a:spcBef>
            <a:spcAft>
              <a:spcPts val="0"/>
            </a:spcAft>
            <a:buClrTx/>
            <a:buSzTx/>
            <a:buFontTx/>
            <a:buNone/>
            <a:tabLst/>
            <a:defRPr/>
          </a:pPr>
          <a:r>
            <a:rPr lang="de-CH" sz="2400" b="1" dirty="0">
              <a:effectLst/>
            </a:rPr>
            <a:t>Struktur</a:t>
          </a:r>
        </a:p>
        <a:p>
          <a:endParaRPr lang="de-CH" sz="2400" b="1" dirty="0">
            <a:effectLst>
              <a:outerShdw blurRad="38100" dist="38100" dir="2700000" algn="tl">
                <a:srgbClr val="000000">
                  <a:alpha val="43137"/>
                </a:srgbClr>
              </a:outerShdw>
            </a:effectLst>
          </a:endParaRPr>
        </a:p>
      </dgm:t>
    </dgm:pt>
    <dgm:pt modelId="{49D76BC3-1877-41C0-AD50-FD4BEBF48182}" type="parTrans" cxnId="{8F882182-047D-44D9-AF25-442636AC91CF}">
      <dgm:prSet/>
      <dgm:spPr/>
      <dgm:t>
        <a:bodyPr/>
        <a:lstStyle/>
        <a:p>
          <a:endParaRPr lang="de-CH" b="1"/>
        </a:p>
      </dgm:t>
    </dgm:pt>
    <dgm:pt modelId="{3090090D-38D7-4D93-8B59-CE7089A37756}" type="sibTrans" cxnId="{8F882182-047D-44D9-AF25-442636AC91CF}">
      <dgm:prSet/>
      <dgm:spPr/>
      <dgm:t>
        <a:bodyPr/>
        <a:lstStyle/>
        <a:p>
          <a:endParaRPr lang="de-CH" b="1"/>
        </a:p>
      </dgm:t>
    </dgm:pt>
    <dgm:pt modelId="{98C32A5B-807E-4E37-B9DB-3A6CA0EA2DAA}" type="pres">
      <dgm:prSet presAssocID="{56BBCAC8-1DE3-4615-B233-4D0EA8673747}" presName="Name0" presStyleCnt="0">
        <dgm:presLayoutVars>
          <dgm:dir/>
          <dgm:resizeHandles val="exact"/>
        </dgm:presLayoutVars>
      </dgm:prSet>
      <dgm:spPr/>
    </dgm:pt>
    <dgm:pt modelId="{2D273653-FEF7-4284-8E25-99A5E6FE0BCB}" type="pres">
      <dgm:prSet presAssocID="{4800126A-C064-4EEB-B641-F366325CDAFC}" presName="Name5" presStyleLbl="vennNode1" presStyleIdx="0" presStyleCnt="3" custLinFactNeighborX="30831" custLinFactNeighborY="-36060">
        <dgm:presLayoutVars>
          <dgm:bulletEnabled val="1"/>
        </dgm:presLayoutVars>
      </dgm:prSet>
      <dgm:spPr/>
    </dgm:pt>
    <dgm:pt modelId="{9CAEC0F0-1C02-41FE-852E-9FF4CA65E1F3}" type="pres">
      <dgm:prSet presAssocID="{C8F88156-3FD1-4D8D-8D73-FC222F23B6B5}" presName="space" presStyleCnt="0"/>
      <dgm:spPr/>
    </dgm:pt>
    <dgm:pt modelId="{4F99E87B-F04C-441C-AA05-92DD7FB7A5BF}" type="pres">
      <dgm:prSet presAssocID="{FE4CC252-D294-4EE1-9464-6D3E30F2C715}" presName="Name5" presStyleLbl="vennNode1" presStyleIdx="1" presStyleCnt="3" custLinFactNeighborX="39970" custLinFactNeighborY="-36060">
        <dgm:presLayoutVars>
          <dgm:bulletEnabled val="1"/>
        </dgm:presLayoutVars>
      </dgm:prSet>
      <dgm:spPr/>
    </dgm:pt>
    <dgm:pt modelId="{75772E21-C9E6-49CC-8955-466AD7E3F848}" type="pres">
      <dgm:prSet presAssocID="{FAD7553A-57B3-43F3-87CA-FB8AE58F07F9}" presName="space" presStyleCnt="0"/>
      <dgm:spPr/>
    </dgm:pt>
    <dgm:pt modelId="{CECE42BB-B1F2-4996-BEAD-523033854BD7}" type="pres">
      <dgm:prSet presAssocID="{94931E0B-DFD9-4018-A5A8-CC1E51993D5E}" presName="Name5" presStyleLbl="vennNode1" presStyleIdx="2" presStyleCnt="3" custLinFactX="-94331" custLinFactNeighborX="-100000" custLinFactNeighborY="26016">
        <dgm:presLayoutVars>
          <dgm:bulletEnabled val="1"/>
        </dgm:presLayoutVars>
      </dgm:prSet>
      <dgm:spPr/>
    </dgm:pt>
  </dgm:ptLst>
  <dgm:cxnLst>
    <dgm:cxn modelId="{6DFD335B-528D-4DAD-8E39-D677AF310EE9}" srcId="{56BBCAC8-1DE3-4615-B233-4D0EA8673747}" destId="{FE4CC252-D294-4EE1-9464-6D3E30F2C715}" srcOrd="1" destOrd="0" parTransId="{ECE39F3A-FD73-4EE1-A886-BDD7A68CC8B3}" sibTransId="{FAD7553A-57B3-43F3-87CA-FB8AE58F07F9}"/>
    <dgm:cxn modelId="{3617C378-2D53-4211-BA0D-8D0D66A9E468}" type="presOf" srcId="{94931E0B-DFD9-4018-A5A8-CC1E51993D5E}" destId="{CECE42BB-B1F2-4996-BEAD-523033854BD7}" srcOrd="0" destOrd="0" presId="urn:microsoft.com/office/officeart/2005/8/layout/venn3"/>
    <dgm:cxn modelId="{8F882182-047D-44D9-AF25-442636AC91CF}" srcId="{56BBCAC8-1DE3-4615-B233-4D0EA8673747}" destId="{94931E0B-DFD9-4018-A5A8-CC1E51993D5E}" srcOrd="2" destOrd="0" parTransId="{49D76BC3-1877-41C0-AD50-FD4BEBF48182}" sibTransId="{3090090D-38D7-4D93-8B59-CE7089A37756}"/>
    <dgm:cxn modelId="{C884E1BB-7787-4D28-8AC8-BE0C8E2759EF}" type="presOf" srcId="{FE4CC252-D294-4EE1-9464-6D3E30F2C715}" destId="{4F99E87B-F04C-441C-AA05-92DD7FB7A5BF}" srcOrd="0" destOrd="0" presId="urn:microsoft.com/office/officeart/2005/8/layout/venn3"/>
    <dgm:cxn modelId="{115285BD-0DE7-46F1-819F-DB01ADFEFA00}" type="presOf" srcId="{56BBCAC8-1DE3-4615-B233-4D0EA8673747}" destId="{98C32A5B-807E-4E37-B9DB-3A6CA0EA2DAA}" srcOrd="0" destOrd="0" presId="urn:microsoft.com/office/officeart/2005/8/layout/venn3"/>
    <dgm:cxn modelId="{ABF266E8-DA8A-4622-8094-24E5DAC85678}" type="presOf" srcId="{4800126A-C064-4EEB-B641-F366325CDAFC}" destId="{2D273653-FEF7-4284-8E25-99A5E6FE0BCB}" srcOrd="0" destOrd="0" presId="urn:microsoft.com/office/officeart/2005/8/layout/venn3"/>
    <dgm:cxn modelId="{CA88A9F1-AC60-4DBB-B612-B9A63BE03271}" srcId="{56BBCAC8-1DE3-4615-B233-4D0EA8673747}" destId="{4800126A-C064-4EEB-B641-F366325CDAFC}" srcOrd="0" destOrd="0" parTransId="{455E1242-C7E3-464B-B8E2-9851E59F2243}" sibTransId="{C8F88156-3FD1-4D8D-8D73-FC222F23B6B5}"/>
    <dgm:cxn modelId="{F75BB929-7853-4FC7-9496-B8DF719249F3}" type="presParOf" srcId="{98C32A5B-807E-4E37-B9DB-3A6CA0EA2DAA}" destId="{2D273653-FEF7-4284-8E25-99A5E6FE0BCB}" srcOrd="0" destOrd="0" presId="urn:microsoft.com/office/officeart/2005/8/layout/venn3"/>
    <dgm:cxn modelId="{253CC068-E801-4D7E-8ED3-E3862ADBBF63}" type="presParOf" srcId="{98C32A5B-807E-4E37-B9DB-3A6CA0EA2DAA}" destId="{9CAEC0F0-1C02-41FE-852E-9FF4CA65E1F3}" srcOrd="1" destOrd="0" presId="urn:microsoft.com/office/officeart/2005/8/layout/venn3"/>
    <dgm:cxn modelId="{72B7273B-6842-4CDF-A2F0-AF084E69418E}" type="presParOf" srcId="{98C32A5B-807E-4E37-B9DB-3A6CA0EA2DAA}" destId="{4F99E87B-F04C-441C-AA05-92DD7FB7A5BF}" srcOrd="2" destOrd="0" presId="urn:microsoft.com/office/officeart/2005/8/layout/venn3"/>
    <dgm:cxn modelId="{5BF4E841-35B6-451A-8097-927CD44A6FFC}" type="presParOf" srcId="{98C32A5B-807E-4E37-B9DB-3A6CA0EA2DAA}" destId="{75772E21-C9E6-49CC-8955-466AD7E3F848}" srcOrd="3" destOrd="0" presId="urn:microsoft.com/office/officeart/2005/8/layout/venn3"/>
    <dgm:cxn modelId="{FD8A5725-AA55-4347-B2EF-AB61F92DDEF1}" type="presParOf" srcId="{98C32A5B-807E-4E37-B9DB-3A6CA0EA2DAA}" destId="{CECE42BB-B1F2-4996-BEAD-523033854BD7}" srcOrd="4"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A6FCB91-0496-4651-B487-830D950F78D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CH"/>
        </a:p>
      </dgm:t>
    </dgm:pt>
    <dgm:pt modelId="{1A2164B0-926A-495F-8708-B9D8AB182230}">
      <dgm:prSet phldrT="[Text]" custT="1"/>
      <dgm:spPr>
        <a:solidFill>
          <a:srgbClr val="7030A0"/>
        </a:solidFill>
        <a:ln>
          <a:solidFill>
            <a:srgbClr val="000000"/>
          </a:solidFill>
        </a:ln>
        <a:effectLst>
          <a:softEdge rad="12700"/>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de-CH" sz="2400" b="1" dirty="0">
              <a:solidFill>
                <a:srgbClr val="FFFFFF"/>
              </a:solidFill>
              <a:effectLst/>
            </a:rPr>
            <a:t>Äusserer sicherer Ort</a:t>
          </a:r>
        </a:p>
      </dgm:t>
    </dgm:pt>
    <dgm:pt modelId="{0C6E3088-B3D2-4AE0-98A1-8F2E86639533}" type="parTrans" cxnId="{042E5F8B-10A7-43D0-9B5E-EC112E5B99D0}">
      <dgm:prSet/>
      <dgm:spPr/>
      <dgm:t>
        <a:bodyPr/>
        <a:lstStyle/>
        <a:p>
          <a:endParaRPr lang="de-CH" sz="2400" b="1">
            <a:solidFill>
              <a:schemeClr val="tx1"/>
            </a:solidFill>
          </a:endParaRPr>
        </a:p>
      </dgm:t>
    </dgm:pt>
    <dgm:pt modelId="{880286AC-D2AD-4AFF-B875-9AC4B3D59724}" type="sibTrans" cxnId="{042E5F8B-10A7-43D0-9B5E-EC112E5B99D0}">
      <dgm:prSet/>
      <dgm:spPr/>
      <dgm:t>
        <a:bodyPr/>
        <a:lstStyle/>
        <a:p>
          <a:endParaRPr lang="de-CH" sz="2400" b="1">
            <a:solidFill>
              <a:schemeClr val="tx1"/>
            </a:solidFill>
          </a:endParaRPr>
        </a:p>
      </dgm:t>
    </dgm:pt>
    <dgm:pt modelId="{0DE7DBFA-4A5C-42ED-9F15-2C9B04992CFB}">
      <dgm:prSet phldrT="[Text]" custT="1"/>
      <dgm:spPr>
        <a:solidFill>
          <a:srgbClr val="7030A0"/>
        </a:solidFill>
        <a:ln>
          <a:solidFill>
            <a:srgbClr val="000000"/>
          </a:solidFill>
        </a:ln>
        <a:effectLst>
          <a:softEdge rad="12700"/>
        </a:effectLst>
      </dgm:spPr>
      <dgm:t>
        <a:bodyPr/>
        <a:lstStyle/>
        <a:p>
          <a:r>
            <a:rPr lang="de-CH" sz="2400" b="1" dirty="0">
              <a:solidFill>
                <a:srgbClr val="FFFFFF"/>
              </a:solidFill>
              <a:effectLst/>
            </a:rPr>
            <a:t>Personaler sicherer Ort</a:t>
          </a:r>
        </a:p>
      </dgm:t>
    </dgm:pt>
    <dgm:pt modelId="{1D98DCE4-9F13-4781-8179-3CC9924805E2}" type="parTrans" cxnId="{15A7627A-7534-4E5A-93A7-F9AA13E4205B}">
      <dgm:prSet/>
      <dgm:spPr/>
      <dgm:t>
        <a:bodyPr/>
        <a:lstStyle/>
        <a:p>
          <a:endParaRPr lang="de-CH" sz="2400" b="1">
            <a:solidFill>
              <a:schemeClr val="tx1"/>
            </a:solidFill>
          </a:endParaRPr>
        </a:p>
      </dgm:t>
    </dgm:pt>
    <dgm:pt modelId="{A2D3179B-339B-4AD1-82B8-DBDACC1B35AB}" type="sibTrans" cxnId="{15A7627A-7534-4E5A-93A7-F9AA13E4205B}">
      <dgm:prSet/>
      <dgm:spPr/>
      <dgm:t>
        <a:bodyPr/>
        <a:lstStyle/>
        <a:p>
          <a:endParaRPr lang="de-CH" sz="2400" b="1">
            <a:solidFill>
              <a:schemeClr val="tx1"/>
            </a:solidFill>
          </a:endParaRPr>
        </a:p>
      </dgm:t>
    </dgm:pt>
    <dgm:pt modelId="{DD82E1BD-7EC7-41FF-AE61-00D3ED8A29AF}">
      <dgm:prSet phldrT="[Text]" custT="1"/>
      <dgm:spPr>
        <a:solidFill>
          <a:srgbClr val="7030A0"/>
        </a:solidFill>
        <a:ln>
          <a:solidFill>
            <a:srgbClr val="000000"/>
          </a:solidFill>
        </a:ln>
        <a:effectLst>
          <a:softEdge rad="12700"/>
        </a:effectLst>
      </dgm:spPr>
      <dgm:t>
        <a:bodyPr/>
        <a:lstStyle/>
        <a:p>
          <a:r>
            <a:rPr lang="de-CH" sz="2400" b="1" dirty="0">
              <a:solidFill>
                <a:srgbClr val="FFFFFF"/>
              </a:solidFill>
              <a:effectLst/>
            </a:rPr>
            <a:t>Innerer sicherer Ort</a:t>
          </a:r>
        </a:p>
      </dgm:t>
    </dgm:pt>
    <dgm:pt modelId="{118FB3CA-6302-401D-87C6-852A07E6BFB2}" type="parTrans" cxnId="{0872CBC4-E52E-4896-96DD-DD3730F2E35E}">
      <dgm:prSet/>
      <dgm:spPr/>
      <dgm:t>
        <a:bodyPr/>
        <a:lstStyle/>
        <a:p>
          <a:endParaRPr lang="de-CH" sz="2400" b="1">
            <a:solidFill>
              <a:schemeClr val="tx1"/>
            </a:solidFill>
          </a:endParaRPr>
        </a:p>
      </dgm:t>
    </dgm:pt>
    <dgm:pt modelId="{8372FAAA-A0D2-47E1-9E16-2320C7054138}" type="sibTrans" cxnId="{0872CBC4-E52E-4896-96DD-DD3730F2E35E}">
      <dgm:prSet/>
      <dgm:spPr/>
      <dgm:t>
        <a:bodyPr/>
        <a:lstStyle/>
        <a:p>
          <a:endParaRPr lang="de-CH" sz="2400" b="1">
            <a:solidFill>
              <a:schemeClr val="tx1"/>
            </a:solidFill>
          </a:endParaRPr>
        </a:p>
      </dgm:t>
    </dgm:pt>
    <dgm:pt modelId="{D05AB594-C4F3-48FA-A28D-E48896D33852}">
      <dgm:prSet custT="1"/>
      <dgm:spPr>
        <a:solidFill>
          <a:srgbClr val="7030A0"/>
        </a:solidFill>
        <a:ln>
          <a:solidFill>
            <a:srgbClr val="000000"/>
          </a:solidFill>
        </a:ln>
        <a:effectLst>
          <a:softEdge rad="12700"/>
        </a:effectLst>
      </dgm:spPr>
      <dgm:t>
        <a:bodyPr/>
        <a:lstStyle/>
        <a:p>
          <a:r>
            <a:rPr lang="de-CH" sz="2400" b="1" dirty="0">
              <a:solidFill>
                <a:srgbClr val="FFFFFF"/>
              </a:solidFill>
              <a:effectLst/>
            </a:rPr>
            <a:t>Das Selbst als sicherer Ort</a:t>
          </a:r>
        </a:p>
      </dgm:t>
    </dgm:pt>
    <dgm:pt modelId="{A3AE3E77-5906-44D1-87DE-1C86B1B47903}" type="parTrans" cxnId="{DB3C7400-6DAF-4232-B2DA-2949AB8276B6}">
      <dgm:prSet/>
      <dgm:spPr/>
      <dgm:t>
        <a:bodyPr/>
        <a:lstStyle/>
        <a:p>
          <a:endParaRPr lang="de-CH" sz="2400" b="1">
            <a:solidFill>
              <a:schemeClr val="tx1"/>
            </a:solidFill>
          </a:endParaRPr>
        </a:p>
      </dgm:t>
    </dgm:pt>
    <dgm:pt modelId="{018E74DC-C8DD-4F77-AB0B-A73634C29DA7}" type="sibTrans" cxnId="{DB3C7400-6DAF-4232-B2DA-2949AB8276B6}">
      <dgm:prSet/>
      <dgm:spPr/>
      <dgm:t>
        <a:bodyPr/>
        <a:lstStyle/>
        <a:p>
          <a:endParaRPr lang="de-CH" sz="2400" b="1">
            <a:solidFill>
              <a:schemeClr val="tx1"/>
            </a:solidFill>
          </a:endParaRPr>
        </a:p>
      </dgm:t>
    </dgm:pt>
    <dgm:pt modelId="{489E5008-C22A-4B40-B0ED-C3A19E9012C5}">
      <dgm:prSet phldrT="[Text]" custT="1"/>
      <dgm:spPr>
        <a:solidFill>
          <a:srgbClr val="7030A0"/>
        </a:solidFill>
        <a:ln>
          <a:solidFill>
            <a:srgbClr val="000000"/>
          </a:solidFill>
        </a:ln>
        <a:effectLst>
          <a:softEdge rad="12700"/>
        </a:effectLst>
      </dgm:spPr>
      <dgm:t>
        <a:bodyPr/>
        <a:lstStyle/>
        <a:p>
          <a:r>
            <a:rPr lang="de-CH" sz="2400" b="1" dirty="0">
              <a:solidFill>
                <a:srgbClr val="FFFFFF"/>
              </a:solidFill>
              <a:effectLst/>
            </a:rPr>
            <a:t>Spiritualität als sicherer Ort</a:t>
          </a:r>
        </a:p>
      </dgm:t>
    </dgm:pt>
    <dgm:pt modelId="{07C747DE-6C1C-498D-8F26-CD091315B40B}" type="sibTrans" cxnId="{33865559-20DF-4518-87DE-907B04D91A74}">
      <dgm:prSet/>
      <dgm:spPr/>
      <dgm:t>
        <a:bodyPr/>
        <a:lstStyle/>
        <a:p>
          <a:endParaRPr lang="de-CH" sz="2400" b="1">
            <a:solidFill>
              <a:schemeClr val="tx1"/>
            </a:solidFill>
          </a:endParaRPr>
        </a:p>
      </dgm:t>
    </dgm:pt>
    <dgm:pt modelId="{1CC97FC6-9439-4D08-8F77-8719F0FA8214}" type="parTrans" cxnId="{33865559-20DF-4518-87DE-907B04D91A74}">
      <dgm:prSet/>
      <dgm:spPr/>
      <dgm:t>
        <a:bodyPr/>
        <a:lstStyle/>
        <a:p>
          <a:endParaRPr lang="de-CH" sz="2400" b="1">
            <a:solidFill>
              <a:schemeClr val="tx1"/>
            </a:solidFill>
          </a:endParaRPr>
        </a:p>
      </dgm:t>
    </dgm:pt>
    <dgm:pt modelId="{4534ED78-1AB9-431D-9F9F-26E57D66AB2D}" type="pres">
      <dgm:prSet presAssocID="{FA6FCB91-0496-4651-B487-830D950F78D0}" presName="diagram" presStyleCnt="0">
        <dgm:presLayoutVars>
          <dgm:dir/>
          <dgm:resizeHandles val="exact"/>
        </dgm:presLayoutVars>
      </dgm:prSet>
      <dgm:spPr/>
    </dgm:pt>
    <dgm:pt modelId="{075EE1C2-25A5-41C7-9127-CE6FACE4FB7A}" type="pres">
      <dgm:prSet presAssocID="{1A2164B0-926A-495F-8708-B9D8AB182230}" presName="node" presStyleLbl="node1" presStyleIdx="0" presStyleCnt="5">
        <dgm:presLayoutVars>
          <dgm:bulletEnabled val="1"/>
        </dgm:presLayoutVars>
      </dgm:prSet>
      <dgm:spPr/>
    </dgm:pt>
    <dgm:pt modelId="{54F3B8F2-DD77-4864-949A-294CA2A42EFF}" type="pres">
      <dgm:prSet presAssocID="{880286AC-D2AD-4AFF-B875-9AC4B3D59724}" presName="sibTrans" presStyleCnt="0"/>
      <dgm:spPr/>
    </dgm:pt>
    <dgm:pt modelId="{C7C54D54-546B-4F81-B759-04191B5C845D}" type="pres">
      <dgm:prSet presAssocID="{0DE7DBFA-4A5C-42ED-9F15-2C9B04992CFB}" presName="node" presStyleLbl="node1" presStyleIdx="1" presStyleCnt="5">
        <dgm:presLayoutVars>
          <dgm:bulletEnabled val="1"/>
        </dgm:presLayoutVars>
      </dgm:prSet>
      <dgm:spPr/>
    </dgm:pt>
    <dgm:pt modelId="{AAA326A6-2AE4-49CD-B658-F75F8DCB513A}" type="pres">
      <dgm:prSet presAssocID="{A2D3179B-339B-4AD1-82B8-DBDACC1B35AB}" presName="sibTrans" presStyleCnt="0"/>
      <dgm:spPr/>
    </dgm:pt>
    <dgm:pt modelId="{D7311087-94CC-4FF0-A31A-0B43E66ECF4A}" type="pres">
      <dgm:prSet presAssocID="{489E5008-C22A-4B40-B0ED-C3A19E9012C5}" presName="node" presStyleLbl="node1" presStyleIdx="2" presStyleCnt="5" custLinFactX="-65857" custLinFactY="17761" custLinFactNeighborX="-100000" custLinFactNeighborY="100000">
        <dgm:presLayoutVars>
          <dgm:bulletEnabled val="1"/>
        </dgm:presLayoutVars>
      </dgm:prSet>
      <dgm:spPr/>
    </dgm:pt>
    <dgm:pt modelId="{E7D1A50B-3573-4710-BD86-B8217EA99607}" type="pres">
      <dgm:prSet presAssocID="{07C747DE-6C1C-498D-8F26-CD091315B40B}" presName="sibTrans" presStyleCnt="0"/>
      <dgm:spPr/>
    </dgm:pt>
    <dgm:pt modelId="{7E193615-0796-4BE6-BF23-B9FC10524876}" type="pres">
      <dgm:prSet presAssocID="{DD82E1BD-7EC7-41FF-AE61-00D3ED8A29AF}" presName="node" presStyleLbl="node1" presStyleIdx="3" presStyleCnt="5" custLinFactX="12274" custLinFactNeighborX="100000" custLinFactNeighborY="1094">
        <dgm:presLayoutVars>
          <dgm:bulletEnabled val="1"/>
        </dgm:presLayoutVars>
      </dgm:prSet>
      <dgm:spPr/>
    </dgm:pt>
    <dgm:pt modelId="{A24A2FB9-AE6A-4B72-8CE7-CD0F40FEECD0}" type="pres">
      <dgm:prSet presAssocID="{8372FAAA-A0D2-47E1-9E16-2320C7054138}" presName="sibTrans" presStyleCnt="0"/>
      <dgm:spPr/>
    </dgm:pt>
    <dgm:pt modelId="{7534EBA2-35F1-4408-B8CF-086FB075C11E}" type="pres">
      <dgm:prSet presAssocID="{D05AB594-C4F3-48FA-A28D-E48896D33852}" presName="node" presStyleLbl="node1" presStyleIdx="4" presStyleCnt="5" custLinFactY="-16750" custLinFactNeighborX="53183" custLinFactNeighborY="-100000">
        <dgm:presLayoutVars>
          <dgm:bulletEnabled val="1"/>
        </dgm:presLayoutVars>
      </dgm:prSet>
      <dgm:spPr/>
    </dgm:pt>
  </dgm:ptLst>
  <dgm:cxnLst>
    <dgm:cxn modelId="{DB3C7400-6DAF-4232-B2DA-2949AB8276B6}" srcId="{FA6FCB91-0496-4651-B487-830D950F78D0}" destId="{D05AB594-C4F3-48FA-A28D-E48896D33852}" srcOrd="4" destOrd="0" parTransId="{A3AE3E77-5906-44D1-87DE-1C86B1B47903}" sibTransId="{018E74DC-C8DD-4F77-AB0B-A73634C29DA7}"/>
    <dgm:cxn modelId="{BDC8DB10-AA87-4334-8D96-FD83EA23C607}" type="presOf" srcId="{0DE7DBFA-4A5C-42ED-9F15-2C9B04992CFB}" destId="{C7C54D54-546B-4F81-B759-04191B5C845D}" srcOrd="0" destOrd="0" presId="urn:microsoft.com/office/officeart/2005/8/layout/default"/>
    <dgm:cxn modelId="{69363914-775F-48D8-BD91-DFB18069D3D2}" type="presOf" srcId="{DD82E1BD-7EC7-41FF-AE61-00D3ED8A29AF}" destId="{7E193615-0796-4BE6-BF23-B9FC10524876}" srcOrd="0" destOrd="0" presId="urn:microsoft.com/office/officeart/2005/8/layout/default"/>
    <dgm:cxn modelId="{EF4D3219-4114-49E8-BF2E-88440C7814C3}" type="presOf" srcId="{1A2164B0-926A-495F-8708-B9D8AB182230}" destId="{075EE1C2-25A5-41C7-9127-CE6FACE4FB7A}" srcOrd="0" destOrd="0" presId="urn:microsoft.com/office/officeart/2005/8/layout/default"/>
    <dgm:cxn modelId="{E4D33A3C-62F7-49AE-ABB3-3BD893C35E68}" type="presOf" srcId="{FA6FCB91-0496-4651-B487-830D950F78D0}" destId="{4534ED78-1AB9-431D-9F9F-26E57D66AB2D}" srcOrd="0" destOrd="0" presId="urn:microsoft.com/office/officeart/2005/8/layout/default"/>
    <dgm:cxn modelId="{07B2B23C-0F98-4FE8-BFF7-DB0C3AB2CB5A}" type="presOf" srcId="{489E5008-C22A-4B40-B0ED-C3A19E9012C5}" destId="{D7311087-94CC-4FF0-A31A-0B43E66ECF4A}" srcOrd="0" destOrd="0" presId="urn:microsoft.com/office/officeart/2005/8/layout/default"/>
    <dgm:cxn modelId="{8AB91A54-AAC5-4C9B-B910-DEB389D97200}" type="presOf" srcId="{D05AB594-C4F3-48FA-A28D-E48896D33852}" destId="{7534EBA2-35F1-4408-B8CF-086FB075C11E}" srcOrd="0" destOrd="0" presId="urn:microsoft.com/office/officeart/2005/8/layout/default"/>
    <dgm:cxn modelId="{33865559-20DF-4518-87DE-907B04D91A74}" srcId="{FA6FCB91-0496-4651-B487-830D950F78D0}" destId="{489E5008-C22A-4B40-B0ED-C3A19E9012C5}" srcOrd="2" destOrd="0" parTransId="{1CC97FC6-9439-4D08-8F77-8719F0FA8214}" sibTransId="{07C747DE-6C1C-498D-8F26-CD091315B40B}"/>
    <dgm:cxn modelId="{15A7627A-7534-4E5A-93A7-F9AA13E4205B}" srcId="{FA6FCB91-0496-4651-B487-830D950F78D0}" destId="{0DE7DBFA-4A5C-42ED-9F15-2C9B04992CFB}" srcOrd="1" destOrd="0" parTransId="{1D98DCE4-9F13-4781-8179-3CC9924805E2}" sibTransId="{A2D3179B-339B-4AD1-82B8-DBDACC1B35AB}"/>
    <dgm:cxn modelId="{042E5F8B-10A7-43D0-9B5E-EC112E5B99D0}" srcId="{FA6FCB91-0496-4651-B487-830D950F78D0}" destId="{1A2164B0-926A-495F-8708-B9D8AB182230}" srcOrd="0" destOrd="0" parTransId="{0C6E3088-B3D2-4AE0-98A1-8F2E86639533}" sibTransId="{880286AC-D2AD-4AFF-B875-9AC4B3D59724}"/>
    <dgm:cxn modelId="{0872CBC4-E52E-4896-96DD-DD3730F2E35E}" srcId="{FA6FCB91-0496-4651-B487-830D950F78D0}" destId="{DD82E1BD-7EC7-41FF-AE61-00D3ED8A29AF}" srcOrd="3" destOrd="0" parTransId="{118FB3CA-6302-401D-87C6-852A07E6BFB2}" sibTransId="{8372FAAA-A0D2-47E1-9E16-2320C7054138}"/>
    <dgm:cxn modelId="{B5BDB545-12BA-4E0E-96B6-ADF868296D16}" type="presParOf" srcId="{4534ED78-1AB9-431D-9F9F-26E57D66AB2D}" destId="{075EE1C2-25A5-41C7-9127-CE6FACE4FB7A}" srcOrd="0" destOrd="0" presId="urn:microsoft.com/office/officeart/2005/8/layout/default"/>
    <dgm:cxn modelId="{0578DE6C-96F5-4A78-8DFA-DC5E11F2091A}" type="presParOf" srcId="{4534ED78-1AB9-431D-9F9F-26E57D66AB2D}" destId="{54F3B8F2-DD77-4864-949A-294CA2A42EFF}" srcOrd="1" destOrd="0" presId="urn:microsoft.com/office/officeart/2005/8/layout/default"/>
    <dgm:cxn modelId="{9426B0B8-50A1-4520-A851-6C35FEDCD300}" type="presParOf" srcId="{4534ED78-1AB9-431D-9F9F-26E57D66AB2D}" destId="{C7C54D54-546B-4F81-B759-04191B5C845D}" srcOrd="2" destOrd="0" presId="urn:microsoft.com/office/officeart/2005/8/layout/default"/>
    <dgm:cxn modelId="{BD05BF42-36D9-4545-8CF6-17EC80EAB637}" type="presParOf" srcId="{4534ED78-1AB9-431D-9F9F-26E57D66AB2D}" destId="{AAA326A6-2AE4-49CD-B658-F75F8DCB513A}" srcOrd="3" destOrd="0" presId="urn:microsoft.com/office/officeart/2005/8/layout/default"/>
    <dgm:cxn modelId="{1BDA38E6-3B5B-4B3B-8321-D87B0ED7F5D9}" type="presParOf" srcId="{4534ED78-1AB9-431D-9F9F-26E57D66AB2D}" destId="{D7311087-94CC-4FF0-A31A-0B43E66ECF4A}" srcOrd="4" destOrd="0" presId="urn:microsoft.com/office/officeart/2005/8/layout/default"/>
    <dgm:cxn modelId="{A616655F-00D6-49FA-A613-658BEB70887F}" type="presParOf" srcId="{4534ED78-1AB9-431D-9F9F-26E57D66AB2D}" destId="{E7D1A50B-3573-4710-BD86-B8217EA99607}" srcOrd="5" destOrd="0" presId="urn:microsoft.com/office/officeart/2005/8/layout/default"/>
    <dgm:cxn modelId="{EA30C177-744F-4BD7-A89E-617BC04EAEB7}" type="presParOf" srcId="{4534ED78-1AB9-431D-9F9F-26E57D66AB2D}" destId="{7E193615-0796-4BE6-BF23-B9FC10524876}" srcOrd="6" destOrd="0" presId="urn:microsoft.com/office/officeart/2005/8/layout/default"/>
    <dgm:cxn modelId="{B8D20A37-71B0-4937-BA6E-E34A55A7F509}" type="presParOf" srcId="{4534ED78-1AB9-431D-9F9F-26E57D66AB2D}" destId="{A24A2FB9-AE6A-4B72-8CE7-CD0F40FEECD0}" srcOrd="7" destOrd="0" presId="urn:microsoft.com/office/officeart/2005/8/layout/default"/>
    <dgm:cxn modelId="{BE131A25-E112-4040-B882-616617463FFA}" type="presParOf" srcId="{4534ED78-1AB9-431D-9F9F-26E57D66AB2D}" destId="{7534EBA2-35F1-4408-B8CF-086FB075C11E}"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273653-FEF7-4284-8E25-99A5E6FE0BCB}">
      <dsp:nvSpPr>
        <dsp:cNvPr id="0" name=""/>
        <dsp:cNvSpPr/>
      </dsp:nvSpPr>
      <dsp:spPr>
        <a:xfrm>
          <a:off x="125885" y="54956"/>
          <a:ext cx="2029998" cy="2029998"/>
        </a:xfrm>
        <a:prstGeom prst="ellipse">
          <a:avLst/>
        </a:prstGeom>
        <a:solidFill>
          <a:srgbClr val="FFC000">
            <a:alpha val="5000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11718" tIns="30480" rIns="111718" bIns="30480" numCol="1" spcCol="1270" anchor="ctr" anchorCtr="0">
          <a:noAutofit/>
        </a:bodyPr>
        <a:lstStyle/>
        <a:p>
          <a:pPr marL="0" lvl="0" indent="0" algn="ctr" defTabSz="1066800">
            <a:lnSpc>
              <a:spcPct val="90000"/>
            </a:lnSpc>
            <a:spcBef>
              <a:spcPct val="0"/>
            </a:spcBef>
            <a:spcAft>
              <a:spcPct val="35000"/>
            </a:spcAft>
            <a:buNone/>
          </a:pPr>
          <a:r>
            <a:rPr lang="de-CH" sz="2400" b="1" kern="1200" dirty="0">
              <a:effectLst/>
            </a:rPr>
            <a:t>Grund-haltung</a:t>
          </a:r>
        </a:p>
      </dsp:txBody>
      <dsp:txXfrm>
        <a:off x="423171" y="352242"/>
        <a:ext cx="1435426" cy="1435426"/>
      </dsp:txXfrm>
    </dsp:sp>
    <dsp:sp modelId="{4F99E87B-F04C-441C-AA05-92DD7FB7A5BF}">
      <dsp:nvSpPr>
        <dsp:cNvPr id="0" name=""/>
        <dsp:cNvSpPr/>
      </dsp:nvSpPr>
      <dsp:spPr>
        <a:xfrm>
          <a:off x="1786988" y="54956"/>
          <a:ext cx="2199381" cy="2029998"/>
        </a:xfrm>
        <a:prstGeom prst="ellipse">
          <a:avLst/>
        </a:prstGeom>
        <a:solidFill>
          <a:srgbClr val="00B050">
            <a:alpha val="5000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11718" tIns="30480" rIns="111718" bIns="30480" numCol="1" spcCol="1270" anchor="ctr" anchorCtr="0">
          <a:noAutofit/>
        </a:bodyPr>
        <a:lstStyle/>
        <a:p>
          <a:pPr marL="0" marR="0" lvl="0" indent="0" algn="ctr" defTabSz="1076325" eaLnBrk="1" fontAlgn="auto" latinLnBrk="0" hangingPunct="1">
            <a:lnSpc>
              <a:spcPct val="100000"/>
            </a:lnSpc>
            <a:spcBef>
              <a:spcPct val="0"/>
            </a:spcBef>
            <a:spcAft>
              <a:spcPts val="0"/>
            </a:spcAft>
            <a:buClrTx/>
            <a:buSzTx/>
            <a:buFontTx/>
            <a:buNone/>
            <a:tabLst/>
            <a:defRPr/>
          </a:pPr>
          <a:r>
            <a:rPr lang="de-CH" sz="2400" b="1" kern="1200" dirty="0">
              <a:effectLst/>
            </a:rPr>
            <a:t>Methoden</a:t>
          </a:r>
        </a:p>
      </dsp:txBody>
      <dsp:txXfrm>
        <a:off x="2109080" y="352242"/>
        <a:ext cx="1555197" cy="1435426"/>
      </dsp:txXfrm>
    </dsp:sp>
    <dsp:sp modelId="{CECE42BB-B1F2-4996-BEAD-523033854BD7}">
      <dsp:nvSpPr>
        <dsp:cNvPr id="0" name=""/>
        <dsp:cNvSpPr/>
      </dsp:nvSpPr>
      <dsp:spPr>
        <a:xfrm>
          <a:off x="1097174" y="1315097"/>
          <a:ext cx="2029998" cy="2029998"/>
        </a:xfrm>
        <a:prstGeom prst="ellipse">
          <a:avLst/>
        </a:prstGeom>
        <a:solidFill>
          <a:srgbClr val="0070C0">
            <a:alpha val="5000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11718" tIns="30480" rIns="111718" bIns="304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de-CH" sz="2400" b="1" kern="1200" dirty="0">
            <a:effectLst>
              <a:outerShdw blurRad="38100" dist="38100" dir="2700000" algn="tl">
                <a:srgbClr val="000000">
                  <a:alpha val="43137"/>
                </a:srgbClr>
              </a:outerShdw>
            </a:effectLst>
          </a:endParaRPr>
        </a:p>
        <a:p>
          <a:pPr marL="0" marR="0" lvl="0" indent="0" algn="ctr" defTabSz="914400" eaLnBrk="1" fontAlgn="auto" latinLnBrk="0" hangingPunct="1">
            <a:lnSpc>
              <a:spcPct val="100000"/>
            </a:lnSpc>
            <a:spcBef>
              <a:spcPct val="0"/>
            </a:spcBef>
            <a:spcAft>
              <a:spcPts val="0"/>
            </a:spcAft>
            <a:buClrTx/>
            <a:buSzTx/>
            <a:buFontTx/>
            <a:buNone/>
            <a:tabLst/>
            <a:defRPr/>
          </a:pPr>
          <a:r>
            <a:rPr lang="de-CH" sz="2400" b="1" kern="1200" dirty="0">
              <a:effectLst/>
            </a:rPr>
            <a:t>Struktur</a:t>
          </a:r>
        </a:p>
        <a:p>
          <a:pPr lvl="0" algn="ctr">
            <a:spcBef>
              <a:spcPct val="0"/>
            </a:spcBef>
            <a:buNone/>
          </a:pPr>
          <a:endParaRPr lang="de-CH" sz="2400" b="1" kern="1200" dirty="0">
            <a:effectLst>
              <a:outerShdw blurRad="38100" dist="38100" dir="2700000" algn="tl">
                <a:srgbClr val="000000">
                  <a:alpha val="43137"/>
                </a:srgbClr>
              </a:outerShdw>
            </a:effectLst>
          </a:endParaRPr>
        </a:p>
      </dsp:txBody>
      <dsp:txXfrm>
        <a:off x="1394460" y="1612383"/>
        <a:ext cx="1435426" cy="14354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EE1C2-25A5-41C7-9127-CE6FACE4FB7A}">
      <dsp:nvSpPr>
        <dsp:cNvPr id="0" name=""/>
        <dsp:cNvSpPr/>
      </dsp:nvSpPr>
      <dsp:spPr>
        <a:xfrm>
          <a:off x="0" y="476739"/>
          <a:ext cx="2102383" cy="1261429"/>
        </a:xfrm>
        <a:prstGeom prst="rect">
          <a:avLst/>
        </a:prstGeom>
        <a:solidFill>
          <a:srgbClr val="FFC000">
            <a:alpha val="65098"/>
          </a:srgbClr>
        </a:solidFill>
        <a:ln w="12700" cap="flat" cmpd="sng" algn="ctr">
          <a:solidFill>
            <a:srgbClr val="000000"/>
          </a:solidFill>
          <a:prstDash val="solid"/>
          <a:miter lim="800000"/>
        </a:ln>
        <a:effectLst>
          <a:softEdge rad="12700"/>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de-CH" sz="2400" b="1" kern="1200" dirty="0">
            <a:solidFill>
              <a:schemeClr val="tx1"/>
            </a:solidFill>
            <a:effectLst/>
          </a:endParaRPr>
        </a:p>
        <a:p>
          <a:pPr marL="0" marR="0" lvl="0" indent="0" algn="ctr" defTabSz="914400" eaLnBrk="1" fontAlgn="auto" latinLnBrk="0" hangingPunct="1">
            <a:lnSpc>
              <a:spcPct val="100000"/>
            </a:lnSpc>
            <a:spcBef>
              <a:spcPct val="0"/>
            </a:spcBef>
            <a:spcAft>
              <a:spcPts val="0"/>
            </a:spcAft>
            <a:buClrTx/>
            <a:buSzTx/>
            <a:buFontTx/>
            <a:buNone/>
            <a:tabLst/>
            <a:defRPr/>
          </a:pPr>
          <a:r>
            <a:rPr lang="de-CH" sz="2400" b="1" kern="1200" dirty="0">
              <a:solidFill>
                <a:schemeClr val="tx1"/>
              </a:solidFill>
              <a:effectLst/>
            </a:rPr>
            <a:t>Annahme des guten Grundes</a:t>
          </a:r>
        </a:p>
        <a:p>
          <a:pPr lvl="0" algn="ctr" defTabSz="2889250">
            <a:lnSpc>
              <a:spcPct val="90000"/>
            </a:lnSpc>
            <a:spcBef>
              <a:spcPct val="0"/>
            </a:spcBef>
            <a:spcAft>
              <a:spcPct val="35000"/>
            </a:spcAft>
            <a:buNone/>
          </a:pPr>
          <a:endParaRPr lang="de-CH" sz="2400" b="1" kern="1200" dirty="0">
            <a:solidFill>
              <a:schemeClr val="tx1"/>
            </a:solidFill>
            <a:effectLst/>
          </a:endParaRPr>
        </a:p>
      </dsp:txBody>
      <dsp:txXfrm>
        <a:off x="0" y="476739"/>
        <a:ext cx="2102383" cy="1261429"/>
      </dsp:txXfrm>
    </dsp:sp>
    <dsp:sp modelId="{C7C54D54-546B-4F81-B759-04191B5C845D}">
      <dsp:nvSpPr>
        <dsp:cNvPr id="0" name=""/>
        <dsp:cNvSpPr/>
      </dsp:nvSpPr>
      <dsp:spPr>
        <a:xfrm>
          <a:off x="2312621" y="476739"/>
          <a:ext cx="2102383" cy="1261429"/>
        </a:xfrm>
        <a:prstGeom prst="rect">
          <a:avLst/>
        </a:prstGeom>
        <a:solidFill>
          <a:srgbClr val="FFC000">
            <a:alpha val="65098"/>
          </a:srgbClr>
        </a:solidFill>
        <a:ln w="12700" cap="flat" cmpd="sng" algn="ctr">
          <a:solidFill>
            <a:srgbClr val="000000"/>
          </a:solidFill>
          <a:prstDash val="solid"/>
          <a:miter lim="800000"/>
        </a:ln>
        <a:effectLst>
          <a:softEdge rad="12700"/>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CH" sz="2400" b="1" kern="1200" dirty="0">
              <a:solidFill>
                <a:schemeClr val="tx1"/>
              </a:solidFill>
              <a:effectLst/>
            </a:rPr>
            <a:t>Wertschätzung</a:t>
          </a:r>
        </a:p>
      </dsp:txBody>
      <dsp:txXfrm>
        <a:off x="2312621" y="476739"/>
        <a:ext cx="2102383" cy="1261429"/>
      </dsp:txXfrm>
    </dsp:sp>
    <dsp:sp modelId="{D7311087-94CC-4FF0-A31A-0B43E66ECF4A}">
      <dsp:nvSpPr>
        <dsp:cNvPr id="0" name=""/>
        <dsp:cNvSpPr/>
      </dsp:nvSpPr>
      <dsp:spPr>
        <a:xfrm>
          <a:off x="1138293" y="1962211"/>
          <a:ext cx="2102383" cy="1261429"/>
        </a:xfrm>
        <a:prstGeom prst="rect">
          <a:avLst/>
        </a:prstGeom>
        <a:solidFill>
          <a:srgbClr val="FFC000">
            <a:alpha val="65098"/>
          </a:srgbClr>
        </a:solidFill>
        <a:ln w="12700" cap="flat" cmpd="sng" algn="ctr">
          <a:solidFill>
            <a:srgbClr val="000000"/>
          </a:solidFill>
          <a:prstDash val="solid"/>
          <a:miter lim="800000"/>
        </a:ln>
        <a:effectLst>
          <a:softEdge rad="12700"/>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CH" sz="2400" b="1" kern="1200" dirty="0">
              <a:solidFill>
                <a:schemeClr val="tx1"/>
              </a:solidFill>
              <a:effectLst/>
            </a:rPr>
            <a:t>Transparenz</a:t>
          </a:r>
        </a:p>
      </dsp:txBody>
      <dsp:txXfrm>
        <a:off x="1138293" y="1962211"/>
        <a:ext cx="2102383" cy="1261429"/>
      </dsp:txXfrm>
    </dsp:sp>
    <dsp:sp modelId="{7E193615-0796-4BE6-BF23-B9FC10524876}">
      <dsp:nvSpPr>
        <dsp:cNvPr id="0" name=""/>
        <dsp:cNvSpPr/>
      </dsp:nvSpPr>
      <dsp:spPr>
        <a:xfrm>
          <a:off x="3516740" y="1962207"/>
          <a:ext cx="2102383" cy="1261429"/>
        </a:xfrm>
        <a:prstGeom prst="rect">
          <a:avLst/>
        </a:prstGeom>
        <a:solidFill>
          <a:srgbClr val="FFC000">
            <a:alpha val="65098"/>
          </a:srgbClr>
        </a:solidFill>
        <a:ln w="12700" cap="flat" cmpd="sng" algn="ctr">
          <a:solidFill>
            <a:srgbClr val="000000"/>
          </a:solidFill>
          <a:prstDash val="solid"/>
          <a:miter lim="800000"/>
        </a:ln>
        <a:effectLst>
          <a:softEdge rad="12700"/>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CH" sz="2400" b="1" kern="1200" dirty="0">
              <a:solidFill>
                <a:schemeClr val="tx1"/>
              </a:solidFill>
              <a:effectLst/>
            </a:rPr>
            <a:t>Freude &amp; Spass</a:t>
          </a:r>
        </a:p>
      </dsp:txBody>
      <dsp:txXfrm>
        <a:off x="3516740" y="1962207"/>
        <a:ext cx="2102383" cy="1261429"/>
      </dsp:txXfrm>
    </dsp:sp>
    <dsp:sp modelId="{7534EBA2-35F1-4408-B8CF-086FB075C11E}">
      <dsp:nvSpPr>
        <dsp:cNvPr id="0" name=""/>
        <dsp:cNvSpPr/>
      </dsp:nvSpPr>
      <dsp:spPr>
        <a:xfrm>
          <a:off x="4587042" y="475688"/>
          <a:ext cx="2102383" cy="1261429"/>
        </a:xfrm>
        <a:prstGeom prst="rect">
          <a:avLst/>
        </a:prstGeom>
        <a:solidFill>
          <a:srgbClr val="FFC000">
            <a:alpha val="65098"/>
          </a:srgbClr>
        </a:solidFill>
        <a:ln w="12700" cap="flat" cmpd="sng" algn="ctr">
          <a:solidFill>
            <a:srgbClr val="000000"/>
          </a:solidFill>
          <a:prstDash val="solid"/>
          <a:miter lim="800000"/>
        </a:ln>
        <a:effectLst>
          <a:softEdge rad="12700"/>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CH" sz="2400" b="1" kern="1200" dirty="0">
              <a:solidFill>
                <a:schemeClr val="tx1"/>
              </a:solidFill>
              <a:effectLst/>
            </a:rPr>
            <a:t>Partizipation</a:t>
          </a:r>
        </a:p>
      </dsp:txBody>
      <dsp:txXfrm>
        <a:off x="4587042" y="475688"/>
        <a:ext cx="2102383" cy="12614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EE1C2-25A5-41C7-9127-CE6FACE4FB7A}">
      <dsp:nvSpPr>
        <dsp:cNvPr id="0" name=""/>
        <dsp:cNvSpPr/>
      </dsp:nvSpPr>
      <dsp:spPr>
        <a:xfrm>
          <a:off x="0" y="476739"/>
          <a:ext cx="2102383" cy="1261429"/>
        </a:xfrm>
        <a:prstGeom prst="rect">
          <a:avLst/>
        </a:prstGeom>
        <a:solidFill>
          <a:srgbClr val="FFC000">
            <a:alpha val="65098"/>
          </a:srgbClr>
        </a:solidFill>
        <a:ln w="12700" cap="flat" cmpd="sng" algn="ctr">
          <a:solidFill>
            <a:srgbClr val="000000"/>
          </a:solidFill>
          <a:prstDash val="solid"/>
          <a:miter lim="800000"/>
        </a:ln>
        <a:effectLst>
          <a:softEdge rad="12700"/>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de-CH" sz="2400" b="1" kern="1200" dirty="0">
            <a:solidFill>
              <a:schemeClr val="tx1"/>
            </a:solidFill>
            <a:effectLst/>
          </a:endParaRPr>
        </a:p>
        <a:p>
          <a:pPr marL="0" marR="0" lvl="0" indent="0" algn="ctr" defTabSz="914400" eaLnBrk="1" fontAlgn="auto" latinLnBrk="0" hangingPunct="1">
            <a:lnSpc>
              <a:spcPct val="100000"/>
            </a:lnSpc>
            <a:spcBef>
              <a:spcPct val="0"/>
            </a:spcBef>
            <a:spcAft>
              <a:spcPts val="0"/>
            </a:spcAft>
            <a:buClrTx/>
            <a:buSzTx/>
            <a:buFontTx/>
            <a:buNone/>
            <a:tabLst/>
            <a:defRPr/>
          </a:pPr>
          <a:r>
            <a:rPr lang="de-CH" sz="2400" b="1" kern="1200" dirty="0">
              <a:solidFill>
                <a:schemeClr val="tx1"/>
              </a:solidFill>
              <a:effectLst/>
            </a:rPr>
            <a:t>Annahme des guten Grundes</a:t>
          </a:r>
        </a:p>
        <a:p>
          <a:pPr lvl="0" algn="ctr" defTabSz="2889250">
            <a:lnSpc>
              <a:spcPct val="90000"/>
            </a:lnSpc>
            <a:spcBef>
              <a:spcPct val="0"/>
            </a:spcBef>
            <a:spcAft>
              <a:spcPct val="35000"/>
            </a:spcAft>
            <a:buNone/>
          </a:pPr>
          <a:endParaRPr lang="de-CH" sz="2400" b="1" kern="1200" dirty="0">
            <a:solidFill>
              <a:schemeClr val="tx1"/>
            </a:solidFill>
            <a:effectLst/>
          </a:endParaRPr>
        </a:p>
      </dsp:txBody>
      <dsp:txXfrm>
        <a:off x="0" y="476739"/>
        <a:ext cx="2102383" cy="1261429"/>
      </dsp:txXfrm>
    </dsp:sp>
    <dsp:sp modelId="{C7C54D54-546B-4F81-B759-04191B5C845D}">
      <dsp:nvSpPr>
        <dsp:cNvPr id="0" name=""/>
        <dsp:cNvSpPr/>
      </dsp:nvSpPr>
      <dsp:spPr>
        <a:xfrm>
          <a:off x="2312621" y="476739"/>
          <a:ext cx="2102383" cy="1261429"/>
        </a:xfrm>
        <a:prstGeom prst="rect">
          <a:avLst/>
        </a:prstGeom>
        <a:solidFill>
          <a:srgbClr val="FFC000">
            <a:alpha val="65098"/>
          </a:srgbClr>
        </a:solidFill>
        <a:ln w="12700" cap="flat" cmpd="sng" algn="ctr">
          <a:solidFill>
            <a:srgbClr val="000000"/>
          </a:solidFill>
          <a:prstDash val="solid"/>
          <a:miter lim="800000"/>
        </a:ln>
        <a:effectLst>
          <a:softEdge rad="12700"/>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CH" sz="2400" b="1" kern="1200" dirty="0">
              <a:solidFill>
                <a:schemeClr val="tx1"/>
              </a:solidFill>
              <a:effectLst/>
            </a:rPr>
            <a:t>Wertschätzung</a:t>
          </a:r>
        </a:p>
      </dsp:txBody>
      <dsp:txXfrm>
        <a:off x="2312621" y="476739"/>
        <a:ext cx="2102383" cy="1261429"/>
      </dsp:txXfrm>
    </dsp:sp>
    <dsp:sp modelId="{D7311087-94CC-4FF0-A31A-0B43E66ECF4A}">
      <dsp:nvSpPr>
        <dsp:cNvPr id="0" name=""/>
        <dsp:cNvSpPr/>
      </dsp:nvSpPr>
      <dsp:spPr>
        <a:xfrm>
          <a:off x="1138293" y="1962211"/>
          <a:ext cx="2102383" cy="1261429"/>
        </a:xfrm>
        <a:prstGeom prst="rect">
          <a:avLst/>
        </a:prstGeom>
        <a:solidFill>
          <a:srgbClr val="FFC000">
            <a:alpha val="65098"/>
          </a:srgbClr>
        </a:solidFill>
        <a:ln w="12700" cap="flat" cmpd="sng" algn="ctr">
          <a:solidFill>
            <a:srgbClr val="000000"/>
          </a:solidFill>
          <a:prstDash val="solid"/>
          <a:miter lim="800000"/>
        </a:ln>
        <a:effectLst>
          <a:softEdge rad="12700"/>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CH" sz="2400" b="1" kern="1200" dirty="0">
              <a:solidFill>
                <a:schemeClr val="tx1"/>
              </a:solidFill>
              <a:effectLst/>
            </a:rPr>
            <a:t>Transparenz</a:t>
          </a:r>
        </a:p>
      </dsp:txBody>
      <dsp:txXfrm>
        <a:off x="1138293" y="1962211"/>
        <a:ext cx="2102383" cy="1261429"/>
      </dsp:txXfrm>
    </dsp:sp>
    <dsp:sp modelId="{7E193615-0796-4BE6-BF23-B9FC10524876}">
      <dsp:nvSpPr>
        <dsp:cNvPr id="0" name=""/>
        <dsp:cNvSpPr/>
      </dsp:nvSpPr>
      <dsp:spPr>
        <a:xfrm>
          <a:off x="3516740" y="1962207"/>
          <a:ext cx="2102383" cy="1261429"/>
        </a:xfrm>
        <a:prstGeom prst="rect">
          <a:avLst/>
        </a:prstGeom>
        <a:solidFill>
          <a:srgbClr val="FFC000">
            <a:alpha val="65098"/>
          </a:srgbClr>
        </a:solidFill>
        <a:ln w="12700" cap="flat" cmpd="sng" algn="ctr">
          <a:solidFill>
            <a:srgbClr val="000000"/>
          </a:solidFill>
          <a:prstDash val="solid"/>
          <a:miter lim="800000"/>
        </a:ln>
        <a:effectLst>
          <a:softEdge rad="12700"/>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CH" sz="2400" b="1" kern="1200" dirty="0">
              <a:solidFill>
                <a:schemeClr val="tx1"/>
              </a:solidFill>
              <a:effectLst/>
            </a:rPr>
            <a:t>Freude &amp; Spass</a:t>
          </a:r>
        </a:p>
      </dsp:txBody>
      <dsp:txXfrm>
        <a:off x="3516740" y="1962207"/>
        <a:ext cx="2102383" cy="1261429"/>
      </dsp:txXfrm>
    </dsp:sp>
    <dsp:sp modelId="{7534EBA2-35F1-4408-B8CF-086FB075C11E}">
      <dsp:nvSpPr>
        <dsp:cNvPr id="0" name=""/>
        <dsp:cNvSpPr/>
      </dsp:nvSpPr>
      <dsp:spPr>
        <a:xfrm>
          <a:off x="4587042" y="475688"/>
          <a:ext cx="2102383" cy="1261429"/>
        </a:xfrm>
        <a:prstGeom prst="rect">
          <a:avLst/>
        </a:prstGeom>
        <a:solidFill>
          <a:srgbClr val="FFC000">
            <a:alpha val="65098"/>
          </a:srgbClr>
        </a:solidFill>
        <a:ln w="12700" cap="flat" cmpd="sng" algn="ctr">
          <a:solidFill>
            <a:srgbClr val="000000"/>
          </a:solidFill>
          <a:prstDash val="solid"/>
          <a:miter lim="800000"/>
        </a:ln>
        <a:effectLst>
          <a:softEdge rad="12700"/>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CH" sz="2400" b="1" kern="1200" dirty="0">
              <a:solidFill>
                <a:schemeClr val="tx1"/>
              </a:solidFill>
              <a:effectLst/>
            </a:rPr>
            <a:t>Partizipation</a:t>
          </a:r>
        </a:p>
      </dsp:txBody>
      <dsp:txXfrm>
        <a:off x="4587042" y="475688"/>
        <a:ext cx="2102383" cy="12614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EE1C2-25A5-41C7-9127-CE6FACE4FB7A}">
      <dsp:nvSpPr>
        <dsp:cNvPr id="0" name=""/>
        <dsp:cNvSpPr/>
      </dsp:nvSpPr>
      <dsp:spPr>
        <a:xfrm>
          <a:off x="815157" y="1459"/>
          <a:ext cx="1927705" cy="1156623"/>
        </a:xfrm>
        <a:prstGeom prst="rect">
          <a:avLst/>
        </a:prstGeom>
        <a:solidFill>
          <a:srgbClr val="00B050">
            <a:alpha val="65098"/>
          </a:srgbClr>
        </a:solidFill>
        <a:ln w="12700" cap="flat" cmpd="sng" algn="ctr">
          <a:solidFill>
            <a:schemeClr val="tx1"/>
          </a:solidFill>
          <a:prstDash val="solid"/>
          <a:miter lim="800000"/>
        </a:ln>
        <a:effectLst>
          <a:softEdge rad="12700"/>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de-CH" sz="2000" b="1" kern="1200" dirty="0">
            <a:solidFill>
              <a:schemeClr val="tx1"/>
            </a:solidFill>
            <a:effectLst/>
          </a:endParaRPr>
        </a:p>
        <a:p>
          <a:pPr marL="0" marR="0" lvl="0" indent="0" algn="ctr" defTabSz="914400" eaLnBrk="1" fontAlgn="auto" latinLnBrk="0" hangingPunct="1">
            <a:lnSpc>
              <a:spcPct val="100000"/>
            </a:lnSpc>
            <a:spcBef>
              <a:spcPct val="0"/>
            </a:spcBef>
            <a:spcAft>
              <a:spcPts val="0"/>
            </a:spcAft>
            <a:buClrTx/>
            <a:buSzTx/>
            <a:buFontTx/>
            <a:buNone/>
            <a:tabLst/>
            <a:defRPr/>
          </a:pPr>
          <a:r>
            <a:rPr lang="de-CH" sz="2000" b="1" kern="1200" dirty="0">
              <a:solidFill>
                <a:schemeClr val="tx1"/>
              </a:solidFill>
              <a:effectLst/>
            </a:rPr>
            <a:t>Selbstverstehen</a:t>
          </a:r>
        </a:p>
        <a:p>
          <a:pPr lvl="0" algn="ctr" defTabSz="2889250">
            <a:lnSpc>
              <a:spcPct val="90000"/>
            </a:lnSpc>
            <a:spcBef>
              <a:spcPct val="0"/>
            </a:spcBef>
            <a:spcAft>
              <a:spcPct val="35000"/>
            </a:spcAft>
            <a:buNone/>
          </a:pPr>
          <a:endParaRPr lang="de-CH" sz="2000" b="1" kern="1200" dirty="0">
            <a:solidFill>
              <a:schemeClr val="tx1"/>
            </a:solidFill>
            <a:effectLst/>
          </a:endParaRPr>
        </a:p>
      </dsp:txBody>
      <dsp:txXfrm>
        <a:off x="815157" y="1459"/>
        <a:ext cx="1927705" cy="1156623"/>
      </dsp:txXfrm>
    </dsp:sp>
    <dsp:sp modelId="{C7C54D54-546B-4F81-B759-04191B5C845D}">
      <dsp:nvSpPr>
        <dsp:cNvPr id="0" name=""/>
        <dsp:cNvSpPr/>
      </dsp:nvSpPr>
      <dsp:spPr>
        <a:xfrm>
          <a:off x="2935633" y="1459"/>
          <a:ext cx="1927705" cy="1156623"/>
        </a:xfrm>
        <a:prstGeom prst="rect">
          <a:avLst/>
        </a:prstGeom>
        <a:solidFill>
          <a:srgbClr val="00B050">
            <a:alpha val="65098"/>
          </a:srgbClr>
        </a:solidFill>
        <a:ln w="12700" cap="flat" cmpd="sng" algn="ctr">
          <a:solidFill>
            <a:schemeClr val="tx1"/>
          </a:solidFill>
          <a:prstDash val="solid"/>
          <a:miter lim="800000"/>
        </a:ln>
        <a:effectLst>
          <a:softEdge rad="12700"/>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CH" sz="2000" b="1" kern="1200" dirty="0">
              <a:solidFill>
                <a:schemeClr val="tx1"/>
              </a:solidFill>
              <a:effectLst/>
            </a:rPr>
            <a:t>Körper- und Sinnes-wahrnehmung</a:t>
          </a:r>
        </a:p>
      </dsp:txBody>
      <dsp:txXfrm>
        <a:off x="2935633" y="1459"/>
        <a:ext cx="1927705" cy="1156623"/>
      </dsp:txXfrm>
    </dsp:sp>
    <dsp:sp modelId="{1A6D27B3-C33E-43A1-B3DD-940B6BF27234}">
      <dsp:nvSpPr>
        <dsp:cNvPr id="0" name=""/>
        <dsp:cNvSpPr/>
      </dsp:nvSpPr>
      <dsp:spPr>
        <a:xfrm>
          <a:off x="5056108" y="1459"/>
          <a:ext cx="1927705" cy="1156623"/>
        </a:xfrm>
        <a:prstGeom prst="rect">
          <a:avLst/>
        </a:prstGeom>
        <a:solidFill>
          <a:srgbClr val="00B050">
            <a:alpha val="65098"/>
          </a:srgbClr>
        </a:solidFill>
        <a:ln w="12700" cap="flat" cmpd="sng" algn="ctr">
          <a:solidFill>
            <a:schemeClr val="tx1"/>
          </a:solidFill>
          <a:prstDash val="solid"/>
          <a:miter lim="800000"/>
        </a:ln>
        <a:effectLst>
          <a:softEdge rad="12700"/>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CH" sz="2000" b="1" kern="1200" dirty="0">
              <a:solidFill>
                <a:schemeClr val="tx1"/>
              </a:solidFill>
              <a:effectLst/>
            </a:rPr>
            <a:t>Emotions-regulation</a:t>
          </a:r>
        </a:p>
      </dsp:txBody>
      <dsp:txXfrm>
        <a:off x="5056108" y="1459"/>
        <a:ext cx="1927705" cy="1156623"/>
      </dsp:txXfrm>
    </dsp:sp>
    <dsp:sp modelId="{D7311087-94CC-4FF0-A31A-0B43E66ECF4A}">
      <dsp:nvSpPr>
        <dsp:cNvPr id="0" name=""/>
        <dsp:cNvSpPr/>
      </dsp:nvSpPr>
      <dsp:spPr>
        <a:xfrm>
          <a:off x="799350" y="1342726"/>
          <a:ext cx="1927705" cy="1156623"/>
        </a:xfrm>
        <a:prstGeom prst="rect">
          <a:avLst/>
        </a:prstGeom>
        <a:solidFill>
          <a:srgbClr val="00B050">
            <a:alpha val="65098"/>
          </a:srgbClr>
        </a:solidFill>
        <a:ln w="12700" cap="flat" cmpd="sng" algn="ctr">
          <a:solidFill>
            <a:schemeClr val="tx1"/>
          </a:solidFill>
          <a:prstDash val="solid"/>
          <a:miter lim="800000"/>
        </a:ln>
        <a:effectLst>
          <a:softEdge rad="12700"/>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CH" sz="2000" b="1" kern="1200" dirty="0">
              <a:solidFill>
                <a:schemeClr val="tx1"/>
              </a:solidFill>
              <a:effectLst/>
            </a:rPr>
            <a:t>Resilienz</a:t>
          </a:r>
        </a:p>
      </dsp:txBody>
      <dsp:txXfrm>
        <a:off x="799350" y="1342726"/>
        <a:ext cx="1927705" cy="1156623"/>
      </dsp:txXfrm>
    </dsp:sp>
    <dsp:sp modelId="{7E193615-0796-4BE6-BF23-B9FC10524876}">
      <dsp:nvSpPr>
        <dsp:cNvPr id="0" name=""/>
        <dsp:cNvSpPr/>
      </dsp:nvSpPr>
      <dsp:spPr>
        <a:xfrm>
          <a:off x="7127485" y="23235"/>
          <a:ext cx="1927705" cy="1156623"/>
        </a:xfrm>
        <a:prstGeom prst="rect">
          <a:avLst/>
        </a:prstGeom>
        <a:solidFill>
          <a:srgbClr val="00B050">
            <a:alpha val="65098"/>
          </a:srgbClr>
        </a:solidFill>
        <a:ln w="12700" cap="flat" cmpd="sng" algn="ctr">
          <a:solidFill>
            <a:schemeClr val="tx1"/>
          </a:solidFill>
          <a:prstDash val="solid"/>
          <a:miter lim="800000"/>
        </a:ln>
        <a:effectLst>
          <a:softEdge rad="12700"/>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CH" sz="2000" b="1" kern="1200" dirty="0">
              <a:solidFill>
                <a:schemeClr val="tx1"/>
              </a:solidFill>
              <a:effectLst/>
            </a:rPr>
            <a:t>Selbstregulation</a:t>
          </a:r>
        </a:p>
      </dsp:txBody>
      <dsp:txXfrm>
        <a:off x="7127485" y="23235"/>
        <a:ext cx="1927705" cy="1156623"/>
      </dsp:txXfrm>
    </dsp:sp>
    <dsp:sp modelId="{9FE5FF51-E69D-4CA6-8781-DD85FDF42F78}">
      <dsp:nvSpPr>
        <dsp:cNvPr id="0" name=""/>
        <dsp:cNvSpPr/>
      </dsp:nvSpPr>
      <dsp:spPr>
        <a:xfrm>
          <a:off x="2935633" y="1350853"/>
          <a:ext cx="1927705" cy="1156623"/>
        </a:xfrm>
        <a:prstGeom prst="rect">
          <a:avLst/>
        </a:prstGeom>
        <a:solidFill>
          <a:srgbClr val="00B050">
            <a:alpha val="65098"/>
          </a:srgbClr>
        </a:solidFill>
        <a:ln w="12700" cap="flat" cmpd="sng" algn="ctr">
          <a:solidFill>
            <a:schemeClr val="tx1"/>
          </a:solidFill>
          <a:prstDash val="solid"/>
          <a:miter lim="800000"/>
        </a:ln>
        <a:effectLst>
          <a:softEdge rad="12700"/>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CH" sz="2000" b="1" kern="1200" dirty="0">
              <a:solidFill>
                <a:schemeClr val="tx1"/>
              </a:solidFill>
              <a:effectLst/>
            </a:rPr>
            <a:t>Partizipation</a:t>
          </a:r>
        </a:p>
      </dsp:txBody>
      <dsp:txXfrm>
        <a:off x="2935633" y="1350853"/>
        <a:ext cx="1927705" cy="1156623"/>
      </dsp:txXfrm>
    </dsp:sp>
    <dsp:sp modelId="{9517F8E1-5E5F-4DAD-A34F-E3D50355DB52}">
      <dsp:nvSpPr>
        <dsp:cNvPr id="0" name=""/>
        <dsp:cNvSpPr/>
      </dsp:nvSpPr>
      <dsp:spPr>
        <a:xfrm>
          <a:off x="5056108" y="1350853"/>
          <a:ext cx="1927705" cy="1156623"/>
        </a:xfrm>
        <a:prstGeom prst="rect">
          <a:avLst/>
        </a:prstGeom>
        <a:solidFill>
          <a:srgbClr val="00B050">
            <a:alpha val="65098"/>
          </a:srgbClr>
        </a:solidFill>
        <a:ln w="12700" cap="flat" cmpd="sng" algn="ctr">
          <a:solidFill>
            <a:schemeClr val="tx1"/>
          </a:solidFill>
          <a:prstDash val="solid"/>
          <a:miter lim="800000"/>
        </a:ln>
        <a:effectLst>
          <a:softEdge rad="12700"/>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CH" sz="2000" b="1" kern="1200" dirty="0">
              <a:solidFill>
                <a:schemeClr val="tx1"/>
              </a:solidFill>
              <a:effectLst/>
            </a:rPr>
            <a:t>Soziale Teilhabe</a:t>
          </a:r>
        </a:p>
      </dsp:txBody>
      <dsp:txXfrm>
        <a:off x="5056108" y="1350853"/>
        <a:ext cx="1927705" cy="1156623"/>
      </dsp:txXfrm>
    </dsp:sp>
    <dsp:sp modelId="{3D8D9666-D683-4CE5-A546-B401EDDE3959}">
      <dsp:nvSpPr>
        <dsp:cNvPr id="0" name=""/>
        <dsp:cNvSpPr/>
      </dsp:nvSpPr>
      <dsp:spPr>
        <a:xfrm>
          <a:off x="7127485" y="1342722"/>
          <a:ext cx="1927705" cy="1156623"/>
        </a:xfrm>
        <a:prstGeom prst="rect">
          <a:avLst/>
        </a:prstGeom>
        <a:solidFill>
          <a:srgbClr val="00B050">
            <a:alpha val="65098"/>
          </a:srgbClr>
        </a:solidFill>
        <a:ln w="12700" cap="flat" cmpd="sng" algn="ctr">
          <a:solidFill>
            <a:schemeClr val="tx1"/>
          </a:solidFill>
          <a:prstDash val="solid"/>
          <a:miter lim="800000"/>
        </a:ln>
        <a:effectLst>
          <a:softEdge rad="12700"/>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CH" sz="2000" b="1" kern="1200" dirty="0">
              <a:solidFill>
                <a:schemeClr val="tx1"/>
              </a:solidFill>
              <a:effectLst/>
            </a:rPr>
            <a:t>Gruppen-pädagogik</a:t>
          </a:r>
        </a:p>
      </dsp:txBody>
      <dsp:txXfrm>
        <a:off x="7127485" y="1342722"/>
        <a:ext cx="1927705" cy="1156623"/>
      </dsp:txXfrm>
    </dsp:sp>
    <dsp:sp modelId="{1854B1A4-0E16-4835-AE73-2683EC296FC1}">
      <dsp:nvSpPr>
        <dsp:cNvPr id="0" name=""/>
        <dsp:cNvSpPr/>
      </dsp:nvSpPr>
      <dsp:spPr>
        <a:xfrm>
          <a:off x="2935633" y="2700247"/>
          <a:ext cx="1927705" cy="1156623"/>
        </a:xfrm>
        <a:prstGeom prst="rect">
          <a:avLst/>
        </a:prstGeom>
        <a:solidFill>
          <a:srgbClr val="00B050">
            <a:alpha val="65098"/>
          </a:srgbClr>
        </a:solidFill>
        <a:ln w="12700" cap="flat" cmpd="sng" algn="ctr">
          <a:solidFill>
            <a:schemeClr val="tx1"/>
          </a:solidFill>
          <a:prstDash val="solid"/>
          <a:miter lim="800000"/>
        </a:ln>
        <a:effectLst>
          <a:softEdge rad="12700"/>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CH" sz="2000" b="1" kern="1200" dirty="0">
              <a:solidFill>
                <a:schemeClr val="tx1"/>
              </a:solidFill>
              <a:effectLst/>
            </a:rPr>
            <a:t>Bindungs-pädagogik</a:t>
          </a:r>
        </a:p>
      </dsp:txBody>
      <dsp:txXfrm>
        <a:off x="2935633" y="2700247"/>
        <a:ext cx="1927705" cy="1156623"/>
      </dsp:txXfrm>
    </dsp:sp>
    <dsp:sp modelId="{7534EBA2-35F1-4408-B8CF-086FB075C11E}">
      <dsp:nvSpPr>
        <dsp:cNvPr id="0" name=""/>
        <dsp:cNvSpPr/>
      </dsp:nvSpPr>
      <dsp:spPr>
        <a:xfrm>
          <a:off x="5056108" y="2700247"/>
          <a:ext cx="1927705" cy="1156623"/>
        </a:xfrm>
        <a:prstGeom prst="rect">
          <a:avLst/>
        </a:prstGeom>
        <a:solidFill>
          <a:srgbClr val="00B050">
            <a:alpha val="65098"/>
          </a:srgbClr>
        </a:solidFill>
        <a:ln w="12700" cap="flat" cmpd="sng" algn="ctr">
          <a:solidFill>
            <a:schemeClr val="tx1"/>
          </a:solidFill>
          <a:prstDash val="solid"/>
          <a:miter lim="800000"/>
        </a:ln>
        <a:effectLst>
          <a:softEdge rad="12700"/>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CH" sz="2000" b="1" kern="1200" dirty="0">
              <a:solidFill>
                <a:schemeClr val="tx1"/>
              </a:solidFill>
              <a:effectLst/>
            </a:rPr>
            <a:t>Elternarbeit</a:t>
          </a:r>
        </a:p>
      </dsp:txBody>
      <dsp:txXfrm>
        <a:off x="5056108" y="2700247"/>
        <a:ext cx="1927705" cy="11566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EE1C2-25A5-41C7-9127-CE6FACE4FB7A}">
      <dsp:nvSpPr>
        <dsp:cNvPr id="0" name=""/>
        <dsp:cNvSpPr/>
      </dsp:nvSpPr>
      <dsp:spPr>
        <a:xfrm>
          <a:off x="533502" y="1199"/>
          <a:ext cx="2951292" cy="1770775"/>
        </a:xfrm>
        <a:prstGeom prst="rect">
          <a:avLst/>
        </a:prstGeom>
        <a:solidFill>
          <a:srgbClr val="0070C0">
            <a:alpha val="65098"/>
          </a:srgbClr>
        </a:solidFill>
        <a:ln w="12700" cap="flat" cmpd="sng" algn="ctr">
          <a:solidFill>
            <a:srgbClr val="000000"/>
          </a:solidFill>
          <a:prstDash val="solid"/>
          <a:miter lim="800000"/>
        </a:ln>
        <a:effectLst>
          <a:softEdge rad="12700"/>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de-CH" sz="2000" b="1" kern="1200" dirty="0">
              <a:solidFill>
                <a:schemeClr val="tx1"/>
              </a:solidFill>
            </a:rPr>
            <a:t>Räumliche Strukturen</a:t>
          </a:r>
        </a:p>
      </dsp:txBody>
      <dsp:txXfrm>
        <a:off x="533502" y="1199"/>
        <a:ext cx="2951292" cy="1770775"/>
      </dsp:txXfrm>
    </dsp:sp>
    <dsp:sp modelId="{1854B1A4-0E16-4835-AE73-2683EC296FC1}">
      <dsp:nvSpPr>
        <dsp:cNvPr id="0" name=""/>
        <dsp:cNvSpPr/>
      </dsp:nvSpPr>
      <dsp:spPr>
        <a:xfrm>
          <a:off x="3779924" y="1199"/>
          <a:ext cx="2951292" cy="1770775"/>
        </a:xfrm>
        <a:prstGeom prst="rect">
          <a:avLst/>
        </a:prstGeom>
        <a:solidFill>
          <a:srgbClr val="0070C0">
            <a:alpha val="65098"/>
          </a:srgbClr>
        </a:solidFill>
        <a:ln w="12700" cap="flat" cmpd="sng" algn="ctr">
          <a:solidFill>
            <a:srgbClr val="000000"/>
          </a:solidFill>
          <a:prstDash val="solid"/>
          <a:miter lim="800000"/>
        </a:ln>
        <a:effectLst>
          <a:softEdge rad="12700"/>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CH" sz="2000" b="1" kern="1200" dirty="0">
              <a:solidFill>
                <a:schemeClr val="tx1"/>
              </a:solidFill>
            </a:rPr>
            <a:t>Ebene der Kinder und Jugendlichen</a:t>
          </a:r>
        </a:p>
      </dsp:txBody>
      <dsp:txXfrm>
        <a:off x="3779924" y="1199"/>
        <a:ext cx="2951292" cy="1770775"/>
      </dsp:txXfrm>
    </dsp:sp>
    <dsp:sp modelId="{7534EBA2-35F1-4408-B8CF-086FB075C11E}">
      <dsp:nvSpPr>
        <dsp:cNvPr id="0" name=""/>
        <dsp:cNvSpPr/>
      </dsp:nvSpPr>
      <dsp:spPr>
        <a:xfrm>
          <a:off x="533502" y="2067104"/>
          <a:ext cx="2951292" cy="1770775"/>
        </a:xfrm>
        <a:prstGeom prst="rect">
          <a:avLst/>
        </a:prstGeom>
        <a:solidFill>
          <a:srgbClr val="0070C0">
            <a:alpha val="65098"/>
          </a:srgbClr>
        </a:solidFill>
        <a:ln w="12700" cap="flat" cmpd="sng" algn="ctr">
          <a:solidFill>
            <a:srgbClr val="000000"/>
          </a:solidFill>
          <a:prstDash val="solid"/>
          <a:miter lim="800000"/>
        </a:ln>
        <a:effectLst>
          <a:softEdge rad="12700"/>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CH" sz="2000" b="1" kern="1200" dirty="0">
              <a:solidFill>
                <a:schemeClr val="tx1"/>
              </a:solidFill>
            </a:rPr>
            <a:t>Ebene der Sozialpädagoginnen und Sozialpädagogen </a:t>
          </a:r>
        </a:p>
      </dsp:txBody>
      <dsp:txXfrm>
        <a:off x="533502" y="2067104"/>
        <a:ext cx="2951292" cy="1770775"/>
      </dsp:txXfrm>
    </dsp:sp>
    <dsp:sp modelId="{1A6BE450-CC36-4AAA-B035-2777749A84D0}">
      <dsp:nvSpPr>
        <dsp:cNvPr id="0" name=""/>
        <dsp:cNvSpPr/>
      </dsp:nvSpPr>
      <dsp:spPr>
        <a:xfrm>
          <a:off x="3779924" y="2067104"/>
          <a:ext cx="2951292" cy="1770775"/>
        </a:xfrm>
        <a:prstGeom prst="rect">
          <a:avLst/>
        </a:prstGeom>
        <a:solidFill>
          <a:srgbClr val="0070C0">
            <a:alpha val="65098"/>
          </a:srgbClr>
        </a:solidFill>
        <a:ln w="12700" cap="flat" cmpd="sng" algn="ctr">
          <a:solidFill>
            <a:srgbClr val="000000"/>
          </a:solidFill>
          <a:prstDash val="solid"/>
          <a:miter lim="800000"/>
        </a:ln>
        <a:effectLst>
          <a:softEdge rad="12700"/>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CH" sz="2000" b="1" kern="1200" dirty="0">
              <a:solidFill>
                <a:schemeClr val="tx1"/>
              </a:solidFill>
            </a:rPr>
            <a:t>Führungspersonen</a:t>
          </a:r>
        </a:p>
      </dsp:txBody>
      <dsp:txXfrm>
        <a:off x="3779924" y="2067104"/>
        <a:ext cx="2951292" cy="17707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9BFE65-A17A-417B-AA54-51C6F48D6C61}">
      <dsp:nvSpPr>
        <dsp:cNvPr id="0" name=""/>
        <dsp:cNvSpPr/>
      </dsp:nvSpPr>
      <dsp:spPr>
        <a:xfrm>
          <a:off x="1754666" y="1086"/>
          <a:ext cx="1609694" cy="804847"/>
        </a:xfrm>
        <a:prstGeom prst="roundRect">
          <a:avLst>
            <a:gd name="adj" fmla="val 10000"/>
          </a:avLst>
        </a:prstGeom>
        <a:solidFill>
          <a:srgbClr val="0070C0">
            <a:alpha val="65098"/>
          </a:srgb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CH" sz="2000" b="1" kern="1200" dirty="0">
              <a:solidFill>
                <a:schemeClr val="tx1"/>
              </a:solidFill>
            </a:rPr>
            <a:t>Kinder und Jugendliche</a:t>
          </a:r>
        </a:p>
      </dsp:txBody>
      <dsp:txXfrm>
        <a:off x="1778239" y="24659"/>
        <a:ext cx="1562548" cy="757701"/>
      </dsp:txXfrm>
    </dsp:sp>
    <dsp:sp modelId="{7B2221A3-A87B-401A-8983-BA30FEE3B12C}">
      <dsp:nvSpPr>
        <dsp:cNvPr id="0" name=""/>
        <dsp:cNvSpPr/>
      </dsp:nvSpPr>
      <dsp:spPr>
        <a:xfrm rot="3600000">
          <a:off x="2804507" y="1414142"/>
          <a:ext cx="839629" cy="281696"/>
        </a:xfrm>
        <a:prstGeom prst="leftRightArrow">
          <a:avLst>
            <a:gd name="adj1" fmla="val 60000"/>
            <a:gd name="adj2" fmla="val 50000"/>
          </a:avLst>
        </a:prstGeom>
        <a:solidFill>
          <a:srgbClr val="FFC000"/>
        </a:solidFill>
        <a:ln>
          <a:solidFill>
            <a:schemeClr val="tx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de-CH" sz="2000" b="1" kern="1200" dirty="0">
            <a:solidFill>
              <a:schemeClr val="tx1"/>
            </a:solidFill>
          </a:endParaRPr>
        </a:p>
      </dsp:txBody>
      <dsp:txXfrm>
        <a:off x="2889016" y="1470481"/>
        <a:ext cx="670611" cy="169018"/>
      </dsp:txXfrm>
    </dsp:sp>
    <dsp:sp modelId="{A19C3E3D-E297-41C9-9508-0AB0DD443825}">
      <dsp:nvSpPr>
        <dsp:cNvPr id="0" name=""/>
        <dsp:cNvSpPr/>
      </dsp:nvSpPr>
      <dsp:spPr>
        <a:xfrm>
          <a:off x="3084282" y="2304048"/>
          <a:ext cx="1609694" cy="804847"/>
        </a:xfrm>
        <a:prstGeom prst="roundRect">
          <a:avLst>
            <a:gd name="adj" fmla="val 10000"/>
          </a:avLst>
        </a:prstGeom>
        <a:solidFill>
          <a:srgbClr val="0070C0">
            <a:alpha val="65098"/>
          </a:srgb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CH" sz="2000" b="1" kern="1200" dirty="0">
              <a:solidFill>
                <a:schemeClr val="tx1"/>
              </a:solidFill>
            </a:rPr>
            <a:t>Pädagog-Innen</a:t>
          </a:r>
        </a:p>
      </dsp:txBody>
      <dsp:txXfrm>
        <a:off x="3107855" y="2327621"/>
        <a:ext cx="1562548" cy="757701"/>
      </dsp:txXfrm>
    </dsp:sp>
    <dsp:sp modelId="{0CF45FBA-1DD1-43A1-87A7-AD64E08B3A90}">
      <dsp:nvSpPr>
        <dsp:cNvPr id="0" name=""/>
        <dsp:cNvSpPr/>
      </dsp:nvSpPr>
      <dsp:spPr>
        <a:xfrm rot="10800000">
          <a:off x="2139699" y="2565623"/>
          <a:ext cx="839629" cy="281696"/>
        </a:xfrm>
        <a:prstGeom prst="leftRightArrow">
          <a:avLst>
            <a:gd name="adj1" fmla="val 60000"/>
            <a:gd name="adj2" fmla="val 50000"/>
          </a:avLst>
        </a:prstGeom>
        <a:solidFill>
          <a:srgbClr val="FFC000"/>
        </a:solidFill>
        <a:ln>
          <a:solidFill>
            <a:schemeClr val="tx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de-CH" sz="2000" b="1" kern="1200" dirty="0">
            <a:solidFill>
              <a:schemeClr val="tx1"/>
            </a:solidFill>
          </a:endParaRPr>
        </a:p>
      </dsp:txBody>
      <dsp:txXfrm rot="10800000">
        <a:off x="2224208" y="2621962"/>
        <a:ext cx="670611" cy="169018"/>
      </dsp:txXfrm>
    </dsp:sp>
    <dsp:sp modelId="{3175F5AE-D2DA-4F18-8B63-A42851D9CBDB}">
      <dsp:nvSpPr>
        <dsp:cNvPr id="0" name=""/>
        <dsp:cNvSpPr/>
      </dsp:nvSpPr>
      <dsp:spPr>
        <a:xfrm>
          <a:off x="425051" y="2304048"/>
          <a:ext cx="1609694" cy="804847"/>
        </a:xfrm>
        <a:prstGeom prst="roundRect">
          <a:avLst>
            <a:gd name="adj" fmla="val 10000"/>
          </a:avLst>
        </a:prstGeom>
        <a:solidFill>
          <a:srgbClr val="0070C0">
            <a:alpha val="65098"/>
          </a:srgb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CH" sz="2000" b="1" kern="1200" dirty="0">
              <a:solidFill>
                <a:schemeClr val="tx1"/>
              </a:solidFill>
            </a:rPr>
            <a:t>Führungs-personen</a:t>
          </a:r>
        </a:p>
      </dsp:txBody>
      <dsp:txXfrm>
        <a:off x="448624" y="2327621"/>
        <a:ext cx="1562548" cy="757701"/>
      </dsp:txXfrm>
    </dsp:sp>
    <dsp:sp modelId="{5B8ECC69-43E0-4EB8-AAD3-BDEB1987E862}">
      <dsp:nvSpPr>
        <dsp:cNvPr id="0" name=""/>
        <dsp:cNvSpPr/>
      </dsp:nvSpPr>
      <dsp:spPr>
        <a:xfrm rot="18000000">
          <a:off x="1474891" y="1414142"/>
          <a:ext cx="839629" cy="281696"/>
        </a:xfrm>
        <a:prstGeom prst="leftRightArrow">
          <a:avLst>
            <a:gd name="adj1" fmla="val 60000"/>
            <a:gd name="adj2" fmla="val 50000"/>
          </a:avLst>
        </a:prstGeom>
        <a:solidFill>
          <a:srgbClr val="FFC000"/>
        </a:solidFill>
        <a:ln>
          <a:solidFill>
            <a:schemeClr val="tx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de-CH" sz="2000" b="1" kern="1200" dirty="0">
            <a:solidFill>
              <a:schemeClr val="tx1"/>
            </a:solidFill>
          </a:endParaRPr>
        </a:p>
      </dsp:txBody>
      <dsp:txXfrm>
        <a:off x="1559400" y="1470481"/>
        <a:ext cx="670611" cy="1690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273653-FEF7-4284-8E25-99A5E6FE0BCB}">
      <dsp:nvSpPr>
        <dsp:cNvPr id="0" name=""/>
        <dsp:cNvSpPr/>
      </dsp:nvSpPr>
      <dsp:spPr>
        <a:xfrm>
          <a:off x="149122" y="0"/>
          <a:ext cx="2374343" cy="2374343"/>
        </a:xfrm>
        <a:prstGeom prst="ellipse">
          <a:avLst/>
        </a:prstGeom>
        <a:solidFill>
          <a:srgbClr val="FFC000">
            <a:alpha val="5000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30668" tIns="30480" rIns="130668" bIns="30480" numCol="1" spcCol="1270" anchor="ctr" anchorCtr="0">
          <a:noAutofit/>
        </a:bodyPr>
        <a:lstStyle/>
        <a:p>
          <a:pPr marL="0" lvl="0" indent="0" algn="ctr" defTabSz="1066800">
            <a:lnSpc>
              <a:spcPct val="90000"/>
            </a:lnSpc>
            <a:spcBef>
              <a:spcPct val="0"/>
            </a:spcBef>
            <a:spcAft>
              <a:spcPct val="35000"/>
            </a:spcAft>
            <a:buNone/>
          </a:pPr>
          <a:r>
            <a:rPr lang="de-CH" sz="2400" b="1" kern="1200" dirty="0">
              <a:effectLst/>
            </a:rPr>
            <a:t>Grund-haltung</a:t>
          </a:r>
        </a:p>
      </dsp:txBody>
      <dsp:txXfrm>
        <a:off x="496836" y="347714"/>
        <a:ext cx="1678915" cy="1678915"/>
      </dsp:txXfrm>
    </dsp:sp>
    <dsp:sp modelId="{4F99E87B-F04C-441C-AA05-92DD7FB7A5BF}">
      <dsp:nvSpPr>
        <dsp:cNvPr id="0" name=""/>
        <dsp:cNvSpPr/>
      </dsp:nvSpPr>
      <dsp:spPr>
        <a:xfrm>
          <a:off x="2091994" y="0"/>
          <a:ext cx="2374343" cy="2374343"/>
        </a:xfrm>
        <a:prstGeom prst="ellipse">
          <a:avLst/>
        </a:prstGeom>
        <a:solidFill>
          <a:srgbClr val="00B050">
            <a:alpha val="5000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30668" tIns="30480" rIns="130668" bIns="304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de-CH" sz="2400" b="1" kern="1200" dirty="0">
              <a:effectLst/>
            </a:rPr>
            <a:t>Methoden</a:t>
          </a:r>
        </a:p>
      </dsp:txBody>
      <dsp:txXfrm>
        <a:off x="2439708" y="347714"/>
        <a:ext cx="1678915" cy="1678915"/>
      </dsp:txXfrm>
    </dsp:sp>
    <dsp:sp modelId="{CECE42BB-B1F2-4996-BEAD-523033854BD7}">
      <dsp:nvSpPr>
        <dsp:cNvPr id="0" name=""/>
        <dsp:cNvSpPr/>
      </dsp:nvSpPr>
      <dsp:spPr>
        <a:xfrm>
          <a:off x="1087054" y="1410150"/>
          <a:ext cx="2374343" cy="2374343"/>
        </a:xfrm>
        <a:prstGeom prst="ellipse">
          <a:avLst/>
        </a:prstGeom>
        <a:solidFill>
          <a:srgbClr val="0070C0">
            <a:alpha val="5000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30668" tIns="30480" rIns="130668" bIns="304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de-CH" sz="2400" b="1" kern="1200" dirty="0">
            <a:effectLst>
              <a:outerShdw blurRad="38100" dist="38100" dir="2700000" algn="tl">
                <a:srgbClr val="000000">
                  <a:alpha val="43137"/>
                </a:srgbClr>
              </a:outerShdw>
            </a:effectLst>
          </a:endParaRPr>
        </a:p>
        <a:p>
          <a:pPr marL="0" marR="0" lvl="0" indent="0" algn="ctr" defTabSz="914400" eaLnBrk="1" fontAlgn="auto" latinLnBrk="0" hangingPunct="1">
            <a:lnSpc>
              <a:spcPct val="100000"/>
            </a:lnSpc>
            <a:spcBef>
              <a:spcPct val="0"/>
            </a:spcBef>
            <a:spcAft>
              <a:spcPts val="0"/>
            </a:spcAft>
            <a:buClrTx/>
            <a:buSzTx/>
            <a:buFontTx/>
            <a:buNone/>
            <a:tabLst/>
            <a:defRPr/>
          </a:pPr>
          <a:r>
            <a:rPr lang="de-CH" sz="2400" b="1" kern="1200" dirty="0">
              <a:effectLst/>
            </a:rPr>
            <a:t>Struktur</a:t>
          </a:r>
        </a:p>
        <a:p>
          <a:pPr lvl="0" algn="ctr">
            <a:spcBef>
              <a:spcPct val="0"/>
            </a:spcBef>
            <a:buNone/>
          </a:pPr>
          <a:endParaRPr lang="de-CH" sz="2400" b="1" kern="1200" dirty="0">
            <a:effectLst>
              <a:outerShdw blurRad="38100" dist="38100" dir="2700000" algn="tl">
                <a:srgbClr val="000000">
                  <a:alpha val="43137"/>
                </a:srgbClr>
              </a:outerShdw>
            </a:effectLst>
          </a:endParaRPr>
        </a:p>
      </dsp:txBody>
      <dsp:txXfrm>
        <a:off x="1434768" y="1757864"/>
        <a:ext cx="1678915" cy="16789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EE1C2-25A5-41C7-9127-CE6FACE4FB7A}">
      <dsp:nvSpPr>
        <dsp:cNvPr id="0" name=""/>
        <dsp:cNvSpPr/>
      </dsp:nvSpPr>
      <dsp:spPr>
        <a:xfrm>
          <a:off x="0" y="142927"/>
          <a:ext cx="2843174" cy="1705904"/>
        </a:xfrm>
        <a:prstGeom prst="rect">
          <a:avLst/>
        </a:prstGeom>
        <a:solidFill>
          <a:srgbClr val="7030A0"/>
        </a:solidFill>
        <a:ln w="12700" cap="flat" cmpd="sng" algn="ctr">
          <a:solidFill>
            <a:srgbClr val="000000"/>
          </a:solidFill>
          <a:prstDash val="solid"/>
          <a:miter lim="800000"/>
        </a:ln>
        <a:effectLst>
          <a:softEdge rad="12700"/>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de-CH" sz="2400" b="1" kern="1200" dirty="0">
              <a:solidFill>
                <a:srgbClr val="FFFFFF"/>
              </a:solidFill>
              <a:effectLst/>
            </a:rPr>
            <a:t>Äusserer sicherer Ort</a:t>
          </a:r>
        </a:p>
      </dsp:txBody>
      <dsp:txXfrm>
        <a:off x="0" y="142927"/>
        <a:ext cx="2843174" cy="1705904"/>
      </dsp:txXfrm>
    </dsp:sp>
    <dsp:sp modelId="{C7C54D54-546B-4F81-B759-04191B5C845D}">
      <dsp:nvSpPr>
        <dsp:cNvPr id="0" name=""/>
        <dsp:cNvSpPr/>
      </dsp:nvSpPr>
      <dsp:spPr>
        <a:xfrm>
          <a:off x="3127491" y="142927"/>
          <a:ext cx="2843174" cy="1705904"/>
        </a:xfrm>
        <a:prstGeom prst="rect">
          <a:avLst/>
        </a:prstGeom>
        <a:solidFill>
          <a:srgbClr val="7030A0"/>
        </a:solidFill>
        <a:ln w="12700" cap="flat" cmpd="sng" algn="ctr">
          <a:solidFill>
            <a:srgbClr val="000000"/>
          </a:solidFill>
          <a:prstDash val="solid"/>
          <a:miter lim="800000"/>
        </a:ln>
        <a:effectLst>
          <a:softEdge rad="12700"/>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CH" sz="2400" b="1" kern="1200" dirty="0">
              <a:solidFill>
                <a:srgbClr val="FFFFFF"/>
              </a:solidFill>
              <a:effectLst/>
            </a:rPr>
            <a:t>Personaler sicherer Ort</a:t>
          </a:r>
        </a:p>
      </dsp:txBody>
      <dsp:txXfrm>
        <a:off x="3127491" y="142927"/>
        <a:ext cx="2843174" cy="1705904"/>
      </dsp:txXfrm>
    </dsp:sp>
    <dsp:sp modelId="{D7311087-94CC-4FF0-A31A-0B43E66ECF4A}">
      <dsp:nvSpPr>
        <dsp:cNvPr id="0" name=""/>
        <dsp:cNvSpPr/>
      </dsp:nvSpPr>
      <dsp:spPr>
        <a:xfrm>
          <a:off x="1539379" y="2151817"/>
          <a:ext cx="2843174" cy="1705904"/>
        </a:xfrm>
        <a:prstGeom prst="rect">
          <a:avLst/>
        </a:prstGeom>
        <a:solidFill>
          <a:srgbClr val="7030A0"/>
        </a:solidFill>
        <a:ln w="12700" cap="flat" cmpd="sng" algn="ctr">
          <a:solidFill>
            <a:srgbClr val="000000"/>
          </a:solidFill>
          <a:prstDash val="solid"/>
          <a:miter lim="800000"/>
        </a:ln>
        <a:effectLst>
          <a:softEdge rad="12700"/>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CH" sz="2400" b="1" kern="1200" dirty="0">
              <a:solidFill>
                <a:srgbClr val="FFFFFF"/>
              </a:solidFill>
              <a:effectLst/>
            </a:rPr>
            <a:t>Spiritualität als sicherer Ort</a:t>
          </a:r>
        </a:p>
      </dsp:txBody>
      <dsp:txXfrm>
        <a:off x="1539379" y="2151817"/>
        <a:ext cx="2843174" cy="1705904"/>
      </dsp:txXfrm>
    </dsp:sp>
    <dsp:sp modelId="{7E193615-0796-4BE6-BF23-B9FC10524876}">
      <dsp:nvSpPr>
        <dsp:cNvPr id="0" name=""/>
        <dsp:cNvSpPr/>
      </dsp:nvSpPr>
      <dsp:spPr>
        <a:xfrm>
          <a:off x="4755890" y="2151812"/>
          <a:ext cx="2843174" cy="1705904"/>
        </a:xfrm>
        <a:prstGeom prst="rect">
          <a:avLst/>
        </a:prstGeom>
        <a:solidFill>
          <a:srgbClr val="7030A0"/>
        </a:solidFill>
        <a:ln w="12700" cap="flat" cmpd="sng" algn="ctr">
          <a:solidFill>
            <a:srgbClr val="000000"/>
          </a:solidFill>
          <a:prstDash val="solid"/>
          <a:miter lim="800000"/>
        </a:ln>
        <a:effectLst>
          <a:softEdge rad="12700"/>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CH" sz="2400" b="1" kern="1200" dirty="0">
              <a:solidFill>
                <a:srgbClr val="FFFFFF"/>
              </a:solidFill>
              <a:effectLst/>
            </a:rPr>
            <a:t>Innerer sicherer Ort</a:t>
          </a:r>
        </a:p>
      </dsp:txBody>
      <dsp:txXfrm>
        <a:off x="4755890" y="2151812"/>
        <a:ext cx="2843174" cy="1705904"/>
      </dsp:txXfrm>
    </dsp:sp>
    <dsp:sp modelId="{7534EBA2-35F1-4408-B8CF-086FB075C11E}">
      <dsp:nvSpPr>
        <dsp:cNvPr id="0" name=""/>
        <dsp:cNvSpPr/>
      </dsp:nvSpPr>
      <dsp:spPr>
        <a:xfrm>
          <a:off x="6203322" y="141506"/>
          <a:ext cx="2843174" cy="1705904"/>
        </a:xfrm>
        <a:prstGeom prst="rect">
          <a:avLst/>
        </a:prstGeom>
        <a:solidFill>
          <a:srgbClr val="7030A0"/>
        </a:solidFill>
        <a:ln w="12700" cap="flat" cmpd="sng" algn="ctr">
          <a:solidFill>
            <a:srgbClr val="000000"/>
          </a:solidFill>
          <a:prstDash val="solid"/>
          <a:miter lim="800000"/>
        </a:ln>
        <a:effectLst>
          <a:softEdge rad="12700"/>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CH" sz="2400" b="1" kern="1200" dirty="0">
              <a:solidFill>
                <a:srgbClr val="FFFFFF"/>
              </a:solidFill>
              <a:effectLst/>
            </a:rPr>
            <a:t>Das Selbst als sicherer Ort</a:t>
          </a:r>
        </a:p>
      </dsp:txBody>
      <dsp:txXfrm>
        <a:off x="6203322" y="141506"/>
        <a:ext cx="2843174" cy="1705904"/>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7E8BA2-CEFE-4C4A-85D9-19D6E6A50D1F}" type="datetimeFigureOut">
              <a:rPr lang="de-CH" smtClean="0"/>
              <a:t>29.09.2020</a:t>
            </a:fld>
            <a:endParaRPr lang="de-CH"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65B847-B17D-4B82-A5E5-F8744B40912D}" type="slidenum">
              <a:rPr lang="de-CH" smtClean="0"/>
              <a:t>‹Nr.›</a:t>
            </a:fld>
            <a:endParaRPr lang="de-CH" dirty="0"/>
          </a:p>
        </p:txBody>
      </p:sp>
    </p:spTree>
    <p:extLst>
      <p:ext uri="{BB962C8B-B14F-4D97-AF65-F5344CB8AC3E}">
        <p14:creationId xmlns:p14="http://schemas.microsoft.com/office/powerpoint/2010/main" val="1689322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CH" dirty="0"/>
              <a:t>Mich vorstellen</a:t>
            </a:r>
          </a:p>
          <a:p>
            <a:pPr marL="171450" indent="-171450">
              <a:buFontTx/>
              <a:buChar char="-"/>
            </a:pPr>
            <a:r>
              <a:rPr lang="de-CH" dirty="0"/>
              <a:t>Ende ca. 16:45 Uhr</a:t>
            </a:r>
          </a:p>
          <a:p>
            <a:pPr marL="171450" indent="-171450">
              <a:buFontTx/>
              <a:buChar char="-"/>
            </a:pPr>
            <a:r>
              <a:rPr lang="de-CH" dirty="0"/>
              <a:t>Skript </a:t>
            </a:r>
            <a:r>
              <a:rPr lang="de-CH"/>
              <a:t>wird abgeeg</a:t>
            </a:r>
            <a:endParaRPr lang="de-CH" dirty="0"/>
          </a:p>
        </p:txBody>
      </p:sp>
      <p:sp>
        <p:nvSpPr>
          <p:cNvPr id="4" name="Foliennummernplatzhalter 3"/>
          <p:cNvSpPr>
            <a:spLocks noGrp="1"/>
          </p:cNvSpPr>
          <p:nvPr>
            <p:ph type="sldNum" sz="quarter" idx="10"/>
          </p:nvPr>
        </p:nvSpPr>
        <p:spPr/>
        <p:txBody>
          <a:bodyPr/>
          <a:lstStyle/>
          <a:p>
            <a:fld id="{5165B847-B17D-4B82-A5E5-F8744B40912D}" type="slidenum">
              <a:rPr lang="de-CH" smtClean="0"/>
              <a:t>1</a:t>
            </a:fld>
            <a:endParaRPr lang="de-CH" dirty="0"/>
          </a:p>
        </p:txBody>
      </p:sp>
    </p:spTree>
    <p:extLst>
      <p:ext uri="{BB962C8B-B14F-4D97-AF65-F5344CB8AC3E}">
        <p14:creationId xmlns:p14="http://schemas.microsoft.com/office/powerpoint/2010/main" val="3901624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Zeitkriterium </a:t>
            </a:r>
            <a:endParaRPr lang="en-US" b="1" dirty="0"/>
          </a:p>
        </p:txBody>
      </p:sp>
      <p:sp>
        <p:nvSpPr>
          <p:cNvPr id="4" name="Foliennummernplatzhalter 3"/>
          <p:cNvSpPr>
            <a:spLocks noGrp="1"/>
          </p:cNvSpPr>
          <p:nvPr>
            <p:ph type="sldNum" sz="quarter" idx="10"/>
          </p:nvPr>
        </p:nvSpPr>
        <p:spPr/>
        <p:txBody>
          <a:bodyPr/>
          <a:lstStyle/>
          <a:p>
            <a:fld id="{5165B847-B17D-4B82-A5E5-F8744B40912D}" type="slidenum">
              <a:rPr lang="de-CH" smtClean="0"/>
              <a:t>14</a:t>
            </a:fld>
            <a:endParaRPr lang="de-CH" dirty="0"/>
          </a:p>
        </p:txBody>
      </p:sp>
    </p:spTree>
    <p:extLst>
      <p:ext uri="{BB962C8B-B14F-4D97-AF65-F5344CB8AC3E}">
        <p14:creationId xmlns:p14="http://schemas.microsoft.com/office/powerpoint/2010/main" val="1208578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err="1"/>
              <a:t>Akute</a:t>
            </a:r>
            <a:r>
              <a:rPr lang="en-US" dirty="0"/>
              <a:t> </a:t>
            </a:r>
            <a:r>
              <a:rPr lang="en-US" dirty="0" err="1"/>
              <a:t>Belastungsreaktion</a:t>
            </a:r>
            <a:r>
              <a:rPr lang="en-US" baseline="0" dirty="0"/>
              <a:t> </a:t>
            </a:r>
            <a:r>
              <a:rPr lang="en-US" baseline="0" dirty="0">
                <a:sym typeface="Wingdings" panose="05000000000000000000" pitchFamily="2" charset="2"/>
              </a:rPr>
              <a:t> 48 </a:t>
            </a:r>
            <a:r>
              <a:rPr lang="en-US" baseline="0" dirty="0" err="1">
                <a:sym typeface="Wingdings" panose="05000000000000000000" pitchFamily="2" charset="2"/>
              </a:rPr>
              <a:t>Stunden</a:t>
            </a:r>
            <a:r>
              <a:rPr lang="en-US" baseline="0" dirty="0">
                <a:sym typeface="Wingdings" panose="05000000000000000000" pitchFamily="2" charset="2"/>
              </a:rPr>
              <a:t> (</a:t>
            </a:r>
            <a:r>
              <a:rPr lang="en-US" baseline="0" dirty="0" err="1">
                <a:sym typeface="Wingdings" panose="05000000000000000000" pitchFamily="2" charset="2"/>
              </a:rPr>
              <a:t>Neu</a:t>
            </a:r>
            <a:r>
              <a:rPr lang="en-US" baseline="0" dirty="0">
                <a:sym typeface="Wingdings" panose="05000000000000000000" pitchFamily="2" charset="2"/>
              </a:rPr>
              <a:t> 7 </a:t>
            </a:r>
            <a:r>
              <a:rPr lang="en-US" baseline="0" dirty="0" err="1">
                <a:sym typeface="Wingdings" panose="05000000000000000000" pitchFamily="2" charset="2"/>
              </a:rPr>
              <a:t>Tage</a:t>
            </a:r>
            <a:r>
              <a:rPr lang="en-US" baseline="0" dirty="0">
                <a:sym typeface="Wingdings" panose="05000000000000000000" pitchFamily="2" charset="2"/>
              </a:rPr>
              <a:t>)</a:t>
            </a:r>
          </a:p>
          <a:p>
            <a:endParaRPr lang="en-US" baseline="0" dirty="0">
              <a:sym typeface="Wingdings" panose="05000000000000000000" pitchFamily="2" charset="2"/>
            </a:endParaRPr>
          </a:p>
          <a:p>
            <a:r>
              <a:rPr lang="en-US" baseline="0" dirty="0" err="1">
                <a:sym typeface="Wingdings" panose="05000000000000000000" pitchFamily="2" charset="2"/>
              </a:rPr>
              <a:t>Akute</a:t>
            </a:r>
            <a:r>
              <a:rPr lang="en-US" baseline="0" dirty="0">
                <a:sym typeface="Wingdings" panose="05000000000000000000" pitchFamily="2" charset="2"/>
              </a:rPr>
              <a:t> </a:t>
            </a:r>
            <a:r>
              <a:rPr lang="en-US" baseline="0" dirty="0" err="1">
                <a:sym typeface="Wingdings" panose="05000000000000000000" pitchFamily="2" charset="2"/>
              </a:rPr>
              <a:t>Belastungsstörung</a:t>
            </a:r>
            <a:r>
              <a:rPr lang="en-US" baseline="0" dirty="0">
                <a:sym typeface="Wingdings" panose="05000000000000000000" pitchFamily="2" charset="2"/>
              </a:rPr>
              <a:t>  2 </a:t>
            </a:r>
            <a:r>
              <a:rPr lang="en-US" baseline="0" dirty="0" err="1">
                <a:sym typeface="Wingdings" panose="05000000000000000000" pitchFamily="2" charset="2"/>
              </a:rPr>
              <a:t>Tage</a:t>
            </a:r>
            <a:r>
              <a:rPr lang="en-US" baseline="0" dirty="0">
                <a:sym typeface="Wingdings" panose="05000000000000000000" pitchFamily="2" charset="2"/>
              </a:rPr>
              <a:t> </a:t>
            </a:r>
            <a:r>
              <a:rPr lang="en-US" baseline="0" dirty="0" err="1">
                <a:sym typeface="Wingdings" panose="05000000000000000000" pitchFamily="2" charset="2"/>
              </a:rPr>
              <a:t>bis</a:t>
            </a:r>
            <a:r>
              <a:rPr lang="en-US" baseline="0" dirty="0">
                <a:sym typeface="Wingdings" panose="05000000000000000000" pitchFamily="2" charset="2"/>
              </a:rPr>
              <a:t> 4 </a:t>
            </a:r>
            <a:r>
              <a:rPr lang="en-US" baseline="0" dirty="0" err="1">
                <a:sym typeface="Wingdings" panose="05000000000000000000" pitchFamily="2" charset="2"/>
              </a:rPr>
              <a:t>Wochen</a:t>
            </a:r>
            <a:endParaRPr lang="en-US" baseline="0" dirty="0">
              <a:sym typeface="Wingdings" panose="05000000000000000000" pitchFamily="2" charset="2"/>
            </a:endParaRPr>
          </a:p>
          <a:p>
            <a:endParaRPr lang="en-US" baseline="0" dirty="0">
              <a:sym typeface="Wingdings" panose="05000000000000000000" pitchFamily="2" charset="2"/>
            </a:endParaRPr>
          </a:p>
          <a:p>
            <a:r>
              <a:rPr lang="en-US" baseline="0" dirty="0" err="1">
                <a:sym typeface="Wingdings" panose="05000000000000000000" pitchFamily="2" charset="2"/>
              </a:rPr>
              <a:t>Anpassungsstörung</a:t>
            </a:r>
            <a:r>
              <a:rPr lang="en-US" baseline="0" dirty="0">
                <a:sym typeface="Wingdings" panose="05000000000000000000" pitchFamily="2" charset="2"/>
              </a:rPr>
              <a:t>  max 6 </a:t>
            </a:r>
            <a:r>
              <a:rPr lang="en-US" baseline="0" dirty="0" err="1">
                <a:sym typeface="Wingdings" panose="05000000000000000000" pitchFamily="2" charset="2"/>
              </a:rPr>
              <a:t>Monate</a:t>
            </a:r>
            <a:r>
              <a:rPr lang="en-US" baseline="0" dirty="0">
                <a:sym typeface="Wingdings" panose="05000000000000000000" pitchFamily="2" charset="2"/>
              </a:rPr>
              <a:t>  Depression, Angst, </a:t>
            </a:r>
            <a:r>
              <a:rPr lang="en-US" baseline="0" dirty="0" err="1">
                <a:sym typeface="Wingdings" panose="05000000000000000000" pitchFamily="2" charset="2"/>
              </a:rPr>
              <a:t>Störungen</a:t>
            </a:r>
            <a:r>
              <a:rPr lang="en-US" baseline="0" dirty="0">
                <a:sym typeface="Wingdings" panose="05000000000000000000" pitchFamily="2" charset="2"/>
              </a:rPr>
              <a:t> </a:t>
            </a:r>
            <a:r>
              <a:rPr lang="en-US" baseline="0" dirty="0" err="1">
                <a:sym typeface="Wingdings" panose="05000000000000000000" pitchFamily="2" charset="2"/>
              </a:rPr>
              <a:t>Sozialverhalten</a:t>
            </a:r>
            <a:r>
              <a:rPr lang="en-US" baseline="0" dirty="0">
                <a:sym typeface="Wingdings" panose="05000000000000000000" pitchFamily="2" charset="2"/>
              </a:rPr>
              <a:t> etc.  </a:t>
            </a:r>
          </a:p>
          <a:p>
            <a:endParaRPr lang="en-US" baseline="0" dirty="0">
              <a:sym typeface="Wingdings" panose="05000000000000000000" pitchFamily="2" charset="2"/>
            </a:endParaRPr>
          </a:p>
          <a:p>
            <a:r>
              <a:rPr lang="en-US" baseline="0" dirty="0">
                <a:sym typeface="Wingdings" panose="05000000000000000000" pitchFamily="2" charset="2"/>
              </a:rPr>
              <a:t>PTSD  ab 4 </a:t>
            </a:r>
            <a:r>
              <a:rPr lang="en-US" baseline="0" dirty="0" err="1">
                <a:sym typeface="Wingdings" panose="05000000000000000000" pitchFamily="2" charset="2"/>
              </a:rPr>
              <a:t>Wochen</a:t>
            </a:r>
            <a:r>
              <a:rPr lang="en-US" baseline="0" dirty="0">
                <a:sym typeface="Wingdings" panose="05000000000000000000" pitchFamily="2" charset="2"/>
              </a:rPr>
              <a:t> </a:t>
            </a:r>
            <a:r>
              <a:rPr lang="en-US" baseline="0" dirty="0" err="1">
                <a:sym typeface="Wingdings" panose="05000000000000000000" pitchFamily="2" charset="2"/>
              </a:rPr>
              <a:t>Wiedererleben</a:t>
            </a:r>
            <a:r>
              <a:rPr lang="en-US" baseline="0" dirty="0">
                <a:sym typeface="Wingdings" panose="05000000000000000000" pitchFamily="2" charset="2"/>
              </a:rPr>
              <a:t>, </a:t>
            </a:r>
            <a:r>
              <a:rPr lang="en-US" baseline="0" dirty="0" err="1">
                <a:sym typeface="Wingdings" panose="05000000000000000000" pitchFamily="2" charset="2"/>
              </a:rPr>
              <a:t>Vermeidung</a:t>
            </a:r>
            <a:r>
              <a:rPr lang="en-US" baseline="0" dirty="0">
                <a:sym typeface="Wingdings" panose="05000000000000000000" pitchFamily="2" charset="2"/>
              </a:rPr>
              <a:t>, </a:t>
            </a:r>
            <a:r>
              <a:rPr lang="en-US" baseline="0" dirty="0" err="1">
                <a:sym typeface="Wingdings" panose="05000000000000000000" pitchFamily="2" charset="2"/>
              </a:rPr>
              <a:t>Übererregung</a:t>
            </a:r>
            <a:r>
              <a:rPr lang="en-US" baseline="0" dirty="0">
                <a:sym typeface="Wingdings" panose="05000000000000000000" pitchFamily="2" charset="2"/>
              </a:rPr>
              <a:t> </a:t>
            </a:r>
          </a:p>
          <a:p>
            <a:endParaRPr lang="en-US" baseline="0" dirty="0">
              <a:sym typeface="Wingdings" panose="05000000000000000000" pitchFamily="2" charset="2"/>
            </a:endParaRPr>
          </a:p>
          <a:p>
            <a:r>
              <a:rPr lang="en-US" baseline="0" dirty="0" err="1">
                <a:sym typeface="Wingdings" panose="05000000000000000000" pitchFamily="2" charset="2"/>
              </a:rPr>
              <a:t>Komplexe</a:t>
            </a:r>
            <a:r>
              <a:rPr lang="en-US" baseline="0" dirty="0">
                <a:sym typeface="Wingdings" panose="05000000000000000000" pitchFamily="2" charset="2"/>
              </a:rPr>
              <a:t> </a:t>
            </a:r>
            <a:r>
              <a:rPr lang="en-US" baseline="0" dirty="0" err="1">
                <a:sym typeface="Wingdings" panose="05000000000000000000" pitchFamily="2" charset="2"/>
              </a:rPr>
              <a:t>Traumafolgestörung</a:t>
            </a:r>
            <a:r>
              <a:rPr lang="en-US" baseline="0" dirty="0">
                <a:sym typeface="Wingdings" panose="05000000000000000000" pitchFamily="2" charset="2"/>
              </a:rPr>
              <a:t>  </a:t>
            </a:r>
            <a:r>
              <a:rPr lang="en-US" baseline="0" dirty="0" err="1">
                <a:sym typeface="Wingdings" panose="05000000000000000000" pitchFamily="2" charset="2"/>
              </a:rPr>
              <a:t>Andauernde</a:t>
            </a:r>
            <a:r>
              <a:rPr lang="en-US" baseline="0" dirty="0">
                <a:sym typeface="Wingdings" panose="05000000000000000000" pitchFamily="2" charset="2"/>
              </a:rPr>
              <a:t> </a:t>
            </a:r>
            <a:r>
              <a:rPr lang="en-US" baseline="0" dirty="0" err="1">
                <a:sym typeface="Wingdings" panose="05000000000000000000" pitchFamily="2" charset="2"/>
              </a:rPr>
              <a:t>Persöndlichkeitsveränderung</a:t>
            </a:r>
            <a:r>
              <a:rPr lang="en-US" baseline="0" dirty="0">
                <a:sym typeface="Wingdings" panose="05000000000000000000" pitchFamily="2" charset="2"/>
              </a:rPr>
              <a:t> </a:t>
            </a:r>
            <a:endParaRPr lang="en-US" dirty="0"/>
          </a:p>
        </p:txBody>
      </p:sp>
      <p:sp>
        <p:nvSpPr>
          <p:cNvPr id="4" name="Foliennummernplatzhalter 3"/>
          <p:cNvSpPr>
            <a:spLocks noGrp="1"/>
          </p:cNvSpPr>
          <p:nvPr>
            <p:ph type="sldNum" sz="quarter" idx="10"/>
          </p:nvPr>
        </p:nvSpPr>
        <p:spPr/>
        <p:txBody>
          <a:bodyPr/>
          <a:lstStyle/>
          <a:p>
            <a:fld id="{5165B847-B17D-4B82-A5E5-F8744B40912D}" type="slidenum">
              <a:rPr lang="de-CH" smtClean="0"/>
              <a:t>15</a:t>
            </a:fld>
            <a:endParaRPr lang="de-CH" dirty="0"/>
          </a:p>
        </p:txBody>
      </p:sp>
    </p:spTree>
    <p:extLst>
      <p:ext uri="{BB962C8B-B14F-4D97-AF65-F5344CB8AC3E}">
        <p14:creationId xmlns:p14="http://schemas.microsoft.com/office/powerpoint/2010/main" val="2513863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altLang="de-DE" b="1" dirty="0">
                <a:latin typeface="Arial" panose="020B0604020202020204" pitchFamily="34" charset="0"/>
                <a:cs typeface="Arial" panose="020B0604020202020204" pitchFamily="34" charset="0"/>
                <a:sym typeface="Wingdings" panose="05000000000000000000" pitchFamily="2" charset="2"/>
              </a:rPr>
              <a:t>KEIN Symptom nur</a:t>
            </a:r>
            <a:r>
              <a:rPr lang="de-DE" altLang="de-DE" b="1" baseline="0" dirty="0">
                <a:latin typeface="Arial" panose="020B0604020202020204" pitchFamily="34" charset="0"/>
                <a:cs typeface="Arial" panose="020B0604020202020204" pitchFamily="34" charset="0"/>
                <a:sym typeface="Wingdings" panose="05000000000000000000" pitchFamily="2" charset="2"/>
              </a:rPr>
              <a:t> bei PTSD </a:t>
            </a:r>
            <a:endParaRPr lang="de-DE" altLang="de-DE" b="1" dirty="0">
              <a:latin typeface="Arial" panose="020B0604020202020204" pitchFamily="34" charset="0"/>
              <a:cs typeface="Arial" panose="020B0604020202020204" pitchFamily="34" charset="0"/>
              <a:sym typeface="Wingdings" panose="05000000000000000000" pitchFamily="2" charset="2"/>
            </a:endParaRP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endParaRPr lang="de-DE" altLang="de-DE" dirty="0">
              <a:latin typeface="Arial" panose="020B0604020202020204" pitchFamily="34" charset="0"/>
              <a:cs typeface="Arial" panose="020B0604020202020204" pitchFamily="34" charset="0"/>
            </a:endParaRPr>
          </a:p>
          <a:p>
            <a:pPr marL="171450" indent="-171450" eaLnBrk="1" hangingPunct="1">
              <a:buFont typeface="Wingdings" panose="05000000000000000000" pitchFamily="2" charset="2"/>
              <a:buChar char="à"/>
              <a:defRPr/>
            </a:pPr>
            <a:r>
              <a:rPr lang="de-DE" altLang="de-DE" b="1" dirty="0">
                <a:latin typeface="Arial" panose="020B0604020202020204" pitchFamily="34" charset="0"/>
                <a:cs typeface="Arial" panose="020B0604020202020204" pitchFamily="34" charset="0"/>
                <a:sym typeface="Wingdings" panose="05000000000000000000" pitchFamily="2" charset="2"/>
              </a:rPr>
              <a:t>Abbild Entwicklungsstufe </a:t>
            </a:r>
            <a:r>
              <a:rPr lang="de-DE" altLang="de-DE" dirty="0">
                <a:latin typeface="Arial" panose="020B0604020202020204" pitchFamily="34" charset="0"/>
                <a:cs typeface="Arial" panose="020B0604020202020204" pitchFamily="34" charset="0"/>
                <a:sym typeface="Wingdings" panose="05000000000000000000" pitchFamily="2" charset="2"/>
              </a:rPr>
              <a:t>zum Zeitpunkt der Traumatisierung  auch bei späteren Traumatisierungen</a:t>
            </a:r>
          </a:p>
          <a:p>
            <a:pPr eaLnBrk="1" hangingPunct="1">
              <a:buFont typeface="Wingdings" panose="05000000000000000000" pitchFamily="2" charset="2"/>
              <a:buNone/>
              <a:defRPr/>
            </a:pPr>
            <a:endParaRPr lang="de-DE" altLang="de-DE" dirty="0">
              <a:latin typeface="Arial" panose="020B0604020202020204" pitchFamily="34" charset="0"/>
              <a:cs typeface="Arial" panose="020B0604020202020204" pitchFamily="34" charset="0"/>
              <a:sym typeface="Wingdings" panose="05000000000000000000" pitchFamily="2" charset="2"/>
            </a:endParaRPr>
          </a:p>
          <a:p>
            <a:pPr marL="171450" indent="-171450" eaLnBrk="1" hangingPunct="1">
              <a:buFont typeface="Wingdings" panose="05000000000000000000" pitchFamily="2" charset="2"/>
              <a:buChar char="à"/>
              <a:defRPr/>
            </a:pPr>
            <a:r>
              <a:rPr lang="de-DE" altLang="de-DE" dirty="0">
                <a:latin typeface="Arial" panose="020B0604020202020204" pitchFamily="34" charset="0"/>
                <a:cs typeface="Arial" panose="020B0604020202020204" pitchFamily="34" charset="0"/>
                <a:sym typeface="Wingdings" panose="05000000000000000000" pitchFamily="2" charset="2"/>
              </a:rPr>
              <a:t>Kinder reagieren primär auf der </a:t>
            </a:r>
            <a:r>
              <a:rPr lang="de-DE" altLang="de-DE" b="1" dirty="0">
                <a:latin typeface="Arial" panose="020B0604020202020204" pitchFamily="34" charset="0"/>
                <a:cs typeface="Arial" panose="020B0604020202020204" pitchFamily="34" charset="0"/>
                <a:sym typeface="Wingdings" panose="05000000000000000000" pitchFamily="2" charset="2"/>
              </a:rPr>
              <a:t>körperlichen Ebene</a:t>
            </a:r>
            <a:r>
              <a:rPr lang="de-DE" altLang="de-DE" b="1" baseline="0" dirty="0">
                <a:latin typeface="Arial" panose="020B0604020202020204" pitchFamily="34" charset="0"/>
                <a:cs typeface="Arial" panose="020B0604020202020204" pitchFamily="34" charset="0"/>
                <a:sym typeface="Wingdings" panose="05000000000000000000" pitchFamily="2" charset="2"/>
              </a:rPr>
              <a:t> </a:t>
            </a:r>
            <a:r>
              <a:rPr lang="de-DE" altLang="de-DE" baseline="0" dirty="0">
                <a:latin typeface="Arial" panose="020B0604020202020204" pitchFamily="34" charset="0"/>
                <a:cs typeface="Arial" panose="020B0604020202020204" pitchFamily="34" charset="0"/>
                <a:sym typeface="Wingdings" panose="05000000000000000000" pitchFamily="2" charset="2"/>
              </a:rPr>
              <a:t> </a:t>
            </a:r>
            <a:r>
              <a:rPr lang="de-DE" altLang="de-DE" dirty="0">
                <a:latin typeface="Arial" panose="020B0604020202020204" pitchFamily="34" charset="0"/>
                <a:cs typeface="Arial" panose="020B0604020202020204" pitchFamily="34" charset="0"/>
                <a:sym typeface="Wingdings" panose="05000000000000000000" pitchFamily="2" charset="2"/>
              </a:rPr>
              <a:t>Symptome sind oft unspezifisch Abbild der Entwicklungsstufe zum Zeitpunkt der Traumatisierung</a:t>
            </a:r>
          </a:p>
          <a:p>
            <a:pPr marL="171450" indent="-171450" eaLnBrk="1" hangingPunct="1">
              <a:buFont typeface="Wingdings" panose="05000000000000000000" pitchFamily="2" charset="2"/>
              <a:buChar char="à"/>
              <a:defRPr/>
            </a:pPr>
            <a:endParaRPr lang="de-DE" altLang="de-DE" dirty="0">
              <a:latin typeface="Arial" panose="020B0604020202020204" pitchFamily="34" charset="0"/>
              <a:cs typeface="Arial" panose="020B0604020202020204" pitchFamily="34" charset="0"/>
              <a:sym typeface="Wingdings" panose="05000000000000000000" pitchFamily="2" charset="2"/>
            </a:endParaRPr>
          </a:p>
          <a:p>
            <a:pPr marL="171450" indent="-171450" eaLnBrk="1" hangingPunct="1">
              <a:buFont typeface="Wingdings" panose="05000000000000000000" pitchFamily="2" charset="2"/>
              <a:buChar char="à"/>
              <a:defRPr/>
            </a:pPr>
            <a:r>
              <a:rPr lang="de-DE" altLang="de-DE" dirty="0">
                <a:latin typeface="Arial" panose="020B0604020202020204" pitchFamily="34" charset="0"/>
                <a:cs typeface="Arial" panose="020B0604020202020204" pitchFamily="34" charset="0"/>
                <a:sym typeface="Wingdings" panose="05000000000000000000" pitchFamily="2" charset="2"/>
              </a:rPr>
              <a:t>Symptome können </a:t>
            </a:r>
            <a:r>
              <a:rPr lang="de-DE" altLang="de-DE" b="1" dirty="0">
                <a:latin typeface="Arial" panose="020B0604020202020204" pitchFamily="34" charset="0"/>
                <a:cs typeface="Arial" panose="020B0604020202020204" pitchFamily="34" charset="0"/>
                <a:sym typeface="Wingdings" panose="05000000000000000000" pitchFamily="2" charset="2"/>
              </a:rPr>
              <a:t>generalisieren oder spezifisch </a:t>
            </a:r>
            <a:r>
              <a:rPr lang="de-DE" altLang="de-DE" dirty="0">
                <a:latin typeface="Arial" panose="020B0604020202020204" pitchFamily="34" charset="0"/>
                <a:cs typeface="Arial" panose="020B0604020202020204" pitchFamily="34" charset="0"/>
                <a:sym typeface="Wingdings" panose="05000000000000000000" pitchFamily="2" charset="2"/>
              </a:rPr>
              <a:t>sein  </a:t>
            </a:r>
            <a:r>
              <a:rPr lang="de-DE" altLang="de-DE" b="1" dirty="0">
                <a:latin typeface="Arial" panose="020B0604020202020204" pitchFamily="34" charset="0"/>
                <a:cs typeface="Arial" panose="020B0604020202020204" pitchFamily="34" charset="0"/>
                <a:sym typeface="Wingdings" panose="05000000000000000000" pitchFamily="2" charset="2"/>
              </a:rPr>
              <a:t>Assoziationsnetz</a:t>
            </a:r>
          </a:p>
          <a:p>
            <a:pPr marL="171450" indent="-171450" eaLnBrk="1" hangingPunct="1">
              <a:buFont typeface="Wingdings" panose="05000000000000000000" pitchFamily="2" charset="2"/>
              <a:buChar char="à"/>
              <a:defRPr/>
            </a:pPr>
            <a:endParaRPr lang="de-DE" altLang="de-DE" dirty="0">
              <a:latin typeface="Arial" panose="020B0604020202020204" pitchFamily="34" charset="0"/>
              <a:cs typeface="Arial" panose="020B0604020202020204" pitchFamily="34" charset="0"/>
              <a:sym typeface="Wingdings" panose="05000000000000000000" pitchFamily="2" charset="2"/>
            </a:endParaRPr>
          </a:p>
          <a:p>
            <a:pPr marL="171450" indent="-171450" eaLnBrk="1" hangingPunct="1">
              <a:buFont typeface="Wingdings" panose="05000000000000000000" pitchFamily="2" charset="2"/>
              <a:buChar char="à"/>
              <a:defRPr/>
            </a:pPr>
            <a:r>
              <a:rPr lang="de-DE" altLang="de-DE" dirty="0">
                <a:latin typeface="Arial" panose="020B0604020202020204" pitchFamily="34" charset="0"/>
                <a:cs typeface="Arial" panose="020B0604020202020204" pitchFamily="34" charset="0"/>
                <a:sym typeface="Wingdings" panose="05000000000000000000" pitchFamily="2" charset="2"/>
              </a:rPr>
              <a:t>Symptome können </a:t>
            </a:r>
            <a:r>
              <a:rPr lang="de-DE" altLang="de-DE" b="1" dirty="0">
                <a:latin typeface="Arial" panose="020B0604020202020204" pitchFamily="34" charset="0"/>
                <a:cs typeface="Arial" panose="020B0604020202020204" pitchFamily="34" charset="0"/>
                <a:sym typeface="Wingdings" panose="05000000000000000000" pitchFamily="2" charset="2"/>
              </a:rPr>
              <a:t>schlimmer werden oder zurückgehen</a:t>
            </a:r>
          </a:p>
          <a:p>
            <a:pPr marL="171450" indent="-171450" eaLnBrk="1" hangingPunct="1">
              <a:buFont typeface="Wingdings" panose="05000000000000000000" pitchFamily="2" charset="2"/>
              <a:buChar char="à"/>
              <a:defRPr/>
            </a:pPr>
            <a:endParaRPr lang="de-DE" altLang="de-DE" dirty="0">
              <a:latin typeface="Arial" panose="020B0604020202020204" pitchFamily="34" charset="0"/>
              <a:cs typeface="Arial" panose="020B0604020202020204" pitchFamily="34" charset="0"/>
              <a:sym typeface="Wingdings" panose="05000000000000000000" pitchFamily="2" charset="2"/>
            </a:endParaRPr>
          </a:p>
          <a:p>
            <a:endParaRPr lang="en-US" dirty="0"/>
          </a:p>
        </p:txBody>
      </p:sp>
      <p:sp>
        <p:nvSpPr>
          <p:cNvPr id="4" name="Foliennummernplatzhalter 3"/>
          <p:cNvSpPr>
            <a:spLocks noGrp="1"/>
          </p:cNvSpPr>
          <p:nvPr>
            <p:ph type="sldNum" sz="quarter" idx="10"/>
          </p:nvPr>
        </p:nvSpPr>
        <p:spPr/>
        <p:txBody>
          <a:bodyPr/>
          <a:lstStyle/>
          <a:p>
            <a:fld id="{5165B847-B17D-4B82-A5E5-F8744B40912D}" type="slidenum">
              <a:rPr lang="de-CH" smtClean="0"/>
              <a:t>16</a:t>
            </a:fld>
            <a:endParaRPr lang="de-CH" dirty="0"/>
          </a:p>
        </p:txBody>
      </p:sp>
    </p:spTree>
    <p:extLst>
      <p:ext uri="{BB962C8B-B14F-4D97-AF65-F5344CB8AC3E}">
        <p14:creationId xmlns:p14="http://schemas.microsoft.com/office/powerpoint/2010/main" val="2104740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ltLang="de-DE" sz="1200" b="1" dirty="0">
                <a:sym typeface="Wingdings" panose="05000000000000000000" pitchFamily="2" charset="2"/>
              </a:rPr>
              <a:t>neutrale Reize </a:t>
            </a:r>
            <a:r>
              <a:rPr lang="de-CH" altLang="de-DE" sz="1200" dirty="0">
                <a:sym typeface="Wingdings" panose="05000000000000000000" pitchFamily="2" charset="2"/>
              </a:rPr>
              <a:t>können bei traumatisierte heftige Emotionen / Reaktionen auslösen  Vermeidung.</a:t>
            </a:r>
          </a:p>
          <a:p>
            <a:endParaRPr lang="de-CH" altLang="de-DE" sz="1200" dirty="0">
              <a:latin typeface="Arial" panose="020B0604020202020204" pitchFamily="34" charset="0"/>
              <a:cs typeface="Arial" panose="020B0604020202020204" pitchFamily="34" charset="0"/>
              <a:sym typeface="Wingdings" panose="05000000000000000000" pitchFamily="2" charset="2"/>
            </a:endParaRPr>
          </a:p>
          <a:p>
            <a:r>
              <a:rPr lang="de-CH" altLang="de-DE" dirty="0">
                <a:latin typeface="Arial" panose="020B0604020202020204" pitchFamily="34" charset="0"/>
                <a:cs typeface="Arial" panose="020B0604020202020204" pitchFamily="34" charset="0"/>
                <a:sym typeface="Wingdings" panose="05000000000000000000" pitchFamily="2" charset="2"/>
              </a:rPr>
              <a:t> Körperübungen, Klopf oder Klatschspiel, </a:t>
            </a:r>
            <a:r>
              <a:rPr lang="de-CH" altLang="de-DE" dirty="0" err="1">
                <a:latin typeface="Arial" panose="020B0604020202020204" pitchFamily="34" charset="0"/>
                <a:cs typeface="Arial" panose="020B0604020202020204" pitchFamily="34" charset="0"/>
                <a:sym typeface="Wingdings" panose="05000000000000000000" pitchFamily="2" charset="2"/>
              </a:rPr>
              <a:t>Slackelines</a:t>
            </a:r>
            <a:r>
              <a:rPr lang="de-CH" altLang="de-DE" dirty="0">
                <a:latin typeface="Arial" panose="020B0604020202020204" pitchFamily="34" charset="0"/>
                <a:cs typeface="Arial" panose="020B0604020202020204" pitchFamily="34" charset="0"/>
                <a:sym typeface="Wingdings" panose="05000000000000000000" pitchFamily="2" charset="2"/>
              </a:rPr>
              <a:t>, Barfuss gehen, Emotionsflip, </a:t>
            </a:r>
            <a:r>
              <a:rPr lang="de-CH" altLang="de-DE" dirty="0" err="1">
                <a:latin typeface="Arial" panose="020B0604020202020204" pitchFamily="34" charset="0"/>
                <a:cs typeface="Arial" panose="020B0604020202020204" pitchFamily="34" charset="0"/>
                <a:sym typeface="Wingdings" panose="05000000000000000000" pitchFamily="2" charset="2"/>
              </a:rPr>
              <a:t>Duftbar</a:t>
            </a:r>
            <a:r>
              <a:rPr lang="de-CH" altLang="de-DE" dirty="0">
                <a:latin typeface="Arial" panose="020B0604020202020204" pitchFamily="34" charset="0"/>
                <a:cs typeface="Arial" panose="020B0604020202020204" pitchFamily="34" charset="0"/>
                <a:sym typeface="Wingdings" panose="05000000000000000000" pitchFamily="2" charset="2"/>
              </a:rPr>
              <a:t>, Igelbälle etc.</a:t>
            </a:r>
          </a:p>
          <a:p>
            <a:endParaRPr lang="en-US" dirty="0"/>
          </a:p>
        </p:txBody>
      </p:sp>
      <p:sp>
        <p:nvSpPr>
          <p:cNvPr id="4" name="Foliennummernplatzhalter 3"/>
          <p:cNvSpPr>
            <a:spLocks noGrp="1"/>
          </p:cNvSpPr>
          <p:nvPr>
            <p:ph type="sldNum" sz="quarter" idx="10"/>
          </p:nvPr>
        </p:nvSpPr>
        <p:spPr/>
        <p:txBody>
          <a:bodyPr/>
          <a:lstStyle/>
          <a:p>
            <a:fld id="{5165B847-B17D-4B82-A5E5-F8744B40912D}" type="slidenum">
              <a:rPr lang="de-CH" smtClean="0"/>
              <a:t>17</a:t>
            </a:fld>
            <a:endParaRPr lang="de-CH" dirty="0"/>
          </a:p>
        </p:txBody>
      </p:sp>
    </p:spTree>
    <p:extLst>
      <p:ext uri="{BB962C8B-B14F-4D97-AF65-F5344CB8AC3E}">
        <p14:creationId xmlns:p14="http://schemas.microsoft.com/office/powerpoint/2010/main" val="2585912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eaLnBrk="1" hangingPunct="1">
              <a:buFont typeface="Wingdings" panose="05000000000000000000" pitchFamily="2" charset="2"/>
              <a:buChar char="à"/>
            </a:pPr>
            <a:r>
              <a:rPr lang="de-DE" altLang="de-DE" b="1" dirty="0">
                <a:latin typeface="Arial" panose="020B0604020202020204" pitchFamily="34" charset="0"/>
                <a:cs typeface="Arial" panose="020B0604020202020204" pitchFamily="34" charset="0"/>
                <a:sym typeface="Wingdings" panose="05000000000000000000" pitchFamily="2" charset="2"/>
              </a:rPr>
              <a:t>Dissoziation sind Zustände zu verstehen, in denen die Kinder zwar körperlich anwesend, aber kognitiv nicht aufnahmefähig sind</a:t>
            </a:r>
            <a:r>
              <a:rPr lang="de-DE" altLang="de-DE" dirty="0">
                <a:latin typeface="Arial" panose="020B0604020202020204" pitchFamily="34" charset="0"/>
                <a:cs typeface="Arial" panose="020B0604020202020204" pitchFamily="34" charset="0"/>
                <a:sym typeface="Wingdings" panose="05000000000000000000" pitchFamily="2" charset="2"/>
              </a:rPr>
              <a:t>. </a:t>
            </a:r>
          </a:p>
          <a:p>
            <a:pPr marL="171450" indent="-171450" eaLnBrk="1" hangingPunct="1">
              <a:buFont typeface="Wingdings" panose="05000000000000000000" pitchFamily="2" charset="2"/>
              <a:buChar char="à"/>
            </a:pPr>
            <a:endParaRPr lang="de-DE" altLang="de-DE" dirty="0">
              <a:latin typeface="Arial" panose="020B0604020202020204" pitchFamily="34" charset="0"/>
              <a:cs typeface="Arial" panose="020B0604020202020204" pitchFamily="34" charset="0"/>
              <a:sym typeface="Wingdings" panose="05000000000000000000" pitchFamily="2" charset="2"/>
            </a:endParaRPr>
          </a:p>
          <a:p>
            <a:pPr marL="171450" indent="-171450" eaLnBrk="1" hangingPunct="1">
              <a:buFont typeface="Wingdings" panose="05000000000000000000" pitchFamily="2" charset="2"/>
              <a:buChar char="à"/>
            </a:pPr>
            <a:r>
              <a:rPr lang="de-DE" altLang="de-DE" b="1" dirty="0">
                <a:latin typeface="Arial" panose="020B0604020202020204" pitchFamily="34" charset="0"/>
                <a:cs typeface="Arial" panose="020B0604020202020204" pitchFamily="34" charset="0"/>
                <a:sym typeface="Wingdings" panose="05000000000000000000" pitchFamily="2" charset="2"/>
              </a:rPr>
              <a:t>abwesender Blick, eine starre Mimik und das Fehlen jeglicher Gestik</a:t>
            </a:r>
            <a:endParaRPr lang="de-DE" altLang="de-DE" dirty="0">
              <a:latin typeface="Arial" panose="020B0604020202020204" pitchFamily="34" charset="0"/>
              <a:cs typeface="Arial" panose="020B0604020202020204" pitchFamily="34" charset="0"/>
              <a:sym typeface="Wingdings" panose="05000000000000000000" pitchFamily="2" charset="2"/>
            </a:endParaRPr>
          </a:p>
          <a:p>
            <a:pPr marL="171450" indent="-171450" eaLnBrk="1" hangingPunct="1">
              <a:buFont typeface="Wingdings" panose="05000000000000000000" pitchFamily="2" charset="2"/>
              <a:buChar char="à"/>
            </a:pPr>
            <a:endParaRPr lang="de-DE" altLang="de-DE" dirty="0">
              <a:latin typeface="Arial" panose="020B0604020202020204" pitchFamily="34" charset="0"/>
              <a:cs typeface="Arial" panose="020B0604020202020204" pitchFamily="34" charset="0"/>
              <a:sym typeface="Wingdings" panose="05000000000000000000" pitchFamily="2" charset="2"/>
            </a:endParaRPr>
          </a:p>
          <a:p>
            <a:pPr marL="171450" indent="-171450" eaLnBrk="1" hangingPunct="1">
              <a:buFont typeface="Wingdings" panose="05000000000000000000" pitchFamily="2" charset="2"/>
              <a:buChar char="à"/>
            </a:pPr>
            <a:r>
              <a:rPr lang="de-DE" altLang="de-DE" b="1" dirty="0">
                <a:latin typeface="Arial" panose="020B0604020202020204" pitchFamily="34" charset="0"/>
                <a:cs typeface="Arial" panose="020B0604020202020204" pitchFamily="34" charset="0"/>
                <a:sym typeface="Wingdings" panose="05000000000000000000" pitchFamily="2" charset="2"/>
              </a:rPr>
              <a:t>verlieren des Gefühls für Zeit und Örtlichkeit </a:t>
            </a:r>
            <a:r>
              <a:rPr lang="de-DE" altLang="de-DE" dirty="0">
                <a:latin typeface="Arial" panose="020B0604020202020204" pitchFamily="34" charset="0"/>
                <a:cs typeface="Arial" panose="020B0604020202020204" pitchFamily="34" charset="0"/>
                <a:sym typeface="Wingdings" panose="05000000000000000000" pitchFamily="2" charset="2"/>
              </a:rPr>
              <a:t>uns sind </a:t>
            </a:r>
            <a:r>
              <a:rPr lang="de-DE" altLang="de-DE" b="1" dirty="0">
                <a:latin typeface="Arial" panose="020B0604020202020204" pitchFamily="34" charset="0"/>
                <a:cs typeface="Arial" panose="020B0604020202020204" pitchFamily="34" charset="0"/>
                <a:sym typeface="Wingdings" panose="05000000000000000000" pitchFamily="2" charset="2"/>
              </a:rPr>
              <a:t>nicht aufnahmefähig </a:t>
            </a:r>
          </a:p>
          <a:p>
            <a:pPr marL="171450" indent="-171450" eaLnBrk="1" hangingPunct="1">
              <a:buFont typeface="Wingdings" panose="05000000000000000000" pitchFamily="2" charset="2"/>
              <a:buChar char="à"/>
            </a:pPr>
            <a:endParaRPr lang="de-DE" altLang="de-DE" b="1" dirty="0">
              <a:latin typeface="Arial" panose="020B0604020202020204" pitchFamily="34" charset="0"/>
              <a:cs typeface="Arial" panose="020B0604020202020204" pitchFamily="34" charset="0"/>
              <a:sym typeface="Wingdings" panose="05000000000000000000" pitchFamily="2" charset="2"/>
            </a:endParaRPr>
          </a:p>
          <a:p>
            <a:pPr marL="171450" indent="-171450" eaLnBrk="1" hangingPunct="1">
              <a:buFont typeface="Wingdings" panose="05000000000000000000" pitchFamily="2" charset="2"/>
              <a:buChar char="à"/>
            </a:pPr>
            <a:r>
              <a:rPr lang="de-DE" altLang="de-DE" dirty="0">
                <a:latin typeface="Arial" panose="020B0604020202020204" pitchFamily="34" charset="0"/>
                <a:cs typeface="Arial" panose="020B0604020202020204" pitchFamily="34" charset="0"/>
                <a:sym typeface="Wingdings" panose="05000000000000000000" pitchFamily="2" charset="2"/>
              </a:rPr>
              <a:t>Diese Zustände können durch </a:t>
            </a:r>
            <a:r>
              <a:rPr lang="de-DE" altLang="de-DE" b="1" dirty="0">
                <a:latin typeface="Arial" panose="020B0604020202020204" pitchFamily="34" charset="0"/>
                <a:cs typeface="Arial" panose="020B0604020202020204" pitchFamily="34" charset="0"/>
                <a:sym typeface="Wingdings" panose="05000000000000000000" pitchFamily="2" charset="2"/>
              </a:rPr>
              <a:t>traumatische Erinnerungen, aber auch unspezifischen Stress </a:t>
            </a:r>
            <a:r>
              <a:rPr lang="de-DE" altLang="de-DE" dirty="0">
                <a:latin typeface="Arial" panose="020B0604020202020204" pitchFamily="34" charset="0"/>
                <a:cs typeface="Arial" panose="020B0604020202020204" pitchFamily="34" charset="0"/>
                <a:sym typeface="Wingdings" panose="05000000000000000000" pitchFamily="2" charset="2"/>
              </a:rPr>
              <a:t>ausgelöst werden. </a:t>
            </a:r>
          </a:p>
          <a:p>
            <a:pPr marL="171450" indent="-171450" eaLnBrk="1" hangingPunct="1">
              <a:buFont typeface="Wingdings" panose="05000000000000000000" pitchFamily="2" charset="2"/>
              <a:buChar char="à"/>
            </a:pPr>
            <a:endParaRPr lang="de-DE" altLang="de-DE" dirty="0">
              <a:latin typeface="Arial" panose="020B0604020202020204" pitchFamily="34" charset="0"/>
              <a:cs typeface="Arial" panose="020B0604020202020204" pitchFamily="34" charset="0"/>
            </a:endParaRPr>
          </a:p>
          <a:p>
            <a:pPr marL="171450" indent="-171450">
              <a:buFont typeface="Times" panose="02020603050405020304" pitchFamily="18" charset="0"/>
              <a:buNone/>
            </a:pPr>
            <a:r>
              <a:rPr lang="de-CH" altLang="de-DE" dirty="0">
                <a:latin typeface="Arial" panose="020B0604020202020204" pitchFamily="34" charset="0"/>
                <a:cs typeface="Arial" panose="020B0604020202020204" pitchFamily="34" charset="0"/>
                <a:sym typeface="Wingdings" panose="05000000000000000000" pitchFamily="2" charset="2"/>
              </a:rPr>
              <a:t>Was tun im Alltag:</a:t>
            </a:r>
          </a:p>
          <a:p>
            <a:pPr marL="171450" indent="-171450"/>
            <a:r>
              <a:rPr lang="de-CH" altLang="de-DE" dirty="0">
                <a:latin typeface="Arial" panose="020B0604020202020204" pitchFamily="34" charset="0"/>
                <a:cs typeface="Arial" panose="020B0604020202020204" pitchFamily="34" charset="0"/>
                <a:sym typeface="Wingdings" panose="05000000000000000000" pitchFamily="2" charset="2"/>
              </a:rPr>
              <a:t> Raum- Zeiteinordnung ermöglichen</a:t>
            </a:r>
          </a:p>
          <a:p>
            <a:pPr marL="171450" indent="-171450"/>
            <a:r>
              <a:rPr lang="de-CH" altLang="de-DE" dirty="0">
                <a:latin typeface="Arial" panose="020B0604020202020204" pitchFamily="34" charset="0"/>
                <a:cs typeface="Arial" panose="020B0604020202020204" pitchFamily="34" charset="0"/>
                <a:sym typeface="Wingdings" panose="05000000000000000000" pitchFamily="2" charset="2"/>
              </a:rPr>
              <a:t> Partizipation sicherstellen und überprüfen</a:t>
            </a:r>
          </a:p>
          <a:p>
            <a:pPr marL="171450" indent="-171450"/>
            <a:r>
              <a:rPr lang="de-CH" altLang="de-DE" dirty="0">
                <a:latin typeface="Arial" panose="020B0604020202020204" pitchFamily="34" charset="0"/>
                <a:cs typeface="Arial" panose="020B0604020202020204" pitchFamily="34" charset="0"/>
                <a:sym typeface="Wingdings" panose="05000000000000000000" pitchFamily="2" charset="2"/>
              </a:rPr>
              <a:t> gut im Kontakt bleiben, Präsenz überprüfen </a:t>
            </a:r>
          </a:p>
          <a:p>
            <a:endParaRPr lang="en-US" dirty="0"/>
          </a:p>
        </p:txBody>
      </p:sp>
      <p:sp>
        <p:nvSpPr>
          <p:cNvPr id="4" name="Foliennummernplatzhalter 3"/>
          <p:cNvSpPr>
            <a:spLocks noGrp="1"/>
          </p:cNvSpPr>
          <p:nvPr>
            <p:ph type="sldNum" sz="quarter" idx="10"/>
          </p:nvPr>
        </p:nvSpPr>
        <p:spPr/>
        <p:txBody>
          <a:bodyPr/>
          <a:lstStyle/>
          <a:p>
            <a:fld id="{5165B847-B17D-4B82-A5E5-F8744B40912D}" type="slidenum">
              <a:rPr lang="de-CH" smtClean="0"/>
              <a:t>18</a:t>
            </a:fld>
            <a:endParaRPr lang="de-CH" dirty="0"/>
          </a:p>
        </p:txBody>
      </p:sp>
    </p:spTree>
    <p:extLst>
      <p:ext uri="{BB962C8B-B14F-4D97-AF65-F5344CB8AC3E}">
        <p14:creationId xmlns:p14="http://schemas.microsoft.com/office/powerpoint/2010/main" val="1807599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Clr>
                <a:srgbClr val="D4502C"/>
              </a:buClr>
            </a:pPr>
            <a:r>
              <a:rPr lang="de-CH" altLang="de-DE" sz="1200" kern="1200" dirty="0">
                <a:solidFill>
                  <a:schemeClr val="tx1"/>
                </a:solidFill>
                <a:latin typeface="+mn-lt"/>
                <a:ea typeface="+mn-ea"/>
                <a:cs typeface="+mn-cs"/>
                <a:sym typeface="Wingdings" panose="05000000000000000000" pitchFamily="2" charset="2"/>
              </a:rPr>
              <a:t> </a:t>
            </a:r>
            <a:r>
              <a:rPr lang="de-CH" altLang="de-DE" sz="1200" kern="1200" dirty="0">
                <a:solidFill>
                  <a:schemeClr val="tx1"/>
                </a:solidFill>
                <a:latin typeface="+mn-lt"/>
                <a:ea typeface="+mn-ea"/>
                <a:cs typeface="+mn-cs"/>
              </a:rPr>
              <a:t>Negative </a:t>
            </a:r>
            <a:r>
              <a:rPr lang="de-CH" altLang="de-DE" sz="1200" b="1" kern="1200" dirty="0">
                <a:solidFill>
                  <a:schemeClr val="tx1"/>
                </a:solidFill>
                <a:latin typeface="+mn-lt"/>
                <a:ea typeface="+mn-ea"/>
                <a:cs typeface="+mn-cs"/>
              </a:rPr>
              <a:t>Vorstellungen und Erwartungen </a:t>
            </a:r>
          </a:p>
          <a:p>
            <a:pPr>
              <a:buClr>
                <a:srgbClr val="D4502C"/>
              </a:buClr>
            </a:pPr>
            <a:endParaRPr lang="de-CH" altLang="de-DE" sz="1200" kern="1200" dirty="0">
              <a:solidFill>
                <a:schemeClr val="tx1"/>
              </a:solidFill>
              <a:latin typeface="+mn-lt"/>
              <a:ea typeface="+mn-ea"/>
              <a:cs typeface="+mn-cs"/>
              <a:sym typeface="Wingdings" panose="05000000000000000000" pitchFamily="2" charset="2"/>
            </a:endParaRPr>
          </a:p>
          <a:p>
            <a:pPr>
              <a:buClr>
                <a:srgbClr val="D4502C"/>
              </a:buClr>
            </a:pPr>
            <a:r>
              <a:rPr lang="de-CH" altLang="de-DE" sz="1200" kern="1200" dirty="0">
                <a:solidFill>
                  <a:schemeClr val="tx1"/>
                </a:solidFill>
                <a:latin typeface="+mn-lt"/>
                <a:ea typeface="+mn-ea"/>
                <a:cs typeface="+mn-cs"/>
                <a:sym typeface="Wingdings" panose="05000000000000000000" pitchFamily="2" charset="2"/>
              </a:rPr>
              <a:t> </a:t>
            </a:r>
            <a:r>
              <a:rPr lang="de-CH" altLang="de-DE" sz="1200" kern="1200" dirty="0">
                <a:solidFill>
                  <a:schemeClr val="tx1"/>
                </a:solidFill>
                <a:latin typeface="+mn-lt"/>
                <a:ea typeface="+mn-ea"/>
                <a:cs typeface="+mn-cs"/>
              </a:rPr>
              <a:t>Absolute </a:t>
            </a:r>
            <a:r>
              <a:rPr lang="de-CH" altLang="de-DE" sz="1200" b="1" kern="1200" dirty="0">
                <a:solidFill>
                  <a:schemeClr val="tx1"/>
                </a:solidFill>
                <a:latin typeface="+mn-lt"/>
                <a:ea typeface="+mn-ea"/>
                <a:cs typeface="+mn-cs"/>
              </a:rPr>
              <a:t>Selbstunwirksamkeitserwartung</a:t>
            </a:r>
          </a:p>
          <a:p>
            <a:pPr>
              <a:buClr>
                <a:srgbClr val="D4502C"/>
              </a:buClr>
            </a:pPr>
            <a:endParaRPr lang="de-CH" altLang="de-DE" sz="1200" kern="1200" dirty="0">
              <a:solidFill>
                <a:schemeClr val="tx1"/>
              </a:solidFill>
              <a:latin typeface="+mn-lt"/>
              <a:ea typeface="+mn-ea"/>
              <a:cs typeface="+mn-cs"/>
              <a:sym typeface="Wingdings" panose="05000000000000000000" pitchFamily="2" charset="2"/>
            </a:endParaRPr>
          </a:p>
          <a:p>
            <a:pPr>
              <a:buClr>
                <a:srgbClr val="D4502C"/>
              </a:buClr>
            </a:pPr>
            <a:r>
              <a:rPr lang="de-CH" altLang="de-DE" sz="1200" kern="1200" dirty="0">
                <a:solidFill>
                  <a:schemeClr val="tx1"/>
                </a:solidFill>
                <a:latin typeface="+mn-lt"/>
                <a:ea typeface="+mn-ea"/>
                <a:cs typeface="+mn-cs"/>
                <a:sym typeface="Wingdings" panose="05000000000000000000" pitchFamily="2" charset="2"/>
              </a:rPr>
              <a:t> </a:t>
            </a:r>
            <a:r>
              <a:rPr lang="de-CH" altLang="de-DE" sz="1200" kern="1200" dirty="0">
                <a:solidFill>
                  <a:schemeClr val="tx1"/>
                </a:solidFill>
                <a:latin typeface="+mn-lt"/>
                <a:ea typeface="+mn-ea"/>
                <a:cs typeface="+mn-cs"/>
              </a:rPr>
              <a:t>Verzerrte Kognitionen über die Ursache und Folgen </a:t>
            </a:r>
            <a:r>
              <a:rPr lang="de-CH" altLang="de-DE" sz="1200" b="1" kern="1200" dirty="0">
                <a:solidFill>
                  <a:schemeClr val="tx1"/>
                </a:solidFill>
                <a:latin typeface="+mn-lt"/>
                <a:ea typeface="+mn-ea"/>
                <a:cs typeface="+mn-cs"/>
                <a:sym typeface="Wingdings" panose="05000000000000000000" pitchFamily="2" charset="2"/>
              </a:rPr>
              <a:t> </a:t>
            </a:r>
            <a:r>
              <a:rPr lang="de-CH" altLang="de-DE" sz="1200" b="1" kern="1200" dirty="0">
                <a:solidFill>
                  <a:schemeClr val="tx1"/>
                </a:solidFill>
                <a:latin typeface="+mn-lt"/>
                <a:ea typeface="+mn-ea"/>
                <a:cs typeface="+mn-cs"/>
              </a:rPr>
              <a:t>Schuldgefühlen oder Schuldzuweisungen </a:t>
            </a:r>
          </a:p>
          <a:p>
            <a:pPr>
              <a:buClr>
                <a:srgbClr val="D4502C"/>
              </a:buClr>
            </a:pPr>
            <a:endParaRPr lang="de-CH" altLang="de-DE" sz="1200" kern="1200" dirty="0">
              <a:solidFill>
                <a:schemeClr val="tx1"/>
              </a:solidFill>
              <a:latin typeface="+mn-lt"/>
              <a:ea typeface="+mn-ea"/>
              <a:cs typeface="+mn-cs"/>
              <a:sym typeface="Wingdings" panose="05000000000000000000" pitchFamily="2" charset="2"/>
            </a:endParaRPr>
          </a:p>
          <a:p>
            <a:pPr>
              <a:buClr>
                <a:srgbClr val="D4502C"/>
              </a:buClr>
            </a:pPr>
            <a:r>
              <a:rPr lang="de-CH" altLang="de-DE" sz="1200" kern="1200" dirty="0">
                <a:solidFill>
                  <a:schemeClr val="tx1"/>
                </a:solidFill>
                <a:latin typeface="+mn-lt"/>
                <a:ea typeface="+mn-ea"/>
                <a:cs typeface="+mn-cs"/>
                <a:sym typeface="Wingdings" panose="05000000000000000000" pitchFamily="2" charset="2"/>
              </a:rPr>
              <a:t> </a:t>
            </a:r>
            <a:r>
              <a:rPr lang="de-CH" altLang="de-DE" sz="1200" kern="1200" dirty="0">
                <a:solidFill>
                  <a:schemeClr val="tx1"/>
                </a:solidFill>
                <a:latin typeface="+mn-lt"/>
                <a:ea typeface="+mn-ea"/>
                <a:cs typeface="+mn-cs"/>
              </a:rPr>
              <a:t>Andauernde </a:t>
            </a:r>
            <a:r>
              <a:rPr lang="de-CH" altLang="de-DE" sz="1200" b="1" kern="1200" dirty="0">
                <a:solidFill>
                  <a:schemeClr val="tx1"/>
                </a:solidFill>
                <a:latin typeface="+mn-lt"/>
                <a:ea typeface="+mn-ea"/>
                <a:cs typeface="+mn-cs"/>
              </a:rPr>
              <a:t>negative Affekte </a:t>
            </a:r>
            <a:r>
              <a:rPr lang="de-CH" altLang="de-DE" sz="1200" kern="1200" dirty="0">
                <a:solidFill>
                  <a:schemeClr val="tx1"/>
                </a:solidFill>
                <a:latin typeface="+mn-lt"/>
                <a:ea typeface="+mn-ea"/>
                <a:cs typeface="+mn-cs"/>
              </a:rPr>
              <a:t>(Angst, Wut, Scham, Schuld, usw.)</a:t>
            </a:r>
          </a:p>
          <a:p>
            <a:pPr>
              <a:buClr>
                <a:srgbClr val="D4502C"/>
              </a:buClr>
            </a:pPr>
            <a:endParaRPr lang="de-CH" altLang="de-DE" sz="1200" kern="1200" dirty="0">
              <a:solidFill>
                <a:schemeClr val="tx1"/>
              </a:solidFill>
              <a:latin typeface="+mn-lt"/>
              <a:ea typeface="+mn-ea"/>
              <a:cs typeface="+mn-cs"/>
              <a:sym typeface="Wingdings" panose="05000000000000000000" pitchFamily="2" charset="2"/>
            </a:endParaRPr>
          </a:p>
          <a:p>
            <a:pPr>
              <a:buClr>
                <a:srgbClr val="D4502C"/>
              </a:buClr>
            </a:pPr>
            <a:r>
              <a:rPr lang="de-CH" altLang="de-DE" sz="1200" kern="1200" dirty="0">
                <a:solidFill>
                  <a:schemeClr val="tx1"/>
                </a:solidFill>
                <a:latin typeface="+mn-lt"/>
                <a:ea typeface="+mn-ea"/>
                <a:cs typeface="+mn-cs"/>
                <a:sym typeface="Wingdings" panose="05000000000000000000" pitchFamily="2" charset="2"/>
              </a:rPr>
              <a:t> </a:t>
            </a:r>
            <a:r>
              <a:rPr lang="de-CH" altLang="de-DE" sz="1200" kern="1200" dirty="0">
                <a:solidFill>
                  <a:schemeClr val="tx1"/>
                </a:solidFill>
                <a:latin typeface="+mn-lt"/>
                <a:ea typeface="+mn-ea"/>
                <a:cs typeface="+mn-cs"/>
              </a:rPr>
              <a:t>Gefühl des </a:t>
            </a:r>
            <a:r>
              <a:rPr lang="de-CH" altLang="de-DE" sz="1200" b="1" kern="1200" dirty="0">
                <a:solidFill>
                  <a:schemeClr val="tx1"/>
                </a:solidFill>
                <a:latin typeface="+mn-lt"/>
                <a:ea typeface="+mn-ea"/>
                <a:cs typeface="+mn-cs"/>
              </a:rPr>
              <a:t>Fremdseins</a:t>
            </a:r>
          </a:p>
          <a:p>
            <a:pPr>
              <a:buClr>
                <a:srgbClr val="D4502C"/>
              </a:buClr>
            </a:pPr>
            <a:endParaRPr lang="de-CH" altLang="de-DE" sz="1200" kern="1200" dirty="0">
              <a:solidFill>
                <a:schemeClr val="tx1"/>
              </a:solidFill>
              <a:latin typeface="+mn-lt"/>
              <a:ea typeface="+mn-ea"/>
              <a:cs typeface="+mn-cs"/>
              <a:sym typeface="Wingdings" panose="05000000000000000000" pitchFamily="2" charset="2"/>
            </a:endParaRPr>
          </a:p>
          <a:p>
            <a:pPr>
              <a:buClr>
                <a:srgbClr val="D4502C"/>
              </a:buClr>
            </a:pPr>
            <a:r>
              <a:rPr lang="de-CH" altLang="de-DE" sz="1200" kern="1200" dirty="0">
                <a:solidFill>
                  <a:schemeClr val="tx1"/>
                </a:solidFill>
                <a:latin typeface="+mn-lt"/>
                <a:ea typeface="+mn-ea"/>
                <a:cs typeface="+mn-cs"/>
                <a:sym typeface="Wingdings" panose="05000000000000000000" pitchFamily="2" charset="2"/>
              </a:rPr>
              <a:t> </a:t>
            </a:r>
            <a:r>
              <a:rPr lang="de-CH" altLang="de-DE" sz="1200" b="1" kern="1200" dirty="0">
                <a:solidFill>
                  <a:schemeClr val="tx1"/>
                </a:solidFill>
                <a:latin typeface="+mn-lt"/>
                <a:ea typeface="+mn-ea"/>
                <a:cs typeface="+mn-cs"/>
              </a:rPr>
              <a:t>Unfähigkeit positive Gefühle </a:t>
            </a:r>
            <a:r>
              <a:rPr lang="de-CH" altLang="de-DE" sz="1200" kern="1200" dirty="0">
                <a:solidFill>
                  <a:schemeClr val="tx1"/>
                </a:solidFill>
                <a:latin typeface="+mn-lt"/>
                <a:ea typeface="+mn-ea"/>
                <a:cs typeface="+mn-cs"/>
              </a:rPr>
              <a:t>zu erleben</a:t>
            </a:r>
          </a:p>
          <a:p>
            <a:pPr>
              <a:buClr>
                <a:srgbClr val="D4502C"/>
              </a:buClr>
            </a:pPr>
            <a:endParaRPr lang="de-CH" altLang="de-DE" sz="1200" kern="1200" dirty="0">
              <a:solidFill>
                <a:schemeClr val="tx1"/>
              </a:solidFill>
              <a:latin typeface="+mn-lt"/>
              <a:ea typeface="+mn-ea"/>
              <a:cs typeface="+mn-cs"/>
              <a:sym typeface="Wingdings" panose="05000000000000000000" pitchFamily="2" charset="2"/>
            </a:endParaRPr>
          </a:p>
          <a:p>
            <a:pPr>
              <a:buClr>
                <a:srgbClr val="D4502C"/>
              </a:buClr>
            </a:pPr>
            <a:r>
              <a:rPr lang="de-CH" altLang="de-DE" sz="1200" kern="1200" dirty="0">
                <a:solidFill>
                  <a:schemeClr val="tx1"/>
                </a:solidFill>
                <a:latin typeface="+mn-lt"/>
                <a:ea typeface="+mn-ea"/>
                <a:cs typeface="+mn-cs"/>
                <a:sym typeface="Wingdings" panose="05000000000000000000" pitchFamily="2" charset="2"/>
              </a:rPr>
              <a:t> </a:t>
            </a:r>
            <a:r>
              <a:rPr lang="de-CH" altLang="de-DE" sz="1200" b="1" kern="1200" dirty="0">
                <a:solidFill>
                  <a:schemeClr val="tx1"/>
                </a:solidFill>
                <a:latin typeface="+mn-lt"/>
                <a:ea typeface="+mn-ea"/>
                <a:cs typeface="+mn-cs"/>
              </a:rPr>
              <a:t>Negatives Körperbild, schlechte Körperwahrnehmung</a:t>
            </a:r>
          </a:p>
          <a:p>
            <a:pPr>
              <a:buClr>
                <a:srgbClr val="D4502C"/>
              </a:buClr>
            </a:pPr>
            <a:endParaRPr lang="de-CH" altLang="de-DE" sz="1200" kern="1200" dirty="0">
              <a:solidFill>
                <a:schemeClr val="tx1"/>
              </a:solidFill>
              <a:latin typeface="+mn-lt"/>
              <a:ea typeface="+mn-ea"/>
              <a:cs typeface="+mn-cs"/>
              <a:sym typeface="Wingdings" panose="05000000000000000000" pitchFamily="2" charset="2"/>
            </a:endParaRPr>
          </a:p>
          <a:p>
            <a:pPr>
              <a:buClr>
                <a:srgbClr val="D4502C"/>
              </a:buClr>
            </a:pPr>
            <a:r>
              <a:rPr lang="de-CH" altLang="de-DE" sz="1200" kern="1200" dirty="0">
                <a:solidFill>
                  <a:schemeClr val="tx1"/>
                </a:solidFill>
                <a:latin typeface="+mn-lt"/>
                <a:ea typeface="+mn-ea"/>
                <a:cs typeface="+mn-cs"/>
                <a:sym typeface="Wingdings" panose="05000000000000000000" pitchFamily="2" charset="2"/>
              </a:rPr>
              <a:t> </a:t>
            </a:r>
            <a:r>
              <a:rPr lang="de-CH" altLang="de-DE" sz="1200" b="1" kern="1200" dirty="0">
                <a:solidFill>
                  <a:schemeClr val="tx1"/>
                </a:solidFill>
                <a:latin typeface="+mn-lt"/>
                <a:ea typeface="+mn-ea"/>
                <a:cs typeface="+mn-cs"/>
              </a:rPr>
              <a:t>Mangelnde Selbstfürsorge </a:t>
            </a:r>
            <a:r>
              <a:rPr lang="de-CH" altLang="de-DE" sz="1200" kern="1200" dirty="0">
                <a:solidFill>
                  <a:schemeClr val="tx1"/>
                </a:solidFill>
                <a:latin typeface="+mn-lt"/>
                <a:ea typeface="+mn-ea"/>
                <a:cs typeface="+mn-cs"/>
              </a:rPr>
              <a:t>und Unterdrückung eigener Bedürfnisse</a:t>
            </a:r>
          </a:p>
          <a:p>
            <a:endParaRPr lang="de-CH" dirty="0"/>
          </a:p>
        </p:txBody>
      </p:sp>
      <p:sp>
        <p:nvSpPr>
          <p:cNvPr id="4" name="Foliennummernplatzhalter 3"/>
          <p:cNvSpPr>
            <a:spLocks noGrp="1"/>
          </p:cNvSpPr>
          <p:nvPr>
            <p:ph type="sldNum" sz="quarter" idx="10"/>
          </p:nvPr>
        </p:nvSpPr>
        <p:spPr/>
        <p:txBody>
          <a:bodyPr/>
          <a:lstStyle/>
          <a:p>
            <a:fld id="{5165B847-B17D-4B82-A5E5-F8744B40912D}" type="slidenum">
              <a:rPr lang="de-CH" smtClean="0"/>
              <a:t>19</a:t>
            </a:fld>
            <a:endParaRPr lang="de-CH" dirty="0"/>
          </a:p>
        </p:txBody>
      </p:sp>
    </p:spTree>
    <p:extLst>
      <p:ext uri="{BB962C8B-B14F-4D97-AF65-F5344CB8AC3E}">
        <p14:creationId xmlns:p14="http://schemas.microsoft.com/office/powerpoint/2010/main" val="3814328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Chronische körperliche Beschwerden </a:t>
            </a:r>
          </a:p>
        </p:txBody>
      </p:sp>
      <p:sp>
        <p:nvSpPr>
          <p:cNvPr id="4" name="Foliennummernplatzhalter 3"/>
          <p:cNvSpPr>
            <a:spLocks noGrp="1"/>
          </p:cNvSpPr>
          <p:nvPr>
            <p:ph type="sldNum" sz="quarter" idx="10"/>
          </p:nvPr>
        </p:nvSpPr>
        <p:spPr/>
        <p:txBody>
          <a:bodyPr/>
          <a:lstStyle/>
          <a:p>
            <a:fld id="{5165B847-B17D-4B82-A5E5-F8744B40912D}" type="slidenum">
              <a:rPr lang="de-CH" smtClean="0"/>
              <a:t>20</a:t>
            </a:fld>
            <a:endParaRPr lang="de-CH" dirty="0"/>
          </a:p>
        </p:txBody>
      </p:sp>
    </p:spTree>
    <p:extLst>
      <p:ext uri="{BB962C8B-B14F-4D97-AF65-F5344CB8AC3E}">
        <p14:creationId xmlns:p14="http://schemas.microsoft.com/office/powerpoint/2010/main" val="3363033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Clr>
                <a:srgbClr val="D4502C"/>
              </a:buClr>
              <a:defRPr/>
            </a:pPr>
            <a:r>
              <a:rPr lang="de-CH" altLang="de-DE" sz="800" b="1" kern="1200" dirty="0">
                <a:solidFill>
                  <a:schemeClr val="tx1"/>
                </a:solidFill>
                <a:latin typeface="+mn-lt"/>
                <a:ea typeface="+mn-ea"/>
                <a:cs typeface="+mn-cs"/>
                <a:sym typeface="Wingdings" panose="05000000000000000000" pitchFamily="2" charset="2"/>
              </a:rPr>
              <a:t>Vertuschung</a:t>
            </a:r>
            <a:r>
              <a:rPr lang="de-CH" altLang="de-DE" sz="800" kern="1200" dirty="0">
                <a:solidFill>
                  <a:schemeClr val="tx1"/>
                </a:solidFill>
                <a:latin typeface="+mn-lt"/>
                <a:ea typeface="+mn-ea"/>
                <a:cs typeface="+mn-cs"/>
                <a:sym typeface="Wingdings" panose="05000000000000000000" pitchFamily="2" charset="2"/>
              </a:rPr>
              <a:t> der Symptome  Lügen (Lügen überführt)  Kritik</a:t>
            </a:r>
          </a:p>
          <a:p>
            <a:pPr marL="0" indent="0">
              <a:buClr>
                <a:srgbClr val="D4502C"/>
              </a:buClr>
              <a:buNone/>
              <a:defRPr/>
            </a:pPr>
            <a:endParaRPr lang="de-CH" altLang="de-DE" sz="800" kern="1200" dirty="0">
              <a:solidFill>
                <a:schemeClr val="tx1"/>
              </a:solidFill>
              <a:latin typeface="+mn-lt"/>
              <a:ea typeface="+mn-ea"/>
              <a:cs typeface="+mn-cs"/>
              <a:sym typeface="Wingdings" panose="05000000000000000000" pitchFamily="2" charset="2"/>
            </a:endParaRPr>
          </a:p>
          <a:p>
            <a:pPr>
              <a:buClr>
                <a:srgbClr val="D4502C"/>
              </a:buClr>
              <a:defRPr/>
            </a:pPr>
            <a:r>
              <a:rPr lang="de-CH" altLang="de-DE" sz="800" b="1" kern="1200" dirty="0">
                <a:solidFill>
                  <a:schemeClr val="tx1"/>
                </a:solidFill>
                <a:latin typeface="+mn-lt"/>
                <a:ea typeface="+mn-ea"/>
                <a:cs typeface="+mn-cs"/>
                <a:sym typeface="Wingdings" panose="05000000000000000000" pitchFamily="2" charset="2"/>
              </a:rPr>
              <a:t>Teufelskreis</a:t>
            </a:r>
            <a:r>
              <a:rPr lang="de-CH" altLang="de-DE" sz="800" kern="1200" dirty="0">
                <a:solidFill>
                  <a:schemeClr val="tx1"/>
                </a:solidFill>
                <a:latin typeface="+mn-lt"/>
                <a:ea typeface="+mn-ea"/>
                <a:cs typeface="+mn-cs"/>
                <a:sym typeface="Wingdings" panose="05000000000000000000" pitchFamily="2" charset="2"/>
              </a:rPr>
              <a:t> pädagogische Kritik  Unsicherheit</a:t>
            </a:r>
          </a:p>
          <a:p>
            <a:pPr>
              <a:buClr>
                <a:srgbClr val="D4502C"/>
              </a:buClr>
              <a:defRPr/>
            </a:pPr>
            <a:endParaRPr lang="de-CH" altLang="de-DE" sz="800" kern="1200" dirty="0">
              <a:solidFill>
                <a:schemeClr val="tx1"/>
              </a:solidFill>
              <a:latin typeface="+mn-lt"/>
              <a:ea typeface="+mn-ea"/>
              <a:cs typeface="+mn-cs"/>
              <a:sym typeface="Wingdings" panose="05000000000000000000" pitchFamily="2" charset="2"/>
            </a:endParaRPr>
          </a:p>
          <a:p>
            <a:pPr>
              <a:buClr>
                <a:srgbClr val="D4502C"/>
              </a:buClr>
              <a:defRPr/>
            </a:pPr>
            <a:r>
              <a:rPr lang="de-CH" altLang="de-DE" sz="800" kern="1200" dirty="0">
                <a:solidFill>
                  <a:schemeClr val="tx1"/>
                </a:solidFill>
                <a:latin typeface="+mn-lt"/>
                <a:ea typeface="+mn-ea"/>
                <a:cs typeface="+mn-cs"/>
                <a:sym typeface="Wingdings" panose="05000000000000000000" pitchFamily="2" charset="2"/>
              </a:rPr>
              <a:t>Dissoziation verhindert echte </a:t>
            </a:r>
            <a:r>
              <a:rPr lang="de-CH" altLang="de-DE" sz="800" b="1" kern="1200" dirty="0">
                <a:solidFill>
                  <a:schemeClr val="tx1"/>
                </a:solidFill>
                <a:latin typeface="+mn-lt"/>
                <a:ea typeface="+mn-ea"/>
                <a:cs typeface="+mn-cs"/>
                <a:sym typeface="Wingdings" panose="05000000000000000000" pitchFamily="2" charset="2"/>
              </a:rPr>
              <a:t>Partizipation </a:t>
            </a:r>
            <a:r>
              <a:rPr lang="de-CH" altLang="de-DE" sz="800" kern="1200" dirty="0">
                <a:solidFill>
                  <a:schemeClr val="tx1"/>
                </a:solidFill>
                <a:latin typeface="+mn-lt"/>
                <a:ea typeface="+mn-ea"/>
                <a:cs typeface="+mn-cs"/>
                <a:sym typeface="Wingdings" panose="05000000000000000000" pitchFamily="2" charset="2"/>
              </a:rPr>
              <a:t>(geringere Verbindlichkeit)</a:t>
            </a:r>
          </a:p>
          <a:p>
            <a:pPr>
              <a:buClr>
                <a:srgbClr val="D4502C"/>
              </a:buClr>
              <a:defRPr/>
            </a:pPr>
            <a:endParaRPr lang="de-CH" altLang="de-DE" sz="800" kern="1200" dirty="0">
              <a:solidFill>
                <a:schemeClr val="tx1"/>
              </a:solidFill>
              <a:latin typeface="+mn-lt"/>
              <a:ea typeface="+mn-ea"/>
              <a:cs typeface="+mn-cs"/>
              <a:sym typeface="Wingdings" panose="05000000000000000000" pitchFamily="2" charset="2"/>
            </a:endParaRPr>
          </a:p>
          <a:p>
            <a:pPr>
              <a:buClr>
                <a:srgbClr val="D4502C"/>
              </a:buClr>
              <a:defRPr/>
            </a:pPr>
            <a:r>
              <a:rPr lang="de-CH" altLang="de-DE" sz="800" kern="1200" dirty="0">
                <a:solidFill>
                  <a:schemeClr val="tx1"/>
                </a:solidFill>
                <a:latin typeface="+mn-lt"/>
                <a:ea typeface="+mn-ea"/>
                <a:cs typeface="+mn-cs"/>
                <a:sym typeface="Wingdings" panose="05000000000000000000" pitchFamily="2" charset="2"/>
              </a:rPr>
              <a:t>Verlust des Körpergefühls und des Schmerzempfindens (</a:t>
            </a:r>
            <a:r>
              <a:rPr lang="de-CH" altLang="de-DE" sz="800" b="1" kern="1200" dirty="0">
                <a:solidFill>
                  <a:schemeClr val="tx1"/>
                </a:solidFill>
                <a:latin typeface="+mn-lt"/>
                <a:ea typeface="+mn-ea"/>
                <a:cs typeface="+mn-cs"/>
                <a:sym typeface="Wingdings" panose="05000000000000000000" pitchFamily="2" charset="2"/>
              </a:rPr>
              <a:t>Risikoverhalten/SVV</a:t>
            </a:r>
            <a:r>
              <a:rPr lang="de-CH" altLang="de-DE" sz="800" kern="1200" dirty="0">
                <a:solidFill>
                  <a:schemeClr val="tx1"/>
                </a:solidFill>
                <a:latin typeface="+mn-lt"/>
                <a:ea typeface="+mn-ea"/>
                <a:cs typeface="+mn-cs"/>
                <a:sym typeface="Wingdings" panose="05000000000000000000" pitchFamily="2" charset="2"/>
              </a:rPr>
              <a:t>)</a:t>
            </a:r>
          </a:p>
          <a:p>
            <a:pPr>
              <a:buClr>
                <a:srgbClr val="D4502C"/>
              </a:buClr>
              <a:defRPr/>
            </a:pPr>
            <a:endParaRPr lang="de-CH" altLang="de-DE" sz="800" kern="1200" dirty="0">
              <a:solidFill>
                <a:schemeClr val="tx1"/>
              </a:solidFill>
              <a:latin typeface="+mn-lt"/>
              <a:ea typeface="+mn-ea"/>
              <a:cs typeface="+mn-cs"/>
              <a:sym typeface="Wingdings" panose="05000000000000000000" pitchFamily="2" charset="2"/>
            </a:endParaRPr>
          </a:p>
          <a:p>
            <a:pPr>
              <a:buClr>
                <a:srgbClr val="D4502C"/>
              </a:buClr>
              <a:defRPr/>
            </a:pPr>
            <a:r>
              <a:rPr lang="de-CH" altLang="de-DE" sz="800" kern="1200" dirty="0">
                <a:solidFill>
                  <a:schemeClr val="tx1"/>
                </a:solidFill>
                <a:latin typeface="+mn-lt"/>
                <a:ea typeface="+mn-ea"/>
                <a:cs typeface="+mn-cs"/>
                <a:sym typeface="Wingdings" panose="05000000000000000000" pitchFamily="2" charset="2"/>
              </a:rPr>
              <a:t>Kein Zugang zum gesamten </a:t>
            </a:r>
            <a:r>
              <a:rPr lang="de-CH" altLang="de-DE" sz="800" b="1" kern="1200" dirty="0">
                <a:solidFill>
                  <a:schemeClr val="tx1"/>
                </a:solidFill>
                <a:latin typeface="+mn-lt"/>
                <a:ea typeface="+mn-ea"/>
                <a:cs typeface="+mn-cs"/>
                <a:sym typeface="Wingdings" panose="05000000000000000000" pitchFamily="2" charset="2"/>
              </a:rPr>
              <a:t>Verhaltensrepertoire</a:t>
            </a:r>
          </a:p>
          <a:p>
            <a:endParaRPr lang="de-CH" dirty="0"/>
          </a:p>
        </p:txBody>
      </p:sp>
      <p:sp>
        <p:nvSpPr>
          <p:cNvPr id="4" name="Foliennummernplatzhalter 3"/>
          <p:cNvSpPr>
            <a:spLocks noGrp="1"/>
          </p:cNvSpPr>
          <p:nvPr>
            <p:ph type="sldNum" sz="quarter" idx="10"/>
          </p:nvPr>
        </p:nvSpPr>
        <p:spPr/>
        <p:txBody>
          <a:bodyPr/>
          <a:lstStyle/>
          <a:p>
            <a:fld id="{5165B847-B17D-4B82-A5E5-F8744B40912D}" type="slidenum">
              <a:rPr lang="de-CH" smtClean="0"/>
              <a:t>23</a:t>
            </a:fld>
            <a:endParaRPr lang="de-CH" dirty="0"/>
          </a:p>
        </p:txBody>
      </p:sp>
    </p:spTree>
    <p:extLst>
      <p:ext uri="{BB962C8B-B14F-4D97-AF65-F5344CB8AC3E}">
        <p14:creationId xmlns:p14="http://schemas.microsoft.com/office/powerpoint/2010/main" val="373778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Clr>
                <a:srgbClr val="D4502C"/>
              </a:buClr>
              <a:defRPr/>
            </a:pPr>
            <a:r>
              <a:rPr lang="de-CH" altLang="de-DE" sz="1200" b="1" kern="1200" dirty="0">
                <a:solidFill>
                  <a:schemeClr val="tx1"/>
                </a:solidFill>
                <a:latin typeface="+mn-lt"/>
                <a:ea typeface="+mn-ea"/>
                <a:cs typeface="+mn-cs"/>
                <a:sym typeface="Wingdings" panose="05000000000000000000" pitchFamily="2" charset="2"/>
              </a:rPr>
              <a:t> Jetzt Überleben </a:t>
            </a:r>
            <a:r>
              <a:rPr lang="de-CH" altLang="de-DE" sz="1200" kern="1200" dirty="0">
                <a:solidFill>
                  <a:schemeClr val="tx1"/>
                </a:solidFill>
                <a:latin typeface="+mn-lt"/>
                <a:ea typeface="+mn-ea"/>
                <a:cs typeface="+mn-cs"/>
                <a:sym typeface="Wingdings" panose="05000000000000000000" pitchFamily="2" charset="2"/>
              </a:rPr>
              <a:t>(schwierig, langfristig zu planen und in die Zukunft zu schauen)  </a:t>
            </a:r>
            <a:r>
              <a:rPr lang="de-CH" altLang="de-DE" sz="1200" b="1" kern="1200" dirty="0">
                <a:solidFill>
                  <a:schemeClr val="tx1"/>
                </a:solidFill>
                <a:latin typeface="+mn-lt"/>
                <a:ea typeface="+mn-ea"/>
                <a:cs typeface="+mn-cs"/>
                <a:sym typeface="Wingdings" panose="05000000000000000000" pitchFamily="2" charset="2"/>
              </a:rPr>
              <a:t>Unsicherer Aufenthaltsstatus</a:t>
            </a:r>
          </a:p>
          <a:p>
            <a:pPr>
              <a:buClr>
                <a:srgbClr val="D4502C"/>
              </a:buClr>
              <a:defRPr/>
            </a:pPr>
            <a:endParaRPr lang="de-CH" altLang="de-DE" sz="1200" kern="1200" dirty="0">
              <a:solidFill>
                <a:schemeClr val="tx1"/>
              </a:solidFill>
              <a:latin typeface="+mn-lt"/>
              <a:ea typeface="+mn-ea"/>
              <a:cs typeface="+mn-cs"/>
              <a:sym typeface="Wingdings" panose="05000000000000000000" pitchFamily="2" charset="2"/>
            </a:endParaRPr>
          </a:p>
          <a:p>
            <a:pPr>
              <a:buClr>
                <a:srgbClr val="D4502C"/>
              </a:buClr>
              <a:defRPr/>
            </a:pPr>
            <a:r>
              <a:rPr lang="de-CH" altLang="de-DE" sz="1200" kern="1200" dirty="0">
                <a:solidFill>
                  <a:schemeClr val="tx1"/>
                </a:solidFill>
                <a:latin typeface="+mn-lt"/>
                <a:ea typeface="+mn-ea"/>
                <a:cs typeface="+mn-cs"/>
                <a:sym typeface="Wingdings" panose="05000000000000000000" pitchFamily="2" charset="2"/>
              </a:rPr>
              <a:t> </a:t>
            </a:r>
            <a:r>
              <a:rPr lang="de-CH" altLang="de-DE" sz="1200" b="1" kern="1200" dirty="0">
                <a:solidFill>
                  <a:schemeClr val="tx1"/>
                </a:solidFill>
                <a:latin typeface="+mn-lt"/>
                <a:ea typeface="+mn-ea"/>
                <a:cs typeface="+mn-cs"/>
                <a:sym typeface="Wingdings" panose="05000000000000000000" pitchFamily="2" charset="2"/>
              </a:rPr>
              <a:t>Belohnungsaufschub ist schwierig </a:t>
            </a:r>
            <a:r>
              <a:rPr lang="de-CH" altLang="de-DE" sz="1200" kern="1200" dirty="0">
                <a:solidFill>
                  <a:schemeClr val="tx1"/>
                </a:solidFill>
                <a:latin typeface="+mn-lt"/>
                <a:ea typeface="+mn-ea"/>
                <a:cs typeface="+mn-cs"/>
                <a:sym typeface="Wingdings" panose="05000000000000000000" pitchFamily="2" charset="2"/>
              </a:rPr>
              <a:t>(impulsive Dinge machen mit langfristig negativen Folgen)</a:t>
            </a:r>
          </a:p>
          <a:p>
            <a:pPr>
              <a:buClr>
                <a:srgbClr val="D4502C"/>
              </a:buClr>
              <a:defRPr/>
            </a:pPr>
            <a:endParaRPr lang="de-CH" altLang="de-DE" sz="1200" kern="1200" dirty="0">
              <a:solidFill>
                <a:schemeClr val="tx1"/>
              </a:solidFill>
              <a:latin typeface="+mn-lt"/>
              <a:ea typeface="+mn-ea"/>
              <a:cs typeface="+mn-cs"/>
              <a:sym typeface="Wingdings" panose="05000000000000000000" pitchFamily="2" charset="2"/>
            </a:endParaRPr>
          </a:p>
          <a:p>
            <a:pPr>
              <a:buClr>
                <a:srgbClr val="D4502C"/>
              </a:buClr>
              <a:defRPr/>
            </a:pPr>
            <a:r>
              <a:rPr lang="de-CH" altLang="de-DE" sz="1200" kern="1200" dirty="0">
                <a:solidFill>
                  <a:schemeClr val="tx1"/>
                </a:solidFill>
                <a:latin typeface="+mn-lt"/>
                <a:ea typeface="+mn-ea"/>
                <a:cs typeface="+mn-cs"/>
                <a:sym typeface="Wingdings" panose="05000000000000000000" pitchFamily="2" charset="2"/>
              </a:rPr>
              <a:t> </a:t>
            </a:r>
            <a:r>
              <a:rPr lang="de-CH" altLang="de-DE" sz="1200" b="1" kern="1200" dirty="0">
                <a:solidFill>
                  <a:schemeClr val="tx1"/>
                </a:solidFill>
                <a:latin typeface="+mn-lt"/>
                <a:ea typeface="+mn-ea"/>
                <a:cs typeface="+mn-cs"/>
                <a:sym typeface="Wingdings" panose="05000000000000000000" pitchFamily="2" charset="2"/>
              </a:rPr>
              <a:t>Symptomatik verringert </a:t>
            </a:r>
            <a:r>
              <a:rPr lang="de-CH" altLang="de-DE" sz="1200" kern="1200" dirty="0">
                <a:solidFill>
                  <a:schemeClr val="tx1"/>
                </a:solidFill>
                <a:latin typeface="+mn-lt"/>
                <a:ea typeface="+mn-ea"/>
                <a:cs typeface="+mn-cs"/>
                <a:sym typeface="Wingdings" panose="05000000000000000000" pitchFamily="2" charset="2"/>
              </a:rPr>
              <a:t>die Aufmerksamkeitsleistung und die Planungsfähigkeit von komplexen Aufgaben (negative Schulerlebnisse)</a:t>
            </a:r>
          </a:p>
          <a:p>
            <a:pPr marL="0" indent="0">
              <a:buClr>
                <a:srgbClr val="D4502C"/>
              </a:buClr>
              <a:buNone/>
            </a:pPr>
            <a:endParaRPr lang="de-CH" sz="800" kern="1200" dirty="0">
              <a:solidFill>
                <a:schemeClr val="tx1"/>
              </a:solidFill>
              <a:latin typeface="+mn-lt"/>
              <a:ea typeface="+mn-ea"/>
              <a:cs typeface="+mn-cs"/>
            </a:endParaRPr>
          </a:p>
          <a:p>
            <a:endParaRPr lang="de-CH" dirty="0"/>
          </a:p>
        </p:txBody>
      </p:sp>
      <p:sp>
        <p:nvSpPr>
          <p:cNvPr id="4" name="Foliennummernplatzhalter 3"/>
          <p:cNvSpPr>
            <a:spLocks noGrp="1"/>
          </p:cNvSpPr>
          <p:nvPr>
            <p:ph type="sldNum" sz="quarter" idx="10"/>
          </p:nvPr>
        </p:nvSpPr>
        <p:spPr/>
        <p:txBody>
          <a:bodyPr/>
          <a:lstStyle/>
          <a:p>
            <a:fld id="{5165B847-B17D-4B82-A5E5-F8744B40912D}" type="slidenum">
              <a:rPr lang="de-CH" smtClean="0"/>
              <a:t>24</a:t>
            </a:fld>
            <a:endParaRPr lang="de-CH" dirty="0"/>
          </a:p>
        </p:txBody>
      </p:sp>
    </p:spTree>
    <p:extLst>
      <p:ext uri="{BB962C8B-B14F-4D97-AF65-F5344CB8AC3E}">
        <p14:creationId xmlns:p14="http://schemas.microsoft.com/office/powerpoint/2010/main" val="1661406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CH" altLang="de-DE" b="1" dirty="0">
                <a:latin typeface="Arial" panose="020B0604020202020204" pitchFamily="34" charset="0"/>
                <a:cs typeface="Arial" panose="020B0604020202020204" pitchFamily="34" charset="0"/>
                <a:sym typeface="Wingdings" panose="05000000000000000000" pitchFamily="2" charset="2"/>
              </a:rPr>
              <a:t>Neutrale Situation kann als Bedrohung</a:t>
            </a:r>
            <a:r>
              <a:rPr lang="de-CH" altLang="de-DE" b="1" baseline="0" dirty="0">
                <a:latin typeface="Arial" panose="020B0604020202020204" pitchFamily="34" charset="0"/>
                <a:cs typeface="Arial" panose="020B0604020202020204" pitchFamily="34" charset="0"/>
                <a:sym typeface="Wingdings" panose="05000000000000000000" pitchFamily="2" charset="2"/>
              </a:rPr>
              <a:t> </a:t>
            </a:r>
            <a:r>
              <a:rPr lang="de-CH" altLang="de-DE" baseline="0" dirty="0">
                <a:latin typeface="Arial" panose="020B0604020202020204" pitchFamily="34" charset="0"/>
                <a:cs typeface="Arial" panose="020B0604020202020204" pitchFamily="34" charset="0"/>
                <a:sym typeface="Wingdings" panose="05000000000000000000" pitchFamily="2" charset="2"/>
              </a:rPr>
              <a:t>wahrgenommen werden</a:t>
            </a:r>
            <a:endParaRPr lang="de-CH" altLang="de-DE" dirty="0">
              <a:latin typeface="Arial" panose="020B0604020202020204" pitchFamily="34" charset="0"/>
              <a:cs typeface="Arial" panose="020B0604020202020204" pitchFamily="34" charset="0"/>
              <a:sym typeface="Wingdings" panose="05000000000000000000" pitchFamily="2" charset="2"/>
            </a:endParaRP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endParaRPr lang="de-CH" altLang="de-DE" b="1" dirty="0">
              <a:latin typeface="Arial" panose="020B0604020202020204" pitchFamily="34" charset="0"/>
              <a:cs typeface="Arial" panose="020B0604020202020204" pitchFamily="34" charset="0"/>
              <a:sym typeface="Wingdings" panose="05000000000000000000" pitchFamily="2" charset="2"/>
            </a:endParaRP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CH" altLang="de-DE" b="1" dirty="0" err="1">
                <a:latin typeface="Arial" panose="020B0604020202020204" pitchFamily="34" charset="0"/>
                <a:cs typeface="Arial" panose="020B0604020202020204" pitchFamily="34" charset="0"/>
                <a:sym typeface="Wingdings" panose="05000000000000000000" pitchFamily="2" charset="2"/>
              </a:rPr>
              <a:t>PädagogInnen</a:t>
            </a:r>
            <a:r>
              <a:rPr lang="de-CH" altLang="de-DE" b="1" dirty="0">
                <a:latin typeface="Arial" panose="020B0604020202020204" pitchFamily="34" charset="0"/>
                <a:cs typeface="Arial" panose="020B0604020202020204" pitchFamily="34" charset="0"/>
                <a:sym typeface="Wingdings" panose="05000000000000000000" pitchFamily="2" charset="2"/>
              </a:rPr>
              <a:t> ist es schwierig in guten Kontakt zu kommen </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endParaRPr lang="de-CH" altLang="de-DE" b="1" dirty="0">
              <a:latin typeface="Arial" panose="020B0604020202020204" pitchFamily="34" charset="0"/>
              <a:cs typeface="Arial" panose="020B0604020202020204" pitchFamily="34" charset="0"/>
              <a:sym typeface="Wingdings" panose="05000000000000000000" pitchFamily="2" charset="2"/>
            </a:endParaRP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CH" altLang="de-DE" b="1" dirty="0">
                <a:latin typeface="Arial" panose="020B0604020202020204" pitchFamily="34" charset="0"/>
                <a:cs typeface="Arial" panose="020B0604020202020204" pitchFamily="34" charset="0"/>
                <a:sym typeface="Wingdings" panose="05000000000000000000" pitchFamily="2" charset="2"/>
              </a:rPr>
              <a:t>wenig positive Rückmeldung für das grosse Engagement  </a:t>
            </a:r>
            <a:r>
              <a:rPr lang="de-CH" altLang="de-DE" dirty="0">
                <a:latin typeface="Arial" panose="020B0604020202020204" pitchFamily="34" charset="0"/>
                <a:cs typeface="Arial" panose="020B0604020202020204" pitchFamily="34" charset="0"/>
                <a:sym typeface="Wingdings" panose="05000000000000000000" pitchFamily="2" charset="2"/>
              </a:rPr>
              <a:t>Idealisierung / Frustration  Gefahr von Überreaktion / Machtmissbrauch auf der pädagogischen Seite</a:t>
            </a:r>
          </a:p>
          <a:p>
            <a:pPr marL="171450" indent="-171450" eaLnBrk="1" hangingPunct="1"/>
            <a:endParaRPr lang="de-CH" altLang="de-DE" dirty="0">
              <a:latin typeface="Arial" panose="020B0604020202020204" pitchFamily="34" charset="0"/>
              <a:cs typeface="Arial" panose="020B0604020202020204" pitchFamily="34" charset="0"/>
              <a:sym typeface="Wingdings" panose="05000000000000000000" pitchFamily="2" charset="2"/>
            </a:endParaRPr>
          </a:p>
          <a:p>
            <a:pPr marL="171450" indent="-171450" eaLnBrk="1" hangingPunct="1">
              <a:buFont typeface="Wingdings" panose="05000000000000000000" pitchFamily="2" charset="2"/>
              <a:buChar char="à"/>
            </a:pPr>
            <a:r>
              <a:rPr lang="de-CH" altLang="de-DE" dirty="0">
                <a:latin typeface="Arial" panose="020B0604020202020204" pitchFamily="34" charset="0"/>
                <a:cs typeface="Arial" panose="020B0604020202020204" pitchFamily="34" charset="0"/>
                <a:sym typeface="Wingdings" panose="05000000000000000000" pitchFamily="2" charset="2"/>
              </a:rPr>
              <a:t>sehr viel Geduld und Professionalität um das zerstörte Vertrauen in die Beziehung wieder aufzubauen und </a:t>
            </a:r>
            <a:r>
              <a:rPr lang="de-CH" altLang="de-DE" dirty="0" err="1">
                <a:latin typeface="Arial" panose="020B0604020202020204" pitchFamily="34" charset="0"/>
                <a:cs typeface="Arial" panose="020B0604020202020204" pitchFamily="34" charset="0"/>
                <a:sym typeface="Wingdings" panose="05000000000000000000" pitchFamily="2" charset="2"/>
              </a:rPr>
              <a:t>transparenz</a:t>
            </a:r>
            <a:r>
              <a:rPr lang="de-CH" altLang="de-DE" dirty="0">
                <a:latin typeface="Arial" panose="020B0604020202020204" pitchFamily="34" charset="0"/>
                <a:cs typeface="Arial" panose="020B0604020202020204" pitchFamily="34" charset="0"/>
                <a:sym typeface="Wingdings" panose="05000000000000000000" pitchFamily="2" charset="2"/>
              </a:rPr>
              <a:t> in ihrer Rolle zu bleiben, ohne, dass die pathologische Beziehung </a:t>
            </a:r>
            <a:r>
              <a:rPr lang="de-CH" altLang="de-DE" dirty="0" err="1">
                <a:latin typeface="Arial" panose="020B0604020202020204" pitchFamily="34" charset="0"/>
                <a:cs typeface="Arial" panose="020B0604020202020204" pitchFamily="34" charset="0"/>
                <a:sym typeface="Wingdings" panose="05000000000000000000" pitchFamily="2" charset="2"/>
              </a:rPr>
              <a:t>reinszeniert</a:t>
            </a:r>
            <a:r>
              <a:rPr lang="de-CH" altLang="de-DE" dirty="0">
                <a:latin typeface="Arial" panose="020B0604020202020204" pitchFamily="34" charset="0"/>
                <a:cs typeface="Arial" panose="020B0604020202020204" pitchFamily="34" charset="0"/>
                <a:sym typeface="Wingdings" panose="05000000000000000000" pitchFamily="2" charset="2"/>
              </a:rPr>
              <a:t> wird oder sie aus Frustration ihre Macht ausspielen. </a:t>
            </a:r>
          </a:p>
          <a:p>
            <a:pPr marL="171450" indent="-171450" eaLnBrk="1" hangingPunct="1"/>
            <a:endParaRPr lang="de-DE" altLang="de-DE" dirty="0">
              <a:latin typeface="Arial" panose="020B0604020202020204" pitchFamily="34" charset="0"/>
              <a:cs typeface="Arial" panose="020B0604020202020204" pitchFamily="34" charset="0"/>
            </a:endParaRPr>
          </a:p>
          <a:p>
            <a:endParaRPr lang="en-US" dirty="0"/>
          </a:p>
        </p:txBody>
      </p:sp>
      <p:sp>
        <p:nvSpPr>
          <p:cNvPr id="4" name="Foliennummernplatzhalter 3"/>
          <p:cNvSpPr>
            <a:spLocks noGrp="1"/>
          </p:cNvSpPr>
          <p:nvPr>
            <p:ph type="sldNum" sz="quarter" idx="10"/>
          </p:nvPr>
        </p:nvSpPr>
        <p:spPr/>
        <p:txBody>
          <a:bodyPr/>
          <a:lstStyle/>
          <a:p>
            <a:fld id="{5165B847-B17D-4B82-A5E5-F8744B40912D}" type="slidenum">
              <a:rPr lang="de-CH" smtClean="0"/>
              <a:t>25</a:t>
            </a:fld>
            <a:endParaRPr lang="de-CH" dirty="0"/>
          </a:p>
        </p:txBody>
      </p:sp>
    </p:spTree>
    <p:extLst>
      <p:ext uri="{BB962C8B-B14F-4D97-AF65-F5344CB8AC3E}">
        <p14:creationId xmlns:p14="http://schemas.microsoft.com/office/powerpoint/2010/main" val="3451741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altLang="de-DE" b="1" dirty="0">
              <a:latin typeface="Arial" panose="020B0604020202020204" pitchFamily="34" charset="0"/>
              <a:cs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CH" altLang="de-DE" b="1" dirty="0">
                <a:latin typeface="Arial" panose="020B0604020202020204" pitchFamily="34" charset="0"/>
                <a:cs typeface="Arial" panose="020B0604020202020204" pitchFamily="34" charset="0"/>
                <a:sym typeface="Wingdings" panose="05000000000000000000" pitchFamily="2" charset="2"/>
              </a:rPr>
              <a:t>Hypothalamus </a:t>
            </a:r>
            <a:r>
              <a:rPr lang="de-CH" altLang="de-DE" dirty="0">
                <a:latin typeface="Arial" panose="020B0604020202020204" pitchFamily="34" charset="0"/>
                <a:cs typeface="Arial" panose="020B0604020202020204" pitchFamily="34" charset="0"/>
                <a:sym typeface="Wingdings" panose="05000000000000000000" pitchFamily="2" charset="2"/>
              </a:rPr>
              <a:t> Spannung und Entspannung  Befehle an Amygdala</a:t>
            </a:r>
          </a:p>
          <a:p>
            <a:pPr eaLnBrk="1" hangingPunct="1">
              <a:spcBef>
                <a:spcPct val="0"/>
              </a:spcBef>
            </a:pPr>
            <a:endParaRPr lang="de-CH" altLang="de-DE" b="1" dirty="0">
              <a:latin typeface="Arial" panose="020B0604020202020204" pitchFamily="34" charset="0"/>
              <a:cs typeface="Arial" panose="020B0604020202020204" pitchFamily="34" charset="0"/>
              <a:sym typeface="Wingdings" panose="05000000000000000000" pitchFamily="2" charset="2"/>
            </a:endParaRPr>
          </a:p>
          <a:p>
            <a:pPr eaLnBrk="1" hangingPunct="1">
              <a:spcBef>
                <a:spcPct val="0"/>
              </a:spcBef>
            </a:pPr>
            <a:r>
              <a:rPr lang="de-CH" altLang="de-DE" b="0" dirty="0">
                <a:latin typeface="Arial" panose="020B0604020202020204" pitchFamily="34" charset="0"/>
                <a:cs typeface="Arial" panose="020B0604020202020204" pitchFamily="34" charset="0"/>
                <a:sym typeface="Wingdings" panose="05000000000000000000" pitchFamily="2" charset="2"/>
              </a:rPr>
              <a:t>Amygdala (Mandelkern) </a:t>
            </a:r>
          </a:p>
          <a:p>
            <a:pPr eaLnBrk="1" hangingPunct="1">
              <a:spcBef>
                <a:spcPct val="0"/>
              </a:spcBef>
            </a:pPr>
            <a:r>
              <a:rPr lang="de-CH" altLang="de-DE" dirty="0">
                <a:latin typeface="Arial" panose="020B0604020202020204" pitchFamily="34" charset="0"/>
                <a:cs typeface="Arial" panose="020B0604020202020204" pitchFamily="34" charset="0"/>
                <a:sym typeface="Wingdings" panose="05000000000000000000" pitchFamily="2" charset="2"/>
              </a:rPr>
              <a:t> </a:t>
            </a:r>
            <a:r>
              <a:rPr lang="de-CH" altLang="de-DE" b="1" dirty="0">
                <a:latin typeface="Arial" panose="020B0604020202020204" pitchFamily="34" charset="0"/>
                <a:cs typeface="Arial" panose="020B0604020202020204" pitchFamily="34" charset="0"/>
                <a:sym typeface="Wingdings" panose="05000000000000000000" pitchFamily="2" charset="2"/>
              </a:rPr>
              <a:t>Informationsgeber</a:t>
            </a:r>
            <a:r>
              <a:rPr lang="de-CH" altLang="de-DE" b="1" baseline="0" dirty="0">
                <a:latin typeface="Arial" panose="020B0604020202020204" pitchFamily="34" charset="0"/>
                <a:cs typeface="Arial" panose="020B0604020202020204" pitchFamily="34" charset="0"/>
                <a:sym typeface="Wingdings" panose="05000000000000000000" pitchFamily="2" charset="2"/>
              </a:rPr>
              <a:t> für Körperfunktionen</a:t>
            </a:r>
            <a:r>
              <a:rPr lang="de-CH" altLang="de-DE" baseline="0" dirty="0">
                <a:latin typeface="Arial" panose="020B0604020202020204" pitchFamily="34" charset="0"/>
                <a:cs typeface="Arial" panose="020B0604020202020204" pitchFamily="34" charset="0"/>
                <a:sym typeface="Wingdings" panose="05000000000000000000" pitchFamily="2" charset="2"/>
              </a:rPr>
              <a:t>: z.B. </a:t>
            </a:r>
            <a:r>
              <a:rPr lang="de-CH" altLang="de-DE" dirty="0">
                <a:latin typeface="Arial" panose="020B0604020202020204" pitchFamily="34" charset="0"/>
                <a:cs typeface="Arial" panose="020B0604020202020204" pitchFamily="34" charset="0"/>
                <a:sym typeface="Wingdings" panose="05000000000000000000" pitchFamily="2" charset="2"/>
              </a:rPr>
              <a:t>Herzschlag, Atmung, Verdauung, Neurotransmitter</a:t>
            </a:r>
          </a:p>
          <a:p>
            <a:pPr marL="171450" indent="-171450" eaLnBrk="1" hangingPunct="1">
              <a:spcBef>
                <a:spcPct val="0"/>
              </a:spcBef>
              <a:buFont typeface="Wingdings" panose="05000000000000000000" pitchFamily="2" charset="2"/>
              <a:buChar char="à"/>
            </a:pPr>
            <a:r>
              <a:rPr lang="de-CH" altLang="de-DE" b="1" dirty="0">
                <a:latin typeface="Arial" panose="020B0604020202020204" pitchFamily="34" charset="0"/>
                <a:cs typeface="Arial" panose="020B0604020202020204" pitchFamily="34" charset="0"/>
                <a:sym typeface="Wingdings" panose="05000000000000000000" pitchFamily="2" charset="2"/>
              </a:rPr>
              <a:t>Schaltzentrale für unsere Gefühle</a:t>
            </a:r>
            <a:r>
              <a:rPr lang="de-CH" altLang="de-DE" dirty="0">
                <a:latin typeface="Arial" panose="020B0604020202020204" pitchFamily="34" charset="0"/>
                <a:cs typeface="Arial" panose="020B0604020202020204" pitchFamily="34" charset="0"/>
                <a:sym typeface="Wingdings" panose="05000000000000000000" pitchFamily="2" charset="2"/>
              </a:rPr>
              <a:t>  </a:t>
            </a:r>
            <a:r>
              <a:rPr lang="de-CH" altLang="de-DE" dirty="0" err="1">
                <a:latin typeface="Arial" panose="020B0604020202020204" pitchFamily="34" charset="0"/>
                <a:cs typeface="Arial" panose="020B0604020202020204" pitchFamily="34" charset="0"/>
                <a:sym typeface="Wingdings" panose="05000000000000000000" pitchFamily="2" charset="2"/>
              </a:rPr>
              <a:t>vorallem</a:t>
            </a:r>
            <a:r>
              <a:rPr lang="de-CH" altLang="de-DE" dirty="0">
                <a:latin typeface="Arial" panose="020B0604020202020204" pitchFamily="34" charset="0"/>
                <a:cs typeface="Arial" panose="020B0604020202020204" pitchFamily="34" charset="0"/>
                <a:sym typeface="Wingdings" panose="05000000000000000000" pitchFamily="2" charset="2"/>
              </a:rPr>
              <a:t> (Angst, Ekel und Lust) </a:t>
            </a:r>
          </a:p>
          <a:p>
            <a:pPr marL="171450" indent="-171450" eaLnBrk="1" hangingPunct="1">
              <a:spcBef>
                <a:spcPct val="0"/>
              </a:spcBef>
              <a:buFont typeface="Wingdings" panose="05000000000000000000" pitchFamily="2" charset="2"/>
              <a:buChar char="à"/>
            </a:pPr>
            <a:r>
              <a:rPr lang="de-CH" altLang="de-DE" b="1" dirty="0">
                <a:latin typeface="Arial" panose="020B0604020202020204" pitchFamily="34" charset="0"/>
                <a:cs typeface="Arial" panose="020B0604020202020204" pitchFamily="34" charset="0"/>
                <a:sym typeface="Wingdings" panose="05000000000000000000" pitchFamily="2" charset="2"/>
              </a:rPr>
              <a:t>Alarmsystem (Häschen) </a:t>
            </a:r>
            <a:r>
              <a:rPr lang="de-CH" altLang="de-DE" b="0" dirty="0">
                <a:latin typeface="Arial" panose="020B0604020202020204" pitchFamily="34" charset="0"/>
                <a:cs typeface="Arial" panose="020B0604020202020204" pitchFamily="34" charset="0"/>
                <a:sym typeface="Wingdings" panose="05000000000000000000" pitchFamily="2" charset="2"/>
              </a:rPr>
              <a:t>(interne</a:t>
            </a:r>
            <a:r>
              <a:rPr lang="de-CH" altLang="de-DE" b="0" baseline="0" dirty="0">
                <a:latin typeface="Arial" panose="020B0604020202020204" pitchFamily="34" charset="0"/>
                <a:cs typeface="Arial" panose="020B0604020202020204" pitchFamily="34" charset="0"/>
                <a:sym typeface="Wingdings" panose="05000000000000000000" pitchFamily="2" charset="2"/>
              </a:rPr>
              <a:t> und externe Reiz)</a:t>
            </a:r>
            <a:endParaRPr lang="de-CH" altLang="de-DE" b="0" dirty="0">
              <a:latin typeface="Arial" panose="020B0604020202020204" pitchFamily="34" charset="0"/>
              <a:cs typeface="Arial" panose="020B0604020202020204" pitchFamily="34" charset="0"/>
              <a:sym typeface="Wingdings" panose="05000000000000000000" pitchFamily="2" charset="2"/>
            </a:endParaRPr>
          </a:p>
          <a:p>
            <a:pPr eaLnBrk="1" hangingPunct="1">
              <a:spcBef>
                <a:spcPct val="0"/>
              </a:spcBef>
            </a:pPr>
            <a:endParaRPr lang="de-CH" altLang="de-DE" dirty="0">
              <a:latin typeface="Arial" panose="020B0604020202020204" pitchFamily="34" charset="0"/>
              <a:cs typeface="Arial" panose="020B0604020202020204" pitchFamily="34" charset="0"/>
              <a:sym typeface="Wingdings" panose="05000000000000000000" pitchFamily="2" charset="2"/>
            </a:endParaRPr>
          </a:p>
          <a:p>
            <a:pPr eaLnBrk="1" hangingPunct="1">
              <a:spcBef>
                <a:spcPct val="0"/>
              </a:spcBef>
            </a:pPr>
            <a:r>
              <a:rPr lang="de-CH" altLang="de-DE" b="0" dirty="0">
                <a:latin typeface="Arial" panose="020B0604020202020204" pitchFamily="34" charset="0"/>
                <a:cs typeface="Arial" panose="020B0604020202020204" pitchFamily="34" charset="0"/>
                <a:sym typeface="Wingdings" panose="05000000000000000000" pitchFamily="2" charset="2"/>
              </a:rPr>
              <a:t>Hippocampus </a:t>
            </a:r>
          </a:p>
          <a:p>
            <a:pPr eaLnBrk="1" hangingPunct="1">
              <a:spcBef>
                <a:spcPct val="0"/>
              </a:spcBef>
            </a:pPr>
            <a:r>
              <a:rPr lang="de-CH" altLang="de-DE" dirty="0">
                <a:latin typeface="Arial" panose="020B0604020202020204" pitchFamily="34" charset="0"/>
                <a:cs typeface="Arial" panose="020B0604020202020204" pitchFamily="34" charset="0"/>
                <a:sym typeface="Wingdings" panose="05000000000000000000" pitchFamily="2" charset="2"/>
              </a:rPr>
              <a:t> </a:t>
            </a:r>
            <a:r>
              <a:rPr lang="de-CH" altLang="de-DE" b="1" dirty="0">
                <a:latin typeface="Arial" panose="020B0604020202020204" pitchFamily="34" charset="0"/>
                <a:cs typeface="Arial" panose="020B0604020202020204" pitchFamily="34" charset="0"/>
                <a:sym typeface="Wingdings" panose="05000000000000000000" pitchFamily="2" charset="2"/>
              </a:rPr>
              <a:t>Bibliothekar</a:t>
            </a:r>
            <a:r>
              <a:rPr lang="de-CH" altLang="de-DE" dirty="0">
                <a:latin typeface="Arial" panose="020B0604020202020204" pitchFamily="34" charset="0"/>
                <a:cs typeface="Arial" panose="020B0604020202020204" pitchFamily="34" charset="0"/>
                <a:sym typeface="Wingdings" panose="05000000000000000000" pitchFamily="2" charset="2"/>
              </a:rPr>
              <a:t>  Zwischenablage (begrenzt, einfach und ohne Abruffunktion) </a:t>
            </a:r>
          </a:p>
          <a:p>
            <a:pPr marL="171450" indent="-171450" eaLnBrk="1" hangingPunct="1">
              <a:spcBef>
                <a:spcPct val="0"/>
              </a:spcBef>
              <a:buFont typeface="Wingdings" panose="05000000000000000000" pitchFamily="2" charset="2"/>
              <a:buChar char="à"/>
            </a:pPr>
            <a:r>
              <a:rPr lang="de-CH" altLang="de-DE" b="1" dirty="0">
                <a:latin typeface="Arial" panose="020B0604020202020204" pitchFamily="34" charset="0"/>
                <a:cs typeface="Arial" panose="020B0604020202020204" pitchFamily="34" charset="0"/>
                <a:sym typeface="Wingdings" panose="05000000000000000000" pitchFamily="2" charset="2"/>
              </a:rPr>
              <a:t>Zeitstempel </a:t>
            </a:r>
            <a:r>
              <a:rPr lang="de-CH" altLang="de-DE" dirty="0">
                <a:latin typeface="Arial" panose="020B0604020202020204" pitchFamily="34" charset="0"/>
                <a:cs typeface="Arial" panose="020B0604020202020204" pitchFamily="34" charset="0"/>
                <a:sym typeface="Wingdings" panose="05000000000000000000" pitchFamily="2" charset="2"/>
              </a:rPr>
              <a:t>verschiedene Rollen</a:t>
            </a:r>
          </a:p>
          <a:p>
            <a:pPr marL="171450" indent="-171450" eaLnBrk="1" hangingPunct="1">
              <a:spcBef>
                <a:spcPct val="0"/>
              </a:spcBef>
              <a:buFont typeface="Wingdings" panose="05000000000000000000" pitchFamily="2" charset="2"/>
              <a:buChar char="à"/>
            </a:pPr>
            <a:r>
              <a:rPr lang="de-CH" altLang="de-DE" b="1" dirty="0">
                <a:latin typeface="Arial" panose="020B0604020202020204" pitchFamily="34" charset="0"/>
                <a:cs typeface="Arial" panose="020B0604020202020204" pitchFamily="34" charset="0"/>
                <a:sym typeface="Wingdings" panose="05000000000000000000" pitchFamily="2" charset="2"/>
              </a:rPr>
              <a:t>Weiterleitend der Infos </a:t>
            </a:r>
            <a:r>
              <a:rPr lang="de-CH" altLang="de-DE" dirty="0">
                <a:latin typeface="Arial" panose="020B0604020202020204" pitchFamily="34" charset="0"/>
                <a:cs typeface="Arial" panose="020B0604020202020204" pitchFamily="34" charset="0"/>
                <a:sym typeface="Wingdings" panose="05000000000000000000" pitchFamily="2" charset="2"/>
              </a:rPr>
              <a:t>im Ruhezustand an die Grosshirnrinde </a:t>
            </a:r>
          </a:p>
          <a:p>
            <a:pPr marL="171450" indent="-171450" eaLnBrk="1" hangingPunct="1">
              <a:spcBef>
                <a:spcPct val="0"/>
              </a:spcBef>
              <a:buFont typeface="Wingdings" panose="05000000000000000000" pitchFamily="2" charset="2"/>
              <a:buChar char="à"/>
            </a:pPr>
            <a:r>
              <a:rPr lang="de-CH" altLang="de-DE" b="1" dirty="0">
                <a:latin typeface="Arial" panose="020B0604020202020204" pitchFamily="34" charset="0"/>
                <a:cs typeface="Arial" panose="020B0604020202020204" pitchFamily="34" charset="0"/>
                <a:sym typeface="Wingdings" panose="05000000000000000000" pitchFamily="2" charset="2"/>
              </a:rPr>
              <a:t>Störungsanfällig &amp; begrenzte Speicherfläche</a:t>
            </a:r>
          </a:p>
          <a:p>
            <a:pPr eaLnBrk="1" hangingPunct="1"/>
            <a:endParaRPr lang="de-DE" altLang="de-DE" dirty="0">
              <a:latin typeface="Arial" panose="020B0604020202020204" pitchFamily="34" charset="0"/>
              <a:cs typeface="Arial" panose="020B0604020202020204" pitchFamily="34" charset="0"/>
            </a:endParaRPr>
          </a:p>
          <a:p>
            <a:r>
              <a:rPr lang="de-CH" altLang="de-DE" dirty="0">
                <a:latin typeface="Arial" panose="020B0604020202020204" pitchFamily="34" charset="0"/>
                <a:cs typeface="Arial" panose="020B0604020202020204" pitchFamily="34" charset="0"/>
              </a:rPr>
              <a:t>Allgemein gilt</a:t>
            </a:r>
            <a:r>
              <a:rPr lang="de-CH" altLang="de-DE" baseline="0" dirty="0">
                <a:latin typeface="Arial" panose="020B0604020202020204" pitchFamily="34" charset="0"/>
                <a:cs typeface="Arial" panose="020B0604020202020204" pitchFamily="34" charset="0"/>
              </a:rPr>
              <a:t> </a:t>
            </a:r>
          </a:p>
          <a:p>
            <a:r>
              <a:rPr lang="de-CH" altLang="de-DE" baseline="0" dirty="0">
                <a:latin typeface="Arial" panose="020B0604020202020204" pitchFamily="34" charset="0"/>
                <a:cs typeface="Arial" panose="020B0604020202020204" pitchFamily="34" charset="0"/>
                <a:sym typeface="Wingdings" panose="05000000000000000000" pitchFamily="2" charset="2"/>
              </a:rPr>
              <a:t> </a:t>
            </a:r>
            <a:r>
              <a:rPr lang="de-CH" altLang="de-DE" b="1" dirty="0">
                <a:latin typeface="Arial" panose="020B0604020202020204" pitchFamily="34" charset="0"/>
                <a:cs typeface="Arial" panose="020B0604020202020204" pitchFamily="34" charset="0"/>
              </a:rPr>
              <a:t>Strukturen sind nicht unabhängig </a:t>
            </a:r>
            <a:r>
              <a:rPr lang="de-CH" altLang="de-DE" dirty="0">
                <a:latin typeface="Arial" panose="020B0604020202020204" pitchFamily="34" charset="0"/>
                <a:cs typeface="Arial" panose="020B0604020202020204" pitchFamily="34" charset="0"/>
              </a:rPr>
              <a:t>voneinander</a:t>
            </a:r>
            <a:endParaRPr lang="de-CH" altLang="de-DE" dirty="0">
              <a:latin typeface="Arial" panose="020B0604020202020204" pitchFamily="34" charset="0"/>
              <a:cs typeface="Arial" panose="020B0604020202020204" pitchFamily="34" charset="0"/>
              <a:sym typeface="Wingdings" panose="05000000000000000000" pitchFamily="2" charset="2"/>
            </a:endParaRPr>
          </a:p>
          <a:p>
            <a:r>
              <a:rPr lang="de-CH" altLang="de-DE" dirty="0">
                <a:latin typeface="Arial" panose="020B0604020202020204" pitchFamily="34" charset="0"/>
                <a:cs typeface="Arial" panose="020B0604020202020204" pitchFamily="34" charset="0"/>
                <a:sym typeface="Wingdings" panose="05000000000000000000" pitchFamily="2" charset="2"/>
              </a:rPr>
              <a:t>Höhere Funktionen sind auf die unteren angewiesen</a:t>
            </a:r>
          </a:p>
          <a:p>
            <a:endParaRPr lang="de-CH" dirty="0"/>
          </a:p>
        </p:txBody>
      </p:sp>
      <p:sp>
        <p:nvSpPr>
          <p:cNvPr id="4" name="Foliennummernplatzhalter 3"/>
          <p:cNvSpPr>
            <a:spLocks noGrp="1"/>
          </p:cNvSpPr>
          <p:nvPr>
            <p:ph type="sldNum" sz="quarter" idx="10"/>
          </p:nvPr>
        </p:nvSpPr>
        <p:spPr/>
        <p:txBody>
          <a:bodyPr/>
          <a:lstStyle/>
          <a:p>
            <a:fld id="{5165B847-B17D-4B82-A5E5-F8744B40912D}" type="slidenum">
              <a:rPr lang="de-CH" smtClean="0"/>
              <a:t>3</a:t>
            </a:fld>
            <a:endParaRPr lang="de-CH" dirty="0"/>
          </a:p>
        </p:txBody>
      </p:sp>
    </p:spTree>
    <p:extLst>
      <p:ext uri="{BB962C8B-B14F-4D97-AF65-F5344CB8AC3E}">
        <p14:creationId xmlns:p14="http://schemas.microsoft.com/office/powerpoint/2010/main" val="2878594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CH" altLang="de-DE" dirty="0">
                <a:latin typeface="Arial" panose="020B0604020202020204" pitchFamily="34" charset="0"/>
                <a:cs typeface="Arial" panose="020B0604020202020204" pitchFamily="34" charset="0"/>
                <a:sym typeface="Wingdings" panose="05000000000000000000" pitchFamily="2" charset="2"/>
              </a:rPr>
              <a:t> Traumalogisches Verhalten wird oftmals als </a:t>
            </a:r>
            <a:r>
              <a:rPr lang="de-CH" altLang="de-DE" b="1" dirty="0">
                <a:latin typeface="Arial" panose="020B0604020202020204" pitchFamily="34" charset="0"/>
                <a:cs typeface="Arial" panose="020B0604020202020204" pitchFamily="34" charset="0"/>
                <a:sym typeface="Wingdings" panose="05000000000000000000" pitchFamily="2" charset="2"/>
              </a:rPr>
              <a:t>«störend und schwierig</a:t>
            </a:r>
            <a:r>
              <a:rPr lang="de-CH" altLang="de-DE" dirty="0">
                <a:latin typeface="Arial" panose="020B0604020202020204" pitchFamily="34" charset="0"/>
                <a:cs typeface="Arial" panose="020B0604020202020204" pitchFamily="34" charset="0"/>
                <a:sym typeface="Wingdings" panose="05000000000000000000" pitchFamily="2" charset="2"/>
              </a:rPr>
              <a:t>» erlebt  Versuchen dieses im </a:t>
            </a:r>
            <a:r>
              <a:rPr lang="de-CH" altLang="de-DE" dirty="0" err="1">
                <a:latin typeface="Arial" panose="020B0604020202020204" pitchFamily="34" charset="0"/>
                <a:cs typeface="Arial" panose="020B0604020202020204" pitchFamily="34" charset="0"/>
                <a:sym typeface="Wingdings" panose="05000000000000000000" pitchFamily="2" charset="2"/>
              </a:rPr>
              <a:t>Traumakontex</a:t>
            </a:r>
            <a:r>
              <a:rPr lang="de-CH" altLang="de-DE" dirty="0">
                <a:latin typeface="Arial" panose="020B0604020202020204" pitchFamily="34" charset="0"/>
                <a:cs typeface="Arial" panose="020B0604020202020204" pitchFamily="34" charset="0"/>
                <a:sym typeface="Wingdings" panose="05000000000000000000" pitchFamily="2" charset="2"/>
              </a:rPr>
              <a:t> zu verstehen  </a:t>
            </a:r>
            <a:r>
              <a:rPr lang="de-CH" altLang="de-DE" b="1" dirty="0">
                <a:latin typeface="Arial" panose="020B0604020202020204" pitchFamily="34" charset="0"/>
                <a:cs typeface="Arial" panose="020B0604020202020204" pitchFamily="34" charset="0"/>
                <a:sym typeface="Wingdings" panose="05000000000000000000" pitchFamily="2" charset="2"/>
              </a:rPr>
              <a:t>würdigen und wertzuschätzen</a:t>
            </a:r>
          </a:p>
          <a:p>
            <a:pPr eaLnBrk="1" hangingPunct="1"/>
            <a:endParaRPr lang="de-CH" altLang="de-DE" dirty="0">
              <a:latin typeface="Arial" panose="020B0604020202020204" pitchFamily="34" charset="0"/>
              <a:cs typeface="Arial" panose="020B0604020202020204" pitchFamily="34" charset="0"/>
              <a:sym typeface="Wingdings" panose="05000000000000000000" pitchFamily="2" charset="2"/>
            </a:endParaRPr>
          </a:p>
          <a:p>
            <a:pPr eaLnBrk="1" hangingPunct="1"/>
            <a:r>
              <a:rPr lang="de-CH" altLang="de-DE" dirty="0">
                <a:latin typeface="Arial" panose="020B0604020202020204" pitchFamily="34" charset="0"/>
                <a:cs typeface="Arial" panose="020B0604020202020204" pitchFamily="34" charset="0"/>
                <a:sym typeface="Wingdings" panose="05000000000000000000" pitchFamily="2" charset="2"/>
              </a:rPr>
              <a:t> Jugendliche haben das </a:t>
            </a:r>
            <a:r>
              <a:rPr lang="de-CH" altLang="de-DE" b="1" dirty="0">
                <a:latin typeface="Arial" panose="020B0604020202020204" pitchFamily="34" charset="0"/>
                <a:cs typeface="Arial" panose="020B0604020202020204" pitchFamily="34" charset="0"/>
                <a:sym typeface="Wingdings" panose="05000000000000000000" pitchFamily="2" charset="2"/>
              </a:rPr>
              <a:t>Bedürfnis zu verstehen </a:t>
            </a:r>
            <a:r>
              <a:rPr lang="de-CH" altLang="de-DE" dirty="0">
                <a:latin typeface="Arial" panose="020B0604020202020204" pitchFamily="34" charset="0"/>
                <a:cs typeface="Arial" panose="020B0604020202020204" pitchFamily="34" charset="0"/>
                <a:sym typeface="Wingdings" panose="05000000000000000000" pitchFamily="2" charset="2"/>
              </a:rPr>
              <a:t> Erklären &amp; Erkunden  Keine Scham </a:t>
            </a:r>
          </a:p>
          <a:p>
            <a:pPr eaLnBrk="1" hangingPunct="1"/>
            <a:endParaRPr lang="de-CH" altLang="de-DE" dirty="0">
              <a:latin typeface="Arial" panose="020B0604020202020204" pitchFamily="34" charset="0"/>
              <a:cs typeface="Arial" panose="020B0604020202020204" pitchFamily="34" charset="0"/>
              <a:sym typeface="Wingdings" panose="05000000000000000000" pitchFamily="2" charset="2"/>
            </a:endParaRPr>
          </a:p>
          <a:p>
            <a:pPr marL="171450" indent="-171450" eaLnBrk="1" hangingPunct="1">
              <a:buFont typeface="Wingdings" panose="05000000000000000000" pitchFamily="2" charset="2"/>
              <a:buChar char="à"/>
            </a:pPr>
            <a:r>
              <a:rPr lang="de-CH" altLang="de-DE" b="1" dirty="0">
                <a:latin typeface="Arial" panose="020B0604020202020204" pitchFamily="34" charset="0"/>
                <a:cs typeface="Arial" panose="020B0604020202020204" pitchFamily="34" charset="0"/>
                <a:sym typeface="Wingdings" panose="05000000000000000000" pitchFamily="2" charset="2"/>
              </a:rPr>
              <a:t>Nicht</a:t>
            </a:r>
            <a:r>
              <a:rPr lang="de-CH" altLang="de-DE" b="1" baseline="0" dirty="0">
                <a:latin typeface="Arial" panose="020B0604020202020204" pitchFamily="34" charset="0"/>
                <a:cs typeface="Arial" panose="020B0604020202020204" pitchFamily="34" charset="0"/>
                <a:sym typeface="Wingdings" panose="05000000000000000000" pitchFamily="2" charset="2"/>
              </a:rPr>
              <a:t> unbedingt damit einverstanden sein</a:t>
            </a:r>
            <a:endParaRPr lang="de-CH" altLang="de-DE" dirty="0">
              <a:latin typeface="Arial" panose="020B0604020202020204" pitchFamily="34" charset="0"/>
              <a:cs typeface="Arial" panose="020B0604020202020204" pitchFamily="34" charset="0"/>
              <a:sym typeface="Wingdings" panose="05000000000000000000" pitchFamily="2" charset="2"/>
            </a:endParaRPr>
          </a:p>
          <a:p>
            <a:pPr eaLnBrk="1" hangingPunct="1"/>
            <a:endParaRPr lang="de-CH" altLang="de-DE" dirty="0">
              <a:latin typeface="Arial" panose="020B0604020202020204" pitchFamily="34" charset="0"/>
              <a:cs typeface="Arial" panose="020B0604020202020204" pitchFamily="34" charset="0"/>
              <a:sym typeface="Wingdings" panose="05000000000000000000" pitchFamily="2" charset="2"/>
            </a:endParaRPr>
          </a:p>
          <a:p>
            <a:pPr marL="171450" indent="-171450" eaLnBrk="1" hangingPunct="1">
              <a:buFont typeface="Wingdings" panose="05000000000000000000" pitchFamily="2" charset="2"/>
              <a:buChar char="à"/>
            </a:pPr>
            <a:r>
              <a:rPr lang="de-CH" altLang="de-DE" b="1" dirty="0">
                <a:latin typeface="Arial" panose="020B0604020202020204" pitchFamily="34" charset="0"/>
                <a:cs typeface="Arial" panose="020B0604020202020204" pitchFamily="34" charset="0"/>
                <a:sym typeface="Wingdings" panose="05000000000000000000" pitchFamily="2" charset="2"/>
              </a:rPr>
              <a:t>Verstehen</a:t>
            </a:r>
            <a:r>
              <a:rPr lang="de-CH" altLang="de-DE" b="1" baseline="0" dirty="0">
                <a:latin typeface="Arial" panose="020B0604020202020204" pitchFamily="34" charset="0"/>
                <a:cs typeface="Arial" panose="020B0604020202020204" pitchFamily="34" charset="0"/>
                <a:sym typeface="Wingdings" panose="05000000000000000000" pitchFamily="2" charset="2"/>
              </a:rPr>
              <a:t> hilft </a:t>
            </a:r>
            <a:r>
              <a:rPr lang="de-CH" altLang="de-DE" dirty="0">
                <a:latin typeface="Arial" panose="020B0604020202020204" pitchFamily="34" charset="0"/>
                <a:cs typeface="Arial" panose="020B0604020202020204" pitchFamily="34" charset="0"/>
                <a:sym typeface="Wingdings" panose="05000000000000000000" pitchFamily="2" charset="2"/>
              </a:rPr>
              <a:t>die Gefahr zu verkleinert gegen den Jugendlichen zu Kämpfen, es abzulehnen es zu bestrafen oder ihm Dinge vorzuenthalten</a:t>
            </a:r>
          </a:p>
          <a:p>
            <a:pPr marL="171450" indent="-171450" eaLnBrk="1" hangingPunct="1">
              <a:buFont typeface="Wingdings" panose="05000000000000000000" pitchFamily="2" charset="2"/>
              <a:buChar char="à"/>
            </a:pPr>
            <a:endParaRPr lang="de-CH" altLang="de-DE" dirty="0">
              <a:latin typeface="Arial" panose="020B0604020202020204" pitchFamily="34" charset="0"/>
              <a:cs typeface="Arial" panose="020B0604020202020204" pitchFamily="34" charset="0"/>
              <a:sym typeface="Wingdings" panose="05000000000000000000" pitchFamily="2" charset="2"/>
            </a:endParaRPr>
          </a:p>
          <a:p>
            <a:pPr marL="171450" indent="-171450" eaLnBrk="1" hangingPunct="1">
              <a:buFont typeface="Wingdings" panose="05000000000000000000" pitchFamily="2" charset="2"/>
              <a:buChar char="à"/>
            </a:pPr>
            <a:r>
              <a:rPr lang="de-CH" altLang="de-DE" b="1" dirty="0">
                <a:latin typeface="Arial" panose="020B0604020202020204" pitchFamily="34" charset="0"/>
                <a:cs typeface="Arial" panose="020B0604020202020204" pitchFamily="34" charset="0"/>
                <a:sym typeface="Wingdings" panose="05000000000000000000" pitchFamily="2" charset="2"/>
              </a:rPr>
              <a:t>Berechenbar</a:t>
            </a:r>
          </a:p>
          <a:p>
            <a:pPr eaLnBrk="1" hangingPunct="1"/>
            <a:endParaRPr lang="de-CH" altLang="de-DE" dirty="0">
              <a:latin typeface="Arial" panose="020B0604020202020204" pitchFamily="34" charset="0"/>
              <a:cs typeface="Arial" panose="020B0604020202020204" pitchFamily="34" charset="0"/>
              <a:sym typeface="Wingdings" panose="05000000000000000000" pitchFamily="2" charset="2"/>
            </a:endParaRPr>
          </a:p>
          <a:p>
            <a:endParaRPr lang="en-US" dirty="0"/>
          </a:p>
        </p:txBody>
      </p:sp>
      <p:sp>
        <p:nvSpPr>
          <p:cNvPr id="4" name="Foliennummernplatzhalter 3"/>
          <p:cNvSpPr>
            <a:spLocks noGrp="1"/>
          </p:cNvSpPr>
          <p:nvPr>
            <p:ph type="sldNum" sz="quarter" idx="10"/>
          </p:nvPr>
        </p:nvSpPr>
        <p:spPr/>
        <p:txBody>
          <a:bodyPr/>
          <a:lstStyle/>
          <a:p>
            <a:fld id="{5165B847-B17D-4B82-A5E5-F8744B40912D}" type="slidenum">
              <a:rPr lang="de-CH" smtClean="0"/>
              <a:t>30</a:t>
            </a:fld>
            <a:endParaRPr lang="de-CH" dirty="0"/>
          </a:p>
        </p:txBody>
      </p:sp>
    </p:spTree>
    <p:extLst>
      <p:ext uri="{BB962C8B-B14F-4D97-AF65-F5344CB8AC3E}">
        <p14:creationId xmlns:p14="http://schemas.microsoft.com/office/powerpoint/2010/main" val="358100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altLang="de-DE" dirty="0">
                <a:latin typeface="Arial" panose="020B0604020202020204" pitchFamily="34" charset="0"/>
                <a:cs typeface="Arial" panose="020B0604020202020204" pitchFamily="34" charset="0"/>
                <a:sym typeface="Wingdings" panose="05000000000000000000" pitchFamily="2" charset="2"/>
              </a:rPr>
              <a:t>das </a:t>
            </a:r>
            <a:r>
              <a:rPr lang="de-CH" altLang="de-DE" b="1" dirty="0">
                <a:latin typeface="Arial" panose="020B0604020202020204" pitchFamily="34" charset="0"/>
                <a:cs typeface="Arial" panose="020B0604020202020204" pitchFamily="34" charset="0"/>
                <a:sym typeface="Wingdings" panose="05000000000000000000" pitchFamily="2" charset="2"/>
              </a:rPr>
              <a:t>Kind ist der Experte  interessierte Pädagogen </a:t>
            </a:r>
          </a:p>
          <a:p>
            <a:endParaRPr lang="de-CH" dirty="0"/>
          </a:p>
        </p:txBody>
      </p:sp>
      <p:sp>
        <p:nvSpPr>
          <p:cNvPr id="4" name="Foliennummernplatzhalter 3"/>
          <p:cNvSpPr>
            <a:spLocks noGrp="1"/>
          </p:cNvSpPr>
          <p:nvPr>
            <p:ph type="sldNum" sz="quarter" idx="10"/>
          </p:nvPr>
        </p:nvSpPr>
        <p:spPr/>
        <p:txBody>
          <a:bodyPr/>
          <a:lstStyle/>
          <a:p>
            <a:fld id="{5165B847-B17D-4B82-A5E5-F8744B40912D}" type="slidenum">
              <a:rPr lang="de-CH" smtClean="0"/>
              <a:t>31</a:t>
            </a:fld>
            <a:endParaRPr lang="de-CH" dirty="0"/>
          </a:p>
        </p:txBody>
      </p:sp>
    </p:spTree>
    <p:extLst>
      <p:ext uri="{BB962C8B-B14F-4D97-AF65-F5344CB8AC3E}">
        <p14:creationId xmlns:p14="http://schemas.microsoft.com/office/powerpoint/2010/main" val="3976370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5165B847-B17D-4B82-A5E5-F8744B40912D}" type="slidenum">
              <a:rPr lang="de-CH" smtClean="0"/>
              <a:t>32</a:t>
            </a:fld>
            <a:endParaRPr lang="de-CH" dirty="0"/>
          </a:p>
        </p:txBody>
      </p:sp>
    </p:spTree>
    <p:extLst>
      <p:ext uri="{BB962C8B-B14F-4D97-AF65-F5344CB8AC3E}">
        <p14:creationId xmlns:p14="http://schemas.microsoft.com/office/powerpoint/2010/main" val="17222073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DE" altLang="de-DE" dirty="0" err="1">
                <a:latin typeface="Arial" panose="020B0604020202020204" pitchFamily="34" charset="0"/>
                <a:cs typeface="Arial" panose="020B0604020202020204" pitchFamily="34" charset="0"/>
              </a:rPr>
              <a:t>Partizipatiuon</a:t>
            </a:r>
            <a:r>
              <a:rPr lang="de-DE" altLang="de-DE" dirty="0">
                <a:latin typeface="Arial" panose="020B0604020202020204" pitchFamily="34" charset="0"/>
                <a:cs typeface="Arial" panose="020B0604020202020204" pitchFamily="34" charset="0"/>
              </a:rPr>
              <a:t> bedeutet also nicht </a:t>
            </a:r>
            <a:r>
              <a:rPr lang="de-DE" altLang="de-DE" dirty="0" err="1">
                <a:latin typeface="Arial" panose="020B0604020202020204" pitchFamily="34" charset="0"/>
                <a:cs typeface="Arial" panose="020B0604020202020204" pitchFamily="34" charset="0"/>
              </a:rPr>
              <a:t>Ent-Machtung</a:t>
            </a:r>
            <a:r>
              <a:rPr lang="de-DE" altLang="de-DE" dirty="0">
                <a:latin typeface="Arial" panose="020B0604020202020204" pitchFamily="34" charset="0"/>
                <a:cs typeface="Arial" panose="020B0604020202020204" pitchFamily="34" charset="0"/>
              </a:rPr>
              <a:t> der Betreuungs- und Bezugspersonen sondern </a:t>
            </a:r>
            <a:r>
              <a:rPr lang="de-DE" altLang="de-DE" dirty="0" err="1">
                <a:latin typeface="Arial" panose="020B0604020202020204" pitchFamily="34" charset="0"/>
                <a:cs typeface="Arial" panose="020B0604020202020204" pitchFamily="34" charset="0"/>
              </a:rPr>
              <a:t>Be-Aeachtung</a:t>
            </a:r>
            <a:r>
              <a:rPr lang="de-DE" altLang="de-DE" dirty="0">
                <a:latin typeface="Arial" panose="020B0604020202020204" pitchFamily="34" charset="0"/>
                <a:cs typeface="Arial" panose="020B0604020202020204" pitchFamily="34" charset="0"/>
              </a:rPr>
              <a:t> von Interessen von Kindern und Jugendlichen. </a:t>
            </a:r>
          </a:p>
          <a:p>
            <a:pPr eaLnBrk="1" hangingPunct="1"/>
            <a:endParaRPr lang="de-DE" altLang="de-DE" dirty="0">
              <a:latin typeface="Arial" panose="020B0604020202020204" pitchFamily="34" charset="0"/>
              <a:cs typeface="Arial" panose="020B0604020202020204" pitchFamily="34" charset="0"/>
            </a:endParaRPr>
          </a:p>
          <a:p>
            <a:pPr eaLnBrk="1" hangingPunct="1"/>
            <a:r>
              <a:rPr lang="de-DE" altLang="de-DE" dirty="0">
                <a:latin typeface="Arial" panose="020B0604020202020204" pitchFamily="34" charset="0"/>
                <a:cs typeface="Arial" panose="020B0604020202020204" pitchFamily="34" charset="0"/>
              </a:rPr>
              <a:t>Pädagoginnen und Einrichtungsleitung sind hier gefordert, eigene Grenzen zu reflektieren und gegebenenfalls zu überdenken, um neue Wege zu gehen. </a:t>
            </a:r>
            <a:endParaRPr lang="de-CH" dirty="0"/>
          </a:p>
        </p:txBody>
      </p:sp>
      <p:sp>
        <p:nvSpPr>
          <p:cNvPr id="4" name="Foliennummernplatzhalter 3"/>
          <p:cNvSpPr>
            <a:spLocks noGrp="1"/>
          </p:cNvSpPr>
          <p:nvPr>
            <p:ph type="sldNum" sz="quarter" idx="10"/>
          </p:nvPr>
        </p:nvSpPr>
        <p:spPr/>
        <p:txBody>
          <a:bodyPr/>
          <a:lstStyle/>
          <a:p>
            <a:fld id="{5165B847-B17D-4B82-A5E5-F8744B40912D}" type="slidenum">
              <a:rPr lang="de-CH" smtClean="0"/>
              <a:t>33</a:t>
            </a:fld>
            <a:endParaRPr lang="de-CH" dirty="0"/>
          </a:p>
        </p:txBody>
      </p:sp>
    </p:spTree>
    <p:extLst>
      <p:ext uri="{BB962C8B-B14F-4D97-AF65-F5344CB8AC3E}">
        <p14:creationId xmlns:p14="http://schemas.microsoft.com/office/powerpoint/2010/main" val="2376079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5165B847-B17D-4B82-A5E5-F8744B40912D}" type="slidenum">
              <a:rPr lang="de-CH" smtClean="0"/>
              <a:t>34</a:t>
            </a:fld>
            <a:endParaRPr lang="de-CH" dirty="0"/>
          </a:p>
        </p:txBody>
      </p:sp>
    </p:spTree>
    <p:extLst>
      <p:ext uri="{BB962C8B-B14F-4D97-AF65-F5344CB8AC3E}">
        <p14:creationId xmlns:p14="http://schemas.microsoft.com/office/powerpoint/2010/main" val="7877065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5165B847-B17D-4B82-A5E5-F8744B40912D}" type="slidenum">
              <a:rPr lang="de-CH" smtClean="0"/>
              <a:t>35</a:t>
            </a:fld>
            <a:endParaRPr lang="de-CH" dirty="0"/>
          </a:p>
        </p:txBody>
      </p:sp>
    </p:spTree>
    <p:extLst>
      <p:ext uri="{BB962C8B-B14F-4D97-AF65-F5344CB8AC3E}">
        <p14:creationId xmlns:p14="http://schemas.microsoft.com/office/powerpoint/2010/main" val="14119800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5165B847-B17D-4B82-A5E5-F8744B40912D}" type="slidenum">
              <a:rPr lang="de-CH" smtClean="0"/>
              <a:t>36</a:t>
            </a:fld>
            <a:endParaRPr lang="de-CH" dirty="0"/>
          </a:p>
        </p:txBody>
      </p:sp>
    </p:spTree>
    <p:extLst>
      <p:ext uri="{BB962C8B-B14F-4D97-AF65-F5344CB8AC3E}">
        <p14:creationId xmlns:p14="http://schemas.microsoft.com/office/powerpoint/2010/main" val="8368422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lienbildplatzhalter 1"/>
          <p:cNvSpPr>
            <a:spLocks noGrp="1" noRot="1" noChangeAspect="1" noTextEdit="1"/>
          </p:cNvSpPr>
          <p:nvPr>
            <p:ph type="sldImg"/>
          </p:nvPr>
        </p:nvSpPr>
        <p:spPr>
          <a:ln/>
        </p:spPr>
      </p:sp>
      <p:sp>
        <p:nvSpPr>
          <p:cNvPr id="6349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Arial" panose="020B0604020202020204" pitchFamily="34" charset="0"/>
              <a:cs typeface="Arial" panose="020B0604020202020204" pitchFamily="34" charset="0"/>
            </a:endParaRPr>
          </a:p>
        </p:txBody>
      </p:sp>
      <p:sp>
        <p:nvSpPr>
          <p:cNvPr id="63492" name="Datumsplatzhalt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de-DE" altLang="de-DE" sz="1200"/>
          </a:p>
        </p:txBody>
      </p:sp>
      <p:sp>
        <p:nvSpPr>
          <p:cNvPr id="63493" name="Foliennummernplatzhalt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EF09320-BF52-4D64-8AE9-B72D16AFF21C}" type="slidenum">
              <a:rPr lang="de-CH" altLang="de-DE" sz="1200" smtClean="0"/>
              <a:pPr/>
              <a:t>38</a:t>
            </a:fld>
            <a:endParaRPr lang="de-CH" altLang="de-DE" sz="1200"/>
          </a:p>
        </p:txBody>
      </p:sp>
    </p:spTree>
    <p:extLst>
      <p:ext uri="{BB962C8B-B14F-4D97-AF65-F5344CB8AC3E}">
        <p14:creationId xmlns:p14="http://schemas.microsoft.com/office/powerpoint/2010/main" val="13586224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de-CH" b="1" dirty="0"/>
              <a:t>Förderung des Selbstverstehens:</a:t>
            </a:r>
          </a:p>
          <a:p>
            <a:pPr marL="171450" indent="-171450">
              <a:buFont typeface="Arial" panose="020B0604020202020204" pitchFamily="34" charset="0"/>
              <a:buChar char="•"/>
              <a:defRPr/>
            </a:pPr>
            <a:r>
              <a:rPr lang="de-CH" b="1" dirty="0"/>
              <a:t>Psychoedukation</a:t>
            </a:r>
            <a:r>
              <a:rPr lang="de-CH" dirty="0"/>
              <a:t> </a:t>
            </a:r>
            <a:r>
              <a:rPr lang="de-CH" dirty="0">
                <a:sym typeface="Wingdings" panose="05000000000000000000" pitchFamily="2" charset="2"/>
              </a:rPr>
              <a:t> ich bin nicht verrückt </a:t>
            </a:r>
            <a:r>
              <a:rPr lang="de-CH" b="1" dirty="0">
                <a:sym typeface="Wingdings" panose="05000000000000000000" pitchFamily="2" charset="2"/>
              </a:rPr>
              <a:t> Normalisierung</a:t>
            </a:r>
            <a:r>
              <a:rPr lang="de-CH" b="1" dirty="0"/>
              <a:t> </a:t>
            </a:r>
          </a:p>
          <a:p>
            <a:pPr>
              <a:buFont typeface="Arial" panose="020B0604020202020204" pitchFamily="34" charset="0"/>
              <a:buNone/>
              <a:defRPr/>
            </a:pPr>
            <a:endParaRPr lang="de-CH" b="1" dirty="0"/>
          </a:p>
          <a:p>
            <a:pPr>
              <a:buFont typeface="Arial" panose="020B0604020202020204" pitchFamily="34" charset="0"/>
              <a:buNone/>
              <a:defRPr/>
            </a:pPr>
            <a:r>
              <a:rPr lang="de-CH" b="1" dirty="0"/>
              <a:t>Förderung der Körper und Sinneswahrnehmung:</a:t>
            </a:r>
          </a:p>
          <a:p>
            <a:pPr marL="171450" indent="-171450">
              <a:buFont typeface="Arial" panose="020B0604020202020204" pitchFamily="34" charset="0"/>
              <a:buChar char="•"/>
              <a:defRPr/>
            </a:pPr>
            <a:r>
              <a:rPr lang="de-CH" b="1" dirty="0"/>
              <a:t>Worte</a:t>
            </a:r>
            <a:r>
              <a:rPr lang="de-CH" b="1" baseline="0" dirty="0"/>
              <a:t> geben </a:t>
            </a:r>
            <a:endParaRPr lang="de-CH" b="1" dirty="0"/>
          </a:p>
          <a:p>
            <a:pPr marL="171450" indent="-171450">
              <a:buFont typeface="Arial" panose="020B0604020202020204" pitchFamily="34" charset="0"/>
              <a:buChar char="•"/>
              <a:defRPr/>
            </a:pPr>
            <a:r>
              <a:rPr lang="de-CH" dirty="0"/>
              <a:t>Emotionen und Empfindungen in Verbindung setzen.</a:t>
            </a:r>
          </a:p>
          <a:p>
            <a:pPr marL="171450" indent="-171450">
              <a:buFont typeface="Arial" panose="020B0604020202020204" pitchFamily="34" charset="0"/>
              <a:buChar char="•"/>
              <a:defRPr/>
            </a:pPr>
            <a:r>
              <a:rPr lang="de-CH" dirty="0"/>
              <a:t>Nähe selber </a:t>
            </a:r>
            <a:r>
              <a:rPr lang="de-CH" b="1" dirty="0"/>
              <a:t>regulieren</a:t>
            </a:r>
            <a:r>
              <a:rPr lang="de-CH" dirty="0"/>
              <a:t> zu können.</a:t>
            </a:r>
          </a:p>
          <a:p>
            <a:pPr marL="171450" indent="-171450">
              <a:buFont typeface="Arial" panose="020B0604020202020204" pitchFamily="34" charset="0"/>
              <a:buChar char="•"/>
              <a:defRPr/>
            </a:pPr>
            <a:r>
              <a:rPr lang="de-CH" dirty="0"/>
              <a:t>Techniken zur </a:t>
            </a:r>
            <a:r>
              <a:rPr lang="de-CH" b="1" dirty="0"/>
              <a:t>Entspannung</a:t>
            </a:r>
            <a:r>
              <a:rPr lang="de-CH" dirty="0"/>
              <a:t> sowie Körperaktivierung</a:t>
            </a:r>
          </a:p>
          <a:p>
            <a:pPr marL="171450" indent="-171450">
              <a:buFont typeface="Arial" panose="020B0604020202020204" pitchFamily="34" charset="0"/>
              <a:buChar char="•"/>
              <a:defRPr/>
            </a:pPr>
            <a:endParaRPr lang="de-CH" b="1" dirty="0"/>
          </a:p>
          <a:p>
            <a:pPr>
              <a:buFont typeface="Arial" panose="020B0604020202020204" pitchFamily="34" charset="0"/>
              <a:buNone/>
              <a:defRPr/>
            </a:pPr>
            <a:r>
              <a:rPr lang="de-CH" b="1" dirty="0"/>
              <a:t>Förderung der Selbst- und Emotionsregulation</a:t>
            </a:r>
          </a:p>
          <a:p>
            <a:pPr marL="171450" indent="-171450">
              <a:buFont typeface="Arial" panose="020B0604020202020204" pitchFamily="34" charset="0"/>
              <a:buChar char="•"/>
              <a:defRPr/>
            </a:pPr>
            <a:r>
              <a:rPr lang="de-CH" dirty="0"/>
              <a:t>Emotionen bei sich und anderen zu </a:t>
            </a:r>
            <a:r>
              <a:rPr lang="de-CH" b="1" dirty="0"/>
              <a:t>erkennen und benennen</a:t>
            </a:r>
            <a:r>
              <a:rPr lang="de-CH" dirty="0"/>
              <a:t>.</a:t>
            </a:r>
          </a:p>
          <a:p>
            <a:pPr marL="171450" indent="-171450">
              <a:buFont typeface="Arial" panose="020B0604020202020204" pitchFamily="34" charset="0"/>
              <a:buChar char="•"/>
              <a:defRPr/>
            </a:pPr>
            <a:r>
              <a:rPr lang="de-CH" b="1" dirty="0"/>
              <a:t>Unterstützung in Krisensituationen</a:t>
            </a:r>
            <a:endParaRPr lang="de-CH" dirty="0"/>
          </a:p>
          <a:p>
            <a:pPr marL="171450" indent="-171450">
              <a:buFont typeface="Arial" panose="020B0604020202020204" pitchFamily="34" charset="0"/>
              <a:buChar char="•"/>
              <a:defRPr/>
            </a:pPr>
            <a:r>
              <a:rPr lang="de-CH" dirty="0"/>
              <a:t>Das </a:t>
            </a:r>
            <a:r>
              <a:rPr lang="de-CH" b="1" dirty="0"/>
              <a:t>Verstehen und Kennen (</a:t>
            </a:r>
            <a:r>
              <a:rPr lang="de-CH" dirty="0"/>
              <a:t>Dissoziation / Flashbacks</a:t>
            </a:r>
            <a:r>
              <a:rPr lang="de-CH" baseline="0" dirty="0"/>
              <a:t>)</a:t>
            </a:r>
            <a:endParaRPr lang="de-CH" dirty="0"/>
          </a:p>
          <a:p>
            <a:pPr marL="171450" indent="-171450">
              <a:buFont typeface="Arial" panose="020B0604020202020204" pitchFamily="34" charset="0"/>
              <a:buChar char="•"/>
              <a:defRPr/>
            </a:pPr>
            <a:r>
              <a:rPr lang="de-CH" b="1" dirty="0"/>
              <a:t>Achtsamkeit</a:t>
            </a:r>
            <a:r>
              <a:rPr lang="de-CH" baseline="0" dirty="0"/>
              <a:t> auf </a:t>
            </a:r>
            <a:r>
              <a:rPr lang="de-CH" dirty="0"/>
              <a:t>Körperreaktionen</a:t>
            </a:r>
          </a:p>
          <a:p>
            <a:pPr marL="171450" indent="-171450">
              <a:buFont typeface="Arial" panose="020B0604020202020204" pitchFamily="34" charset="0"/>
              <a:buChar char="•"/>
              <a:defRPr/>
            </a:pPr>
            <a:r>
              <a:rPr lang="de-CH" b="1" dirty="0"/>
              <a:t>Entspannungstechniken, </a:t>
            </a:r>
            <a:r>
              <a:rPr lang="de-CH" b="1" dirty="0" err="1"/>
              <a:t>Reorientierungsmöglichkeiten</a:t>
            </a:r>
            <a:r>
              <a:rPr lang="de-CH" b="1" dirty="0"/>
              <a:t>, Notfallstrategien</a:t>
            </a:r>
            <a:r>
              <a:rPr lang="de-CH" b="1" baseline="0" dirty="0"/>
              <a:t> &amp; </a:t>
            </a:r>
            <a:r>
              <a:rPr lang="de-CH" b="1" dirty="0"/>
              <a:t>Notfallkoffer</a:t>
            </a:r>
          </a:p>
          <a:p>
            <a:pPr>
              <a:buFont typeface="Arial" panose="020B0604020202020204" pitchFamily="34" charset="0"/>
              <a:buNone/>
              <a:defRPr/>
            </a:pPr>
            <a:endParaRPr lang="de-CH" b="1" dirty="0"/>
          </a:p>
          <a:p>
            <a:pPr>
              <a:buFont typeface="Arial" panose="020B0604020202020204" pitchFamily="34" charset="0"/>
              <a:buNone/>
              <a:defRPr/>
            </a:pPr>
            <a:r>
              <a:rPr lang="de-CH" b="1" dirty="0"/>
              <a:t>Förderung der Resilienz</a:t>
            </a:r>
          </a:p>
          <a:p>
            <a:pPr marL="171450" indent="-171450">
              <a:buFont typeface="Arial" panose="020B0604020202020204" pitchFamily="34" charset="0"/>
              <a:buChar char="•"/>
              <a:defRPr/>
            </a:pPr>
            <a:r>
              <a:rPr lang="de-CH" dirty="0"/>
              <a:t>Dabei werden Fähigkeiten, Stärken und Interessen «entdeckt» und gefördert.</a:t>
            </a:r>
          </a:p>
          <a:p>
            <a:pPr>
              <a:buFont typeface="Arial" panose="020B0604020202020204" pitchFamily="34" charset="0"/>
              <a:buNone/>
              <a:defRPr/>
            </a:pPr>
            <a:endParaRPr lang="de-CH" dirty="0"/>
          </a:p>
          <a:p>
            <a:pPr marL="0" indent="0">
              <a:buFont typeface="Arial" panose="020B0604020202020204" pitchFamily="34" charset="0"/>
              <a:buNone/>
              <a:defRPr/>
            </a:pPr>
            <a:r>
              <a:rPr lang="de-CH" b="1" dirty="0"/>
              <a:t>Partizipation</a:t>
            </a:r>
          </a:p>
          <a:p>
            <a:pPr marL="171450" indent="-171450">
              <a:buFont typeface="Arial" panose="020B0604020202020204" pitchFamily="34" charset="0"/>
              <a:buChar char="•"/>
              <a:defRPr/>
            </a:pPr>
            <a:r>
              <a:rPr lang="de-CH" dirty="0"/>
              <a:t>Alters- &amp; entwicklungsgerechte Partizipation</a:t>
            </a:r>
          </a:p>
          <a:p>
            <a:pPr marL="171450" indent="-171450">
              <a:buFont typeface="Arial" panose="020B0604020202020204" pitchFamily="34" charset="0"/>
              <a:buChar char="•"/>
              <a:defRPr/>
            </a:pPr>
            <a:r>
              <a:rPr lang="de-CH" dirty="0"/>
              <a:t>Das kann Information, Mitsprache, Mitbestimmung und Selbstbestimmung</a:t>
            </a:r>
          </a:p>
          <a:p>
            <a:pPr>
              <a:buFont typeface="Arial" panose="020B0604020202020204" pitchFamily="34" charset="0"/>
              <a:buNone/>
              <a:defRPr/>
            </a:pPr>
            <a:endParaRPr lang="de-CH" dirty="0"/>
          </a:p>
          <a:p>
            <a:pPr>
              <a:buFont typeface="Arial" panose="020B0604020202020204" pitchFamily="34" charset="0"/>
              <a:buNone/>
              <a:defRPr/>
            </a:pPr>
            <a:r>
              <a:rPr lang="de-CH" b="1" dirty="0"/>
              <a:t>Soziale Teilhabe</a:t>
            </a:r>
          </a:p>
          <a:p>
            <a:pPr marL="171450" indent="-171450">
              <a:buFont typeface="Arial" panose="020B0604020202020204" pitchFamily="34" charset="0"/>
              <a:buChar char="•"/>
              <a:defRPr/>
            </a:pPr>
            <a:r>
              <a:rPr lang="de-CH" b="1" dirty="0"/>
              <a:t>Teilhabe</a:t>
            </a:r>
            <a:r>
              <a:rPr lang="de-CH" b="1" baseline="0" dirty="0"/>
              <a:t> ermöglichen</a:t>
            </a:r>
            <a:r>
              <a:rPr lang="de-CH" baseline="0" dirty="0"/>
              <a:t>: </a:t>
            </a:r>
            <a:r>
              <a:rPr lang="de-CH" dirty="0"/>
              <a:t>Sprache, Empathie, Perspektivenwechsel, Kooperation.</a:t>
            </a:r>
          </a:p>
          <a:p>
            <a:pPr marL="171450" indent="-171450">
              <a:buFont typeface="Arial" panose="020B0604020202020204" pitchFamily="34" charset="0"/>
              <a:buChar char="•"/>
              <a:defRPr/>
            </a:pPr>
            <a:r>
              <a:rPr lang="de-CH" dirty="0"/>
              <a:t>Vorhandene </a:t>
            </a:r>
            <a:r>
              <a:rPr lang="de-CH" b="1" dirty="0"/>
              <a:t>Kontakte pflegen</a:t>
            </a:r>
            <a:endParaRPr lang="de-CH" dirty="0"/>
          </a:p>
          <a:p>
            <a:pPr marL="171450" indent="-171450">
              <a:buFont typeface="Arial" panose="020B0604020202020204" pitchFamily="34" charset="0"/>
              <a:buChar char="•"/>
              <a:defRPr/>
            </a:pPr>
            <a:r>
              <a:rPr lang="de-CH" dirty="0"/>
              <a:t>In der Schule das </a:t>
            </a:r>
            <a:r>
              <a:rPr lang="de-CH" b="1" dirty="0"/>
              <a:t>Lernen «lernen</a:t>
            </a:r>
            <a:r>
              <a:rPr lang="de-CH" dirty="0"/>
              <a:t>» trotz der Beeinträchtigung.</a:t>
            </a:r>
          </a:p>
          <a:p>
            <a:pPr marL="171450" indent="-171450">
              <a:buFont typeface="Arial" panose="020B0604020202020204" pitchFamily="34" charset="0"/>
              <a:buChar char="•"/>
              <a:defRPr/>
            </a:pPr>
            <a:r>
              <a:rPr lang="de-CH" b="1" dirty="0"/>
              <a:t>Umgang mit Scham, Schuld, Angst, Versagen und Demütigung</a:t>
            </a:r>
          </a:p>
          <a:p>
            <a:pPr marL="171450" indent="-171450">
              <a:buFont typeface="Arial" panose="020B0604020202020204" pitchFamily="34" charset="0"/>
              <a:buChar char="•"/>
              <a:defRPr/>
            </a:pPr>
            <a:r>
              <a:rPr lang="de-CH" b="1" dirty="0"/>
              <a:t>Angebot aktiven Lebensgestaltung</a:t>
            </a:r>
          </a:p>
          <a:p>
            <a:pPr>
              <a:buFont typeface="Arial" panose="020B0604020202020204" pitchFamily="34" charset="0"/>
              <a:buNone/>
              <a:defRPr/>
            </a:pPr>
            <a:endParaRPr lang="de-CH" dirty="0"/>
          </a:p>
          <a:p>
            <a:pPr>
              <a:buFont typeface="Arial" panose="020B0604020202020204" pitchFamily="34" charset="0"/>
              <a:buNone/>
              <a:defRPr/>
            </a:pPr>
            <a:r>
              <a:rPr lang="de-CH" b="1" dirty="0"/>
              <a:t>Gruppenpädagogik </a:t>
            </a:r>
            <a:r>
              <a:rPr lang="de-CH" b="1" dirty="0">
                <a:sym typeface="Wingdings" panose="05000000000000000000" pitchFamily="2" charset="2"/>
              </a:rPr>
              <a:t> Gruppe als Ressource</a:t>
            </a:r>
            <a:endParaRPr lang="de-CH" b="1" dirty="0"/>
          </a:p>
          <a:p>
            <a:pPr marL="171450" indent="-171450">
              <a:buFont typeface="Arial" panose="020B0604020202020204" pitchFamily="34" charset="0"/>
              <a:buChar char="•"/>
              <a:defRPr/>
            </a:pPr>
            <a:r>
              <a:rPr lang="de-CH" dirty="0"/>
              <a:t>Umgang mit </a:t>
            </a:r>
            <a:r>
              <a:rPr lang="de-CH" dirty="0" err="1"/>
              <a:t>traumabezogene</a:t>
            </a:r>
            <a:r>
              <a:rPr lang="de-CH" dirty="0"/>
              <a:t> Aspekte </a:t>
            </a:r>
            <a:r>
              <a:rPr lang="de-CH" b="1" baseline="0" dirty="0"/>
              <a:t>üben</a:t>
            </a:r>
            <a:endParaRPr lang="de-CH" b="1" dirty="0"/>
          </a:p>
          <a:p>
            <a:pPr marL="171450" indent="-171450">
              <a:buFont typeface="Arial" panose="020B0604020202020204" pitchFamily="34" charset="0"/>
              <a:buChar char="•"/>
              <a:defRPr/>
            </a:pPr>
            <a:r>
              <a:rPr lang="de-CH" b="1" dirty="0"/>
              <a:t>Übertragung und Gegenübertragung als auch Auslösereize </a:t>
            </a:r>
            <a:r>
              <a:rPr lang="de-CH" dirty="0"/>
              <a:t>in der Gruppe werden erkannt.</a:t>
            </a:r>
          </a:p>
          <a:p>
            <a:pPr marL="171450" indent="-171450">
              <a:buFont typeface="Arial" panose="020B0604020202020204" pitchFamily="34" charset="0"/>
              <a:buChar char="•"/>
              <a:defRPr/>
            </a:pPr>
            <a:r>
              <a:rPr lang="de-CH" dirty="0"/>
              <a:t>Hierarchie und Macht, sexuelle </a:t>
            </a:r>
            <a:r>
              <a:rPr lang="de-CH" dirty="0" err="1"/>
              <a:t>Symptomatiken</a:t>
            </a:r>
            <a:r>
              <a:rPr lang="de-CH" dirty="0"/>
              <a:t>,</a:t>
            </a:r>
            <a:r>
              <a:rPr lang="de-CH" baseline="0" dirty="0"/>
              <a:t> soziale Ängste etc. </a:t>
            </a:r>
            <a:r>
              <a:rPr lang="de-CH" b="1" baseline="0" dirty="0"/>
              <a:t>zur Sprache bringen</a:t>
            </a:r>
            <a:endParaRPr lang="de-CH" b="1" dirty="0"/>
          </a:p>
          <a:p>
            <a:pPr marL="171450" indent="-171450">
              <a:buFont typeface="Arial" panose="020B0604020202020204" pitchFamily="34" charset="0"/>
              <a:buChar char="•"/>
              <a:defRPr/>
            </a:pPr>
            <a:r>
              <a:rPr lang="de-CH" dirty="0"/>
              <a:t>Dabei helfen </a:t>
            </a:r>
            <a:r>
              <a:rPr lang="de-CH" b="1" dirty="0"/>
              <a:t>Rituale, Strukturen von Raum und Zeit, Transparenz </a:t>
            </a:r>
            <a:r>
              <a:rPr lang="de-CH" dirty="0"/>
              <a:t>sowie standardisierte Gesprächsrunden und Gruppenaktivitäten.</a:t>
            </a:r>
          </a:p>
          <a:p>
            <a:pPr>
              <a:buFont typeface="Arial" panose="020B0604020202020204" pitchFamily="34" charset="0"/>
              <a:buNone/>
              <a:defRPr/>
            </a:pPr>
            <a:endParaRPr lang="de-CH" dirty="0"/>
          </a:p>
          <a:p>
            <a:pPr>
              <a:buFont typeface="Arial" panose="020B0604020202020204" pitchFamily="34" charset="0"/>
              <a:buNone/>
              <a:defRPr/>
            </a:pPr>
            <a:r>
              <a:rPr lang="de-CH" b="1" dirty="0"/>
              <a:t>Bindungspädagogik</a:t>
            </a:r>
          </a:p>
          <a:p>
            <a:pPr marL="171450" indent="-171450">
              <a:buFont typeface="Arial" panose="020B0604020202020204" pitchFamily="34" charset="0"/>
              <a:buChar char="•"/>
              <a:defRPr/>
            </a:pPr>
            <a:r>
              <a:rPr lang="de-CH" b="1" dirty="0"/>
              <a:t>Beziehungserwartungen</a:t>
            </a:r>
          </a:p>
          <a:p>
            <a:pPr marL="171450" indent="-171450">
              <a:buFont typeface="Arial" panose="020B0604020202020204" pitchFamily="34" charset="0"/>
              <a:buChar char="•"/>
              <a:defRPr/>
            </a:pPr>
            <a:r>
              <a:rPr lang="de-CH" b="1" dirty="0"/>
              <a:t>sichere Bindung </a:t>
            </a:r>
            <a:r>
              <a:rPr lang="de-CH" dirty="0"/>
              <a:t>angeboten (wenig Wechsel) </a:t>
            </a:r>
          </a:p>
          <a:p>
            <a:pPr marL="171450" indent="-171450">
              <a:buFont typeface="Arial" panose="020B0604020202020204" pitchFamily="34" charset="0"/>
              <a:buChar char="•"/>
              <a:defRPr/>
            </a:pPr>
            <a:r>
              <a:rPr lang="de-CH" dirty="0"/>
              <a:t>Verhalten ist </a:t>
            </a:r>
            <a:r>
              <a:rPr lang="de-CH" b="1" dirty="0"/>
              <a:t>transparent, Regeln sind eindeutig</a:t>
            </a:r>
          </a:p>
          <a:p>
            <a:pPr marL="171450" indent="-171450">
              <a:buFont typeface="Arial" panose="020B0604020202020204" pitchFamily="34" charset="0"/>
              <a:buChar char="•"/>
              <a:defRPr/>
            </a:pPr>
            <a:r>
              <a:rPr lang="de-CH" dirty="0"/>
              <a:t>Einzelkontakte zur </a:t>
            </a:r>
            <a:r>
              <a:rPr lang="de-CH" b="1" dirty="0"/>
              <a:t>Bezugsperson</a:t>
            </a:r>
          </a:p>
          <a:p>
            <a:pPr marL="171450" indent="-171450">
              <a:buFont typeface="Arial" panose="020B0604020202020204" pitchFamily="34" charset="0"/>
              <a:buChar char="•"/>
              <a:defRPr/>
            </a:pPr>
            <a:r>
              <a:rPr lang="de-CH" b="1" dirty="0"/>
              <a:t>Bedürfnisse </a:t>
            </a:r>
            <a:r>
              <a:rPr lang="de-CH" dirty="0"/>
              <a:t>werden ernst genommen</a:t>
            </a:r>
          </a:p>
          <a:p>
            <a:pPr marL="171450" indent="-171450">
              <a:buFont typeface="Arial" panose="020B0604020202020204" pitchFamily="34" charset="0"/>
              <a:buChar char="•"/>
              <a:defRPr/>
            </a:pPr>
            <a:r>
              <a:rPr lang="de-CH" b="1" dirty="0"/>
              <a:t>Übergänge</a:t>
            </a:r>
            <a:r>
              <a:rPr lang="de-CH" dirty="0"/>
              <a:t> werden vorbereitet</a:t>
            </a:r>
          </a:p>
          <a:p>
            <a:pPr>
              <a:buFont typeface="Arial" panose="020B0604020202020204" pitchFamily="34" charset="0"/>
              <a:buNone/>
              <a:defRPr/>
            </a:pPr>
            <a:endParaRPr lang="de-CH" dirty="0"/>
          </a:p>
          <a:p>
            <a:pPr>
              <a:buFont typeface="Arial" panose="020B0604020202020204" pitchFamily="34" charset="0"/>
              <a:buNone/>
              <a:defRPr/>
            </a:pPr>
            <a:r>
              <a:rPr lang="de-CH" b="1" dirty="0"/>
              <a:t>Elternarbeit</a:t>
            </a:r>
          </a:p>
          <a:p>
            <a:pPr marL="171450" indent="-171450">
              <a:buFont typeface="Arial" panose="020B0604020202020204" pitchFamily="34" charset="0"/>
              <a:buChar char="•"/>
              <a:defRPr/>
            </a:pPr>
            <a:r>
              <a:rPr lang="de-CH" dirty="0"/>
              <a:t>Die Kinder und Jugendlichen erhalten die Möglichkeit, ihre </a:t>
            </a:r>
            <a:r>
              <a:rPr lang="de-CH" b="1" dirty="0"/>
              <a:t>Biografie besser zu verstehen</a:t>
            </a:r>
            <a:r>
              <a:rPr lang="de-CH" dirty="0"/>
              <a:t>.</a:t>
            </a:r>
          </a:p>
          <a:p>
            <a:pPr marL="171450" indent="-171450">
              <a:buFont typeface="Arial" panose="020B0604020202020204" pitchFamily="34" charset="0"/>
              <a:buChar char="•"/>
              <a:defRPr/>
            </a:pPr>
            <a:r>
              <a:rPr lang="de-CH" b="1" dirty="0"/>
              <a:t>Loyalitätskonflikte oder Verantwortungsrollen </a:t>
            </a:r>
            <a:r>
              <a:rPr lang="de-CH" dirty="0"/>
              <a:t>werden bearbeitet.</a:t>
            </a:r>
          </a:p>
          <a:p>
            <a:pPr marL="171450" indent="-171450">
              <a:buFont typeface="Arial" panose="020B0604020202020204" pitchFamily="34" charset="0"/>
              <a:buChar char="•"/>
              <a:defRPr/>
            </a:pPr>
            <a:r>
              <a:rPr lang="de-CH" dirty="0"/>
              <a:t>Sie erhalten </a:t>
            </a:r>
            <a:r>
              <a:rPr lang="de-CH" b="1" dirty="0"/>
              <a:t>Unterstützung bei Elternkontakten</a:t>
            </a:r>
            <a:r>
              <a:rPr lang="de-CH" dirty="0"/>
              <a:t>.</a:t>
            </a:r>
          </a:p>
          <a:p>
            <a:pPr marL="171450" indent="-171450">
              <a:buFont typeface="Arial" panose="020B0604020202020204" pitchFamily="34" charset="0"/>
              <a:buChar char="•"/>
              <a:defRPr/>
            </a:pPr>
            <a:r>
              <a:rPr lang="de-CH" dirty="0"/>
              <a:t>Sie werden in Bezug auf familiäre Wunschvorstellungen, Träume, Übertragungen, Rückblenden oder Erinnerungen unterstützt.</a:t>
            </a:r>
          </a:p>
          <a:p>
            <a:endParaRPr lang="de-CH" dirty="0"/>
          </a:p>
        </p:txBody>
      </p:sp>
      <p:sp>
        <p:nvSpPr>
          <p:cNvPr id="4" name="Foliennummernplatzhalter 3"/>
          <p:cNvSpPr>
            <a:spLocks noGrp="1"/>
          </p:cNvSpPr>
          <p:nvPr>
            <p:ph type="sldNum" sz="quarter" idx="10"/>
          </p:nvPr>
        </p:nvSpPr>
        <p:spPr/>
        <p:txBody>
          <a:bodyPr/>
          <a:lstStyle/>
          <a:p>
            <a:fld id="{5165B847-B17D-4B82-A5E5-F8744B40912D}" type="slidenum">
              <a:rPr lang="de-CH" smtClean="0"/>
              <a:t>40</a:t>
            </a:fld>
            <a:endParaRPr lang="de-CH" dirty="0"/>
          </a:p>
        </p:txBody>
      </p:sp>
    </p:spTree>
    <p:extLst>
      <p:ext uri="{BB962C8B-B14F-4D97-AF65-F5344CB8AC3E}">
        <p14:creationId xmlns:p14="http://schemas.microsoft.com/office/powerpoint/2010/main" val="8835716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ltLang="de-DE" sz="1200" kern="1200" dirty="0">
                <a:solidFill>
                  <a:schemeClr val="tx1"/>
                </a:solidFill>
                <a:latin typeface="+mn-lt"/>
                <a:ea typeface="+mn-ea"/>
                <a:cs typeface="+mn-cs"/>
              </a:rPr>
              <a:t>- Selber auch gut orientiert</a:t>
            </a:r>
            <a:r>
              <a:rPr lang="de-CH" altLang="de-DE" sz="1200" kern="1200" baseline="0" dirty="0">
                <a:solidFill>
                  <a:schemeClr val="tx1"/>
                </a:solidFill>
                <a:latin typeface="+mn-lt"/>
                <a:ea typeface="+mn-ea"/>
                <a:cs typeface="+mn-cs"/>
              </a:rPr>
              <a:t> und bei sich sein</a:t>
            </a:r>
            <a:endParaRPr lang="de-CH" altLang="de-DE" sz="1200" kern="1200" dirty="0">
              <a:solidFill>
                <a:schemeClr val="tx1"/>
              </a:solidFill>
              <a:latin typeface="+mn-lt"/>
              <a:ea typeface="+mn-ea"/>
              <a:cs typeface="+mn-cs"/>
            </a:endParaRPr>
          </a:p>
          <a:p>
            <a:r>
              <a:rPr lang="de-CH" altLang="de-DE" sz="1200" kern="1200" dirty="0">
                <a:solidFill>
                  <a:schemeClr val="tx1"/>
                </a:solidFill>
                <a:latin typeface="+mn-lt"/>
                <a:ea typeface="+mn-ea"/>
                <a:cs typeface="+mn-cs"/>
              </a:rPr>
              <a:t>- Übungen in gut orientiertem Zustand einführen</a:t>
            </a:r>
            <a:endParaRPr lang="de-CH" dirty="0"/>
          </a:p>
        </p:txBody>
      </p:sp>
      <p:sp>
        <p:nvSpPr>
          <p:cNvPr id="4" name="Foliennummernplatzhalter 3"/>
          <p:cNvSpPr>
            <a:spLocks noGrp="1"/>
          </p:cNvSpPr>
          <p:nvPr>
            <p:ph type="sldNum" sz="quarter" idx="10"/>
          </p:nvPr>
        </p:nvSpPr>
        <p:spPr/>
        <p:txBody>
          <a:bodyPr/>
          <a:lstStyle/>
          <a:p>
            <a:fld id="{5165B847-B17D-4B82-A5E5-F8744B40912D}" type="slidenum">
              <a:rPr lang="de-CH" smtClean="0"/>
              <a:t>41</a:t>
            </a:fld>
            <a:endParaRPr lang="de-CH" dirty="0"/>
          </a:p>
        </p:txBody>
      </p:sp>
    </p:spTree>
    <p:extLst>
      <p:ext uri="{BB962C8B-B14F-4D97-AF65-F5344CB8AC3E}">
        <p14:creationId xmlns:p14="http://schemas.microsoft.com/office/powerpoint/2010/main" val="1483447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ltLang="de-DE" sz="1600" b="1" dirty="0">
                <a:latin typeface="Arial" panose="020B0604020202020204" pitchFamily="34" charset="0"/>
                <a:cs typeface="Arial" panose="020B0604020202020204" pitchFamily="34" charset="0"/>
                <a:sym typeface="Wingdings" panose="05000000000000000000" pitchFamily="2" charset="2"/>
              </a:rPr>
              <a:t> Entwicklung Ressourcenbereich</a:t>
            </a:r>
            <a:r>
              <a:rPr lang="de-CH" altLang="de-DE" sz="1600" b="1" baseline="0" dirty="0">
                <a:latin typeface="Arial" panose="020B0604020202020204" pitchFamily="34" charset="0"/>
                <a:cs typeface="Arial" panose="020B0604020202020204" pitchFamily="34" charset="0"/>
                <a:sym typeface="Wingdings" panose="05000000000000000000" pitchFamily="2" charset="2"/>
              </a:rPr>
              <a:t> </a:t>
            </a:r>
            <a:endParaRPr lang="de-CH" altLang="de-DE" dirty="0">
              <a:latin typeface="Arial" panose="020B0604020202020204" pitchFamily="34" charset="0"/>
              <a:cs typeface="Arial" panose="020B0604020202020204" pitchFamily="34" charset="0"/>
              <a:sym typeface="Wingdings" panose="05000000000000000000" pitchFamily="2" charset="2"/>
            </a:endParaRPr>
          </a:p>
          <a:p>
            <a:endParaRPr lang="de-CH" altLang="de-DE" dirty="0">
              <a:latin typeface="Arial" panose="020B0604020202020204" pitchFamily="34" charset="0"/>
              <a:cs typeface="Arial" panose="020B0604020202020204" pitchFamily="34" charset="0"/>
              <a:sym typeface="Wingdings" panose="05000000000000000000" pitchFamily="2" charset="2"/>
            </a:endParaRPr>
          </a:p>
          <a:p>
            <a:r>
              <a:rPr lang="de-CH" altLang="de-DE" sz="1600" b="1" dirty="0">
                <a:latin typeface="Arial" panose="020B0604020202020204" pitchFamily="34" charset="0"/>
                <a:cs typeface="Arial" panose="020B0604020202020204" pitchFamily="34" charset="0"/>
                <a:sym typeface="Wingdings" panose="05000000000000000000" pitchFamily="2" charset="2"/>
              </a:rPr>
              <a:t> Stress: </a:t>
            </a:r>
            <a:r>
              <a:rPr lang="de-CH" altLang="de-DE" b="1" dirty="0">
                <a:latin typeface="Arial" panose="020B0604020202020204" pitchFamily="34" charset="0"/>
                <a:cs typeface="Arial" panose="020B0604020202020204" pitchFamily="34" charset="0"/>
                <a:sym typeface="Wingdings" panose="05000000000000000000" pitchFamily="2" charset="2"/>
              </a:rPr>
              <a:t>drohenden Verlust des inneren Gleichgewichts</a:t>
            </a:r>
            <a:endParaRPr lang="de-CH" altLang="de-DE" b="0" dirty="0">
              <a:latin typeface="Arial" panose="020B0604020202020204" pitchFamily="34" charset="0"/>
              <a:cs typeface="Arial" panose="020B0604020202020204" pitchFamily="34" charset="0"/>
              <a:sym typeface="Wingdings" panose="05000000000000000000" pitchFamily="2" charset="2"/>
            </a:endParaRPr>
          </a:p>
          <a:p>
            <a:r>
              <a:rPr lang="de-CH" altLang="de-DE" dirty="0">
                <a:latin typeface="Arial" panose="020B0604020202020204" pitchFamily="34" charset="0"/>
                <a:cs typeface="Arial" panose="020B0604020202020204" pitchFamily="34" charset="0"/>
                <a:sym typeface="Wingdings" panose="05000000000000000000" pitchFamily="2" charset="2"/>
              </a:rPr>
              <a:t> </a:t>
            </a:r>
          </a:p>
          <a:p>
            <a:r>
              <a:rPr lang="de-CH" altLang="de-DE" dirty="0">
                <a:latin typeface="Arial" panose="020B0604020202020204" pitchFamily="34" charset="0"/>
                <a:cs typeface="Arial" panose="020B0604020202020204" pitchFamily="34" charset="0"/>
                <a:sym typeface="Wingdings" panose="05000000000000000000" pitchFamily="2" charset="2"/>
              </a:rPr>
              <a:t></a:t>
            </a:r>
            <a:r>
              <a:rPr lang="de-CH" altLang="de-DE" b="1" dirty="0">
                <a:latin typeface="Arial" panose="020B0604020202020204" pitchFamily="34" charset="0"/>
                <a:cs typeface="Arial" panose="020B0604020202020204" pitchFamily="34" charset="0"/>
                <a:sym typeface="Wingdings" panose="05000000000000000000" pitchFamily="2" charset="2"/>
              </a:rPr>
              <a:t>Energie</a:t>
            </a:r>
            <a:r>
              <a:rPr lang="de-CH" altLang="de-DE" dirty="0">
                <a:latin typeface="Arial" panose="020B0604020202020204" pitchFamily="34" charset="0"/>
                <a:cs typeface="Arial" panose="020B0604020202020204" pitchFamily="34" charset="0"/>
                <a:sym typeface="Wingdings" panose="05000000000000000000" pitchFamily="2" charset="2"/>
              </a:rPr>
              <a:t> bereitgestellt,</a:t>
            </a:r>
            <a:r>
              <a:rPr lang="de-CH" altLang="de-DE" baseline="0" dirty="0">
                <a:latin typeface="Arial" panose="020B0604020202020204" pitchFamily="34" charset="0"/>
                <a:cs typeface="Arial" panose="020B0604020202020204" pitchFamily="34" charset="0"/>
                <a:sym typeface="Wingdings" panose="05000000000000000000" pitchFamily="2" charset="2"/>
              </a:rPr>
              <a:t> </a:t>
            </a:r>
            <a:r>
              <a:rPr lang="de-CH" altLang="de-DE" b="1" baseline="0" dirty="0">
                <a:latin typeface="Arial" panose="020B0604020202020204" pitchFamily="34" charset="0"/>
                <a:cs typeface="Arial" panose="020B0604020202020204" pitchFamily="34" charset="0"/>
                <a:sym typeface="Wingdings" panose="05000000000000000000" pitchFamily="2" charset="2"/>
              </a:rPr>
              <a:t>Spannung</a:t>
            </a:r>
            <a:r>
              <a:rPr lang="de-CH" altLang="de-DE" baseline="0" dirty="0">
                <a:latin typeface="Arial" panose="020B0604020202020204" pitchFamily="34" charset="0"/>
                <a:cs typeface="Arial" panose="020B0604020202020204" pitchFamily="34" charset="0"/>
                <a:sym typeface="Wingdings" panose="05000000000000000000" pitchFamily="2" charset="2"/>
              </a:rPr>
              <a:t> erhöht</a:t>
            </a:r>
            <a:r>
              <a:rPr lang="de-CH" altLang="de-DE" dirty="0">
                <a:latin typeface="Arial" panose="020B0604020202020204" pitchFamily="34" charset="0"/>
                <a:cs typeface="Arial" panose="020B0604020202020204" pitchFamily="34" charset="0"/>
                <a:sym typeface="Wingdings" panose="05000000000000000000" pitchFamily="2" charset="2"/>
              </a:rPr>
              <a:t> </a:t>
            </a:r>
          </a:p>
          <a:p>
            <a:endParaRPr lang="de-CH" altLang="de-DE" dirty="0">
              <a:latin typeface="Arial" panose="020B0604020202020204" pitchFamily="34" charset="0"/>
              <a:cs typeface="Arial" panose="020B0604020202020204" pitchFamily="34" charset="0"/>
              <a:sym typeface="Wingdings" panose="05000000000000000000" pitchFamily="2" charset="2"/>
            </a:endParaRPr>
          </a:p>
          <a:p>
            <a:r>
              <a:rPr lang="de-CH" altLang="de-DE" dirty="0">
                <a:latin typeface="Arial" panose="020B0604020202020204" pitchFamily="34" charset="0"/>
                <a:cs typeface="Arial" panose="020B0604020202020204" pitchFamily="34" charset="0"/>
                <a:sym typeface="Wingdings" panose="05000000000000000000" pitchFamily="2" charset="2"/>
              </a:rPr>
              <a:t></a:t>
            </a:r>
            <a:r>
              <a:rPr lang="de-CH" altLang="de-DE" b="1" dirty="0">
                <a:latin typeface="Arial" panose="020B0604020202020204" pitchFamily="34" charset="0"/>
                <a:cs typeface="Arial" panose="020B0604020202020204" pitchFamily="34" charset="0"/>
                <a:sym typeface="Wingdings" panose="05000000000000000000" pitchFamily="2" charset="2"/>
              </a:rPr>
              <a:t>Verstand kann regulieren</a:t>
            </a:r>
            <a:r>
              <a:rPr lang="de-CH" altLang="de-DE" dirty="0">
                <a:latin typeface="Arial" panose="020B0604020202020204" pitchFamily="34" charset="0"/>
                <a:cs typeface="Arial" panose="020B0604020202020204" pitchFamily="34" charset="0"/>
                <a:sym typeface="Wingdings" panose="05000000000000000000" pitchFamily="2" charset="2"/>
              </a:rPr>
              <a:t> </a:t>
            </a:r>
          </a:p>
          <a:p>
            <a:endParaRPr lang="de-CH" altLang="de-DE" dirty="0">
              <a:latin typeface="Arial" panose="020B0604020202020204" pitchFamily="34" charset="0"/>
              <a:cs typeface="Arial" panose="020B0604020202020204" pitchFamily="34" charset="0"/>
              <a:sym typeface="Wingdings" panose="05000000000000000000" pitchFamily="2" charset="2"/>
            </a:endParaRPr>
          </a:p>
          <a:p>
            <a:r>
              <a:rPr lang="de-CH" altLang="de-DE" dirty="0">
                <a:latin typeface="Arial" panose="020B0604020202020204" pitchFamily="34" charset="0"/>
                <a:cs typeface="Arial" panose="020B0604020202020204" pitchFamily="34" charset="0"/>
                <a:sym typeface="Wingdings" panose="05000000000000000000" pitchFamily="2" charset="2"/>
              </a:rPr>
              <a:t></a:t>
            </a:r>
            <a:r>
              <a:rPr lang="de-CH" altLang="de-DE" b="1" dirty="0">
                <a:latin typeface="Arial" panose="020B0604020202020204" pitchFamily="34" charset="0"/>
                <a:cs typeface="Arial" panose="020B0604020202020204" pitchFamily="34" charset="0"/>
                <a:sym typeface="Wingdings" panose="05000000000000000000" pitchFamily="2" charset="2"/>
              </a:rPr>
              <a:t>bekannt</a:t>
            </a:r>
            <a:r>
              <a:rPr lang="de-CH" altLang="de-DE" b="1" baseline="0" dirty="0">
                <a:latin typeface="Arial" panose="020B0604020202020204" pitchFamily="34" charset="0"/>
                <a:cs typeface="Arial" panose="020B0604020202020204" pitchFamily="34" charset="0"/>
                <a:sym typeface="Wingdings" panose="05000000000000000000" pitchFamily="2" charset="2"/>
              </a:rPr>
              <a:t>e und bewährte Reaktionsmuster (einfach) </a:t>
            </a:r>
          </a:p>
          <a:p>
            <a:r>
              <a:rPr lang="de-CH" altLang="de-DE" b="1" dirty="0">
                <a:latin typeface="Arial" panose="020B0604020202020204" pitchFamily="34" charset="0"/>
                <a:cs typeface="Arial" panose="020B0604020202020204" pitchFamily="34" charset="0"/>
                <a:sym typeface="Wingdings" panose="05000000000000000000" pitchFamily="2" charset="2"/>
              </a:rPr>
              <a:t> </a:t>
            </a:r>
          </a:p>
          <a:p>
            <a:r>
              <a:rPr lang="de-CH" altLang="de-DE" dirty="0">
                <a:latin typeface="Arial" panose="020B0604020202020204" pitchFamily="34" charset="0"/>
                <a:cs typeface="Arial" panose="020B0604020202020204" pitchFamily="34" charset="0"/>
                <a:sym typeface="Wingdings" panose="05000000000000000000" pitchFamily="2" charset="2"/>
              </a:rPr>
              <a:t> Der Zugriff auf die planenden und kreativen oberen Hirnregionen ist eingeschränkt, aber potenziell noch möglich. </a:t>
            </a:r>
          </a:p>
        </p:txBody>
      </p:sp>
      <p:sp>
        <p:nvSpPr>
          <p:cNvPr id="4" name="Foliennummernplatzhalter 3"/>
          <p:cNvSpPr>
            <a:spLocks noGrp="1"/>
          </p:cNvSpPr>
          <p:nvPr>
            <p:ph type="sldNum" sz="quarter" idx="10"/>
          </p:nvPr>
        </p:nvSpPr>
        <p:spPr/>
        <p:txBody>
          <a:bodyPr/>
          <a:lstStyle/>
          <a:p>
            <a:fld id="{5165B847-B17D-4B82-A5E5-F8744B40912D}" type="slidenum">
              <a:rPr lang="de-CH" smtClean="0"/>
              <a:t>4</a:t>
            </a:fld>
            <a:endParaRPr lang="de-CH" dirty="0"/>
          </a:p>
        </p:txBody>
      </p:sp>
    </p:spTree>
    <p:extLst>
      <p:ext uri="{BB962C8B-B14F-4D97-AF65-F5344CB8AC3E}">
        <p14:creationId xmlns:p14="http://schemas.microsoft.com/office/powerpoint/2010/main" val="1911187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5165B847-B17D-4B82-A5E5-F8744B40912D}" type="slidenum">
              <a:rPr lang="de-CH" smtClean="0"/>
              <a:t>42</a:t>
            </a:fld>
            <a:endParaRPr lang="de-CH" dirty="0"/>
          </a:p>
        </p:txBody>
      </p:sp>
    </p:spTree>
    <p:extLst>
      <p:ext uri="{BB962C8B-B14F-4D97-AF65-F5344CB8AC3E}">
        <p14:creationId xmlns:p14="http://schemas.microsoft.com/office/powerpoint/2010/main" val="15546142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dirty="0">
                <a:latin typeface="Arial" panose="020B0604020202020204" pitchFamily="34" charset="0"/>
                <a:cs typeface="Arial" panose="020B0604020202020204" pitchFamily="34" charset="0"/>
              </a:rPr>
              <a:t> </a:t>
            </a:r>
            <a:r>
              <a:rPr lang="de-DE" altLang="de-DE" b="1" dirty="0">
                <a:latin typeface="Arial" panose="020B0604020202020204" pitchFamily="34" charset="0"/>
                <a:cs typeface="Arial" panose="020B0604020202020204" pitchFamily="34" charset="0"/>
              </a:rPr>
              <a:t>„sicheren Ortes</a:t>
            </a:r>
            <a:r>
              <a:rPr lang="de-DE" altLang="de-DE" dirty="0">
                <a:latin typeface="Arial" panose="020B0604020202020204" pitchFamily="34" charset="0"/>
                <a:cs typeface="Arial" panose="020B0604020202020204" pitchFamily="34" charset="0"/>
              </a:rPr>
              <a:t>“ </a:t>
            </a:r>
            <a:r>
              <a:rPr lang="de-DE" altLang="de-DE" dirty="0">
                <a:latin typeface="Arial" panose="020B0604020202020204" pitchFamily="34" charset="0"/>
                <a:cs typeface="Arial" panose="020B0604020202020204" pitchFamily="34" charset="0"/>
                <a:sym typeface="Wingdings" panose="05000000000000000000" pitchFamily="2" charset="2"/>
              </a:rPr>
              <a:t> </a:t>
            </a:r>
            <a:r>
              <a:rPr lang="de-DE" altLang="de-DE" b="1" dirty="0">
                <a:latin typeface="Arial" panose="020B0604020202020204" pitchFamily="34" charset="0"/>
                <a:cs typeface="Arial" panose="020B0604020202020204" pitchFamily="34" charset="0"/>
              </a:rPr>
              <a:t>neue und korrigierende Erfahrungen </a:t>
            </a:r>
            <a:r>
              <a:rPr lang="de-DE" altLang="de-DE" dirty="0">
                <a:latin typeface="Arial" panose="020B0604020202020204" pitchFamily="34" charset="0"/>
                <a:cs typeface="Arial" panose="020B0604020202020204" pitchFamily="34" charset="0"/>
              </a:rPr>
              <a:t>mit sich und ihrer Umwelt machen können, um sich so </a:t>
            </a:r>
            <a:r>
              <a:rPr lang="de-DE" altLang="de-DE" b="1" dirty="0">
                <a:latin typeface="Arial" panose="020B0604020202020204" pitchFamily="34" charset="0"/>
                <a:cs typeface="Arial" panose="020B0604020202020204" pitchFamily="34" charset="0"/>
              </a:rPr>
              <a:t>neue </a:t>
            </a:r>
            <a:r>
              <a:rPr lang="de-DE" altLang="de-DE" b="1" dirty="0" err="1">
                <a:latin typeface="Arial" panose="020B0604020202020204" pitchFamily="34" charset="0"/>
                <a:cs typeface="Arial" panose="020B0604020202020204" pitchFamily="34" charset="0"/>
              </a:rPr>
              <a:t>Verhaltensstratgien</a:t>
            </a:r>
            <a:r>
              <a:rPr lang="de-DE" altLang="de-DE" b="1" dirty="0">
                <a:latin typeface="Arial" panose="020B0604020202020204" pitchFamily="34" charset="0"/>
                <a:cs typeface="Arial" panose="020B0604020202020204" pitchFamily="34" charset="0"/>
              </a:rPr>
              <a:t> </a:t>
            </a:r>
            <a:r>
              <a:rPr lang="de-DE" altLang="de-DE" dirty="0">
                <a:latin typeface="Arial" panose="020B0604020202020204" pitchFamily="34" charset="0"/>
                <a:cs typeface="Arial" panose="020B0604020202020204" pitchFamily="34" charset="0"/>
              </a:rPr>
              <a:t>erarbeiten zu können. </a:t>
            </a:r>
          </a:p>
          <a:p>
            <a:endParaRPr lang="de-DE" altLang="de-DE" dirty="0">
              <a:latin typeface="Arial" panose="020B0604020202020204" pitchFamily="34" charset="0"/>
              <a:cs typeface="Arial" panose="020B0604020202020204" pitchFamily="34" charset="0"/>
            </a:endParaRPr>
          </a:p>
          <a:p>
            <a:r>
              <a:rPr lang="de-DE" altLang="de-DE" dirty="0">
                <a:latin typeface="Arial" panose="020B0604020202020204" pitchFamily="34" charset="0"/>
                <a:cs typeface="Arial" panose="020B0604020202020204" pitchFamily="34" charset="0"/>
              </a:rPr>
              <a:t>Dieser „Sichere Ort“ wird in der </a:t>
            </a:r>
            <a:r>
              <a:rPr lang="de-DE" altLang="de-DE" b="1" dirty="0">
                <a:latin typeface="Arial" panose="020B0604020202020204" pitchFamily="34" charset="0"/>
                <a:cs typeface="Arial" panose="020B0604020202020204" pitchFamily="34" charset="0"/>
              </a:rPr>
              <a:t>Triade Kind – </a:t>
            </a:r>
            <a:r>
              <a:rPr lang="de-DE" altLang="de-DE" b="1" dirty="0" err="1">
                <a:latin typeface="Arial" panose="020B0604020202020204" pitchFamily="34" charset="0"/>
                <a:cs typeface="Arial" panose="020B0604020202020204" pitchFamily="34" charset="0"/>
              </a:rPr>
              <a:t>PädagogIn</a:t>
            </a:r>
            <a:r>
              <a:rPr lang="de-DE" altLang="de-DE" b="1" dirty="0">
                <a:latin typeface="Arial" panose="020B0604020202020204" pitchFamily="34" charset="0"/>
                <a:cs typeface="Arial" panose="020B0604020202020204" pitchFamily="34" charset="0"/>
              </a:rPr>
              <a:t> – Institution</a:t>
            </a:r>
            <a:endParaRPr lang="de-CH" altLang="de-DE" dirty="0">
              <a:latin typeface="Arial" panose="020B0604020202020204" pitchFamily="34" charset="0"/>
              <a:cs typeface="Arial" panose="020B0604020202020204" pitchFamily="34" charset="0"/>
            </a:endParaRPr>
          </a:p>
          <a:p>
            <a:endParaRPr lang="de-CH" dirty="0"/>
          </a:p>
        </p:txBody>
      </p:sp>
      <p:sp>
        <p:nvSpPr>
          <p:cNvPr id="4" name="Foliennummernplatzhalter 3"/>
          <p:cNvSpPr>
            <a:spLocks noGrp="1"/>
          </p:cNvSpPr>
          <p:nvPr>
            <p:ph type="sldNum" sz="quarter" idx="10"/>
          </p:nvPr>
        </p:nvSpPr>
        <p:spPr/>
        <p:txBody>
          <a:bodyPr/>
          <a:lstStyle/>
          <a:p>
            <a:fld id="{5165B847-B17D-4B82-A5E5-F8744B40912D}" type="slidenum">
              <a:rPr lang="de-CH" smtClean="0"/>
              <a:t>43</a:t>
            </a:fld>
            <a:endParaRPr lang="de-CH" dirty="0"/>
          </a:p>
        </p:txBody>
      </p:sp>
    </p:spTree>
    <p:extLst>
      <p:ext uri="{BB962C8B-B14F-4D97-AF65-F5344CB8AC3E}">
        <p14:creationId xmlns:p14="http://schemas.microsoft.com/office/powerpoint/2010/main" val="36887297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5165B847-B17D-4B82-A5E5-F8744B40912D}" type="slidenum">
              <a:rPr lang="de-CH" smtClean="0"/>
              <a:t>44</a:t>
            </a:fld>
            <a:endParaRPr lang="de-CH" dirty="0"/>
          </a:p>
        </p:txBody>
      </p:sp>
    </p:spTree>
    <p:extLst>
      <p:ext uri="{BB962C8B-B14F-4D97-AF65-F5344CB8AC3E}">
        <p14:creationId xmlns:p14="http://schemas.microsoft.com/office/powerpoint/2010/main" val="4618433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Äusserer </a:t>
            </a:r>
            <a:r>
              <a:rPr lang="de-CH" dirty="0" err="1"/>
              <a:t>sciherer</a:t>
            </a:r>
            <a:r>
              <a:rPr lang="de-CH" dirty="0"/>
              <a:t> Ort </a:t>
            </a:r>
            <a:r>
              <a:rPr lang="de-CH" dirty="0">
                <a:sym typeface="Wingdings" panose="05000000000000000000" pitchFamily="2" charset="2"/>
              </a:rPr>
              <a:t> an einem realen </a:t>
            </a:r>
            <a:r>
              <a:rPr lang="de-CH" b="1" dirty="0">
                <a:sym typeface="Wingdings" panose="05000000000000000000" pitchFamily="2" charset="2"/>
              </a:rPr>
              <a:t>sicheren Ort </a:t>
            </a:r>
            <a:r>
              <a:rPr lang="de-CH" dirty="0">
                <a:sym typeface="Wingdings" panose="05000000000000000000" pitchFamily="2" charset="2"/>
              </a:rPr>
              <a:t>befinden </a:t>
            </a:r>
          </a:p>
          <a:p>
            <a:r>
              <a:rPr lang="de-CH" dirty="0">
                <a:sym typeface="Wingdings" panose="05000000000000000000" pitchFamily="2" charset="2"/>
              </a:rPr>
              <a:t>Personaler sicherer Ort  Menschen die </a:t>
            </a:r>
            <a:r>
              <a:rPr lang="de-CH" b="1" dirty="0">
                <a:sym typeface="Wingdings" panose="05000000000000000000" pitchFamily="2" charset="2"/>
              </a:rPr>
              <a:t>Beschützen und Gefahren</a:t>
            </a:r>
            <a:r>
              <a:rPr lang="de-CH" b="1" baseline="0" dirty="0">
                <a:sym typeface="Wingdings" panose="05000000000000000000" pitchFamily="2" charset="2"/>
              </a:rPr>
              <a:t> </a:t>
            </a:r>
            <a:r>
              <a:rPr lang="de-CH" b="1" baseline="0" dirty="0" err="1">
                <a:sym typeface="Wingdings" panose="05000000000000000000" pitchFamily="2" charset="2"/>
              </a:rPr>
              <a:t>abweden</a:t>
            </a:r>
            <a:r>
              <a:rPr lang="de-CH" b="1" baseline="0" dirty="0">
                <a:sym typeface="Wingdings" panose="05000000000000000000" pitchFamily="2" charset="2"/>
              </a:rPr>
              <a:t> </a:t>
            </a:r>
          </a:p>
          <a:p>
            <a:r>
              <a:rPr lang="de-CH" b="0" baseline="0" dirty="0">
                <a:sym typeface="Wingdings" panose="05000000000000000000" pitchFamily="2" charset="2"/>
              </a:rPr>
              <a:t>Selbst als sicherer Ort </a:t>
            </a:r>
            <a:r>
              <a:rPr lang="de-CH" b="1" baseline="0" dirty="0">
                <a:sym typeface="Wingdings" panose="05000000000000000000" pitchFamily="2" charset="2"/>
              </a:rPr>
              <a:t> sich selber kennen, Selbstvertrauen, Selbstwirksamkeit</a:t>
            </a:r>
          </a:p>
          <a:p>
            <a:r>
              <a:rPr lang="de-CH" b="0" baseline="0" dirty="0">
                <a:sym typeface="Wingdings" panose="05000000000000000000" pitchFamily="2" charset="2"/>
              </a:rPr>
              <a:t>Spiritualität als sicherer Ort </a:t>
            </a:r>
            <a:r>
              <a:rPr lang="de-CH" b="1" baseline="0" dirty="0">
                <a:sym typeface="Wingdings" panose="05000000000000000000" pitchFamily="2" charset="2"/>
              </a:rPr>
              <a:t> spiritualen Mächten behütet und geboren</a:t>
            </a:r>
          </a:p>
          <a:p>
            <a:r>
              <a:rPr lang="de-CH" b="0" baseline="0" dirty="0">
                <a:sym typeface="Wingdings" panose="05000000000000000000" pitchFamily="2" charset="2"/>
              </a:rPr>
              <a:t>Innerer sicherer Ort </a:t>
            </a:r>
            <a:r>
              <a:rPr lang="de-CH" b="1" baseline="0" dirty="0">
                <a:sym typeface="Wingdings" panose="05000000000000000000" pitchFamily="2" charset="2"/>
              </a:rPr>
              <a:t> Rückzugsort </a:t>
            </a:r>
          </a:p>
          <a:p>
            <a:endParaRPr lang="de-CH" b="1" baseline="0" dirty="0">
              <a:sym typeface="Wingdings" panose="05000000000000000000" pitchFamily="2" charset="2"/>
            </a:endParaRPr>
          </a:p>
          <a:p>
            <a:r>
              <a:rPr lang="de-CH" b="1" baseline="0" dirty="0">
                <a:sym typeface="Wingdings" panose="05000000000000000000" pitchFamily="2" charset="2"/>
              </a:rPr>
              <a:t> Diese fünf sicheren Orte gilt es in der </a:t>
            </a:r>
            <a:r>
              <a:rPr lang="de-CH" b="1" baseline="0" dirty="0" err="1">
                <a:sym typeface="Wingdings" panose="05000000000000000000" pitchFamily="2" charset="2"/>
              </a:rPr>
              <a:t>Traumapädagogik</a:t>
            </a:r>
            <a:r>
              <a:rPr lang="de-CH" b="1" baseline="0" dirty="0">
                <a:sym typeface="Wingdings" panose="05000000000000000000" pitchFamily="2" charset="2"/>
              </a:rPr>
              <a:t> zu gewähren oder zu erarbeiten</a:t>
            </a:r>
            <a:endParaRPr lang="de-CH" b="1" dirty="0"/>
          </a:p>
        </p:txBody>
      </p:sp>
      <p:sp>
        <p:nvSpPr>
          <p:cNvPr id="4" name="Foliennummernplatzhalter 3"/>
          <p:cNvSpPr>
            <a:spLocks noGrp="1"/>
          </p:cNvSpPr>
          <p:nvPr>
            <p:ph type="sldNum" sz="quarter" idx="10"/>
          </p:nvPr>
        </p:nvSpPr>
        <p:spPr/>
        <p:txBody>
          <a:bodyPr/>
          <a:lstStyle/>
          <a:p>
            <a:fld id="{5165B847-B17D-4B82-A5E5-F8744B40912D}" type="slidenum">
              <a:rPr lang="de-CH" smtClean="0"/>
              <a:t>45</a:t>
            </a:fld>
            <a:endParaRPr lang="de-CH" dirty="0"/>
          </a:p>
        </p:txBody>
      </p:sp>
    </p:spTree>
    <p:extLst>
      <p:ext uri="{BB962C8B-B14F-4D97-AF65-F5344CB8AC3E}">
        <p14:creationId xmlns:p14="http://schemas.microsoft.com/office/powerpoint/2010/main" val="5567775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CH" dirty="0"/>
              <a:t>Entspannte Ausgangslage</a:t>
            </a:r>
            <a:r>
              <a:rPr lang="de-CH" baseline="0" dirty="0"/>
              <a:t> (offene oder geschlossene Augen)</a:t>
            </a:r>
            <a:endParaRPr lang="de-CH" dirty="0"/>
          </a:p>
          <a:p>
            <a:pPr marL="171450" indent="-171450">
              <a:buFontTx/>
              <a:buChar char="-"/>
            </a:pPr>
            <a:r>
              <a:rPr lang="de-CH" dirty="0"/>
              <a:t>der Ort kann real oder </a:t>
            </a:r>
            <a:r>
              <a:rPr lang="de-CH" dirty="0" err="1"/>
              <a:t>phantstisch</a:t>
            </a:r>
            <a:r>
              <a:rPr lang="de-CH" dirty="0"/>
              <a:t> sein</a:t>
            </a:r>
          </a:p>
          <a:p>
            <a:pPr marL="171450" indent="-171450">
              <a:buFontTx/>
              <a:buChar char="-"/>
            </a:pPr>
            <a:r>
              <a:rPr lang="de-CH" dirty="0"/>
              <a:t>Der</a:t>
            </a:r>
            <a:r>
              <a:rPr lang="de-CH" baseline="0" dirty="0"/>
              <a:t> Ort mit allen Sinnen erlebbar machen</a:t>
            </a:r>
          </a:p>
          <a:p>
            <a:pPr marL="171450" indent="-171450">
              <a:buFontTx/>
              <a:buChar char="-"/>
            </a:pPr>
            <a:r>
              <a:rPr lang="de-CH" baseline="0" dirty="0"/>
              <a:t>Was braucht es noch, damit man sich wohl fühlt</a:t>
            </a:r>
          </a:p>
          <a:p>
            <a:pPr marL="171450" indent="-171450">
              <a:buFontTx/>
              <a:buChar char="-"/>
            </a:pPr>
            <a:r>
              <a:rPr lang="de-CH" baseline="0" dirty="0"/>
              <a:t>Was braucht es noch, damit man sich sicher fühlt / Klare </a:t>
            </a:r>
            <a:r>
              <a:rPr lang="de-CH" baseline="0" dirty="0" err="1"/>
              <a:t>begrenzung</a:t>
            </a:r>
            <a:endParaRPr lang="de-CH" baseline="0" dirty="0"/>
          </a:p>
          <a:p>
            <a:pPr marL="171450" indent="-171450">
              <a:buFontTx/>
              <a:buChar char="-"/>
            </a:pPr>
            <a:r>
              <a:rPr lang="de-CH" baseline="0" dirty="0"/>
              <a:t>Braucht es Helfer (keine ihnen bekannten Menschen)</a:t>
            </a:r>
          </a:p>
          <a:p>
            <a:pPr marL="171450" indent="-171450">
              <a:buFontTx/>
              <a:buChar char="-"/>
            </a:pPr>
            <a:r>
              <a:rPr lang="de-CH" baseline="0" dirty="0"/>
              <a:t>Verankerungswort (Wort / Symbol) </a:t>
            </a:r>
          </a:p>
          <a:p>
            <a:pPr marL="171450" indent="-171450">
              <a:buFontTx/>
              <a:buChar char="-"/>
            </a:pPr>
            <a:r>
              <a:rPr lang="de-CH" baseline="0" dirty="0"/>
              <a:t>Zurück in diesen Ort</a:t>
            </a:r>
          </a:p>
          <a:p>
            <a:pPr marL="171450" indent="-171450">
              <a:buFontTx/>
              <a:buChar char="-"/>
            </a:pPr>
            <a:endParaRPr lang="de-CH" dirty="0"/>
          </a:p>
        </p:txBody>
      </p:sp>
      <p:sp>
        <p:nvSpPr>
          <p:cNvPr id="4" name="Foliennummernplatzhalter 3"/>
          <p:cNvSpPr>
            <a:spLocks noGrp="1"/>
          </p:cNvSpPr>
          <p:nvPr>
            <p:ph type="sldNum" sz="quarter" idx="10"/>
          </p:nvPr>
        </p:nvSpPr>
        <p:spPr/>
        <p:txBody>
          <a:bodyPr/>
          <a:lstStyle/>
          <a:p>
            <a:fld id="{5165B847-B17D-4B82-A5E5-F8744B40912D}" type="slidenum">
              <a:rPr lang="de-CH" smtClean="0"/>
              <a:t>46</a:t>
            </a:fld>
            <a:endParaRPr lang="de-CH" dirty="0"/>
          </a:p>
        </p:txBody>
      </p:sp>
    </p:spTree>
    <p:extLst>
      <p:ext uri="{BB962C8B-B14F-4D97-AF65-F5344CB8AC3E}">
        <p14:creationId xmlns:p14="http://schemas.microsoft.com/office/powerpoint/2010/main" val="22253377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5165B847-B17D-4B82-A5E5-F8744B40912D}" type="slidenum">
              <a:rPr lang="de-CH" smtClean="0"/>
              <a:t>48</a:t>
            </a:fld>
            <a:endParaRPr lang="de-CH" dirty="0"/>
          </a:p>
        </p:txBody>
      </p:sp>
    </p:spTree>
    <p:extLst>
      <p:ext uri="{BB962C8B-B14F-4D97-AF65-F5344CB8AC3E}">
        <p14:creationId xmlns:p14="http://schemas.microsoft.com/office/powerpoint/2010/main" val="144189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txBox="1">
            <a:spLocks noGrp="1" noChangeArrowheads="1"/>
          </p:cNvSpPr>
          <p:nvPr/>
        </p:nvSpPr>
        <p:spPr bwMode="auto">
          <a:xfrm>
            <a:off x="5624513" y="6457950"/>
            <a:ext cx="43021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54" tIns="47777" rIns="95554" bIns="47777" anchor="b"/>
          <a:lstStyle>
            <a:lvl1pPr defTabSz="955675">
              <a:defRPr sz="2400">
                <a:solidFill>
                  <a:schemeClr val="tx1"/>
                </a:solidFill>
                <a:latin typeface="Arial" panose="020B0604020202020204" pitchFamily="34" charset="0"/>
                <a:ea typeface="MS PGothic" panose="020B0600070205080204" pitchFamily="34" charset="-128"/>
              </a:defRPr>
            </a:lvl1pPr>
            <a:lvl2pPr marL="37931725" indent="-37474525" defTabSz="955675">
              <a:defRPr sz="2400">
                <a:solidFill>
                  <a:schemeClr val="tx1"/>
                </a:solidFill>
                <a:latin typeface="Arial" panose="020B0604020202020204" pitchFamily="34" charset="0"/>
                <a:ea typeface="MS PGothic" panose="020B0600070205080204" pitchFamily="34" charset="-128"/>
              </a:defRPr>
            </a:lvl2pPr>
            <a:lvl3pPr marL="1143000" indent="-228600" defTabSz="955675">
              <a:defRPr sz="2400">
                <a:solidFill>
                  <a:schemeClr val="tx1"/>
                </a:solidFill>
                <a:latin typeface="Arial" panose="020B0604020202020204" pitchFamily="34" charset="0"/>
                <a:ea typeface="MS PGothic" panose="020B0600070205080204" pitchFamily="34" charset="-128"/>
              </a:defRPr>
            </a:lvl3pPr>
            <a:lvl4pPr marL="1600200" indent="-228600" defTabSz="955675">
              <a:defRPr sz="2400">
                <a:solidFill>
                  <a:schemeClr val="tx1"/>
                </a:solidFill>
                <a:latin typeface="Arial" panose="020B0604020202020204" pitchFamily="34" charset="0"/>
                <a:ea typeface="MS PGothic" panose="020B0600070205080204" pitchFamily="34" charset="-128"/>
              </a:defRPr>
            </a:lvl4pPr>
            <a:lvl5pPr marL="2057400" indent="-228600" defTabSz="955675">
              <a:defRPr sz="2400">
                <a:solidFill>
                  <a:schemeClr val="tx1"/>
                </a:solidFill>
                <a:latin typeface="Arial" panose="020B0604020202020204" pitchFamily="34" charset="0"/>
                <a:ea typeface="MS PGothic" panose="020B0600070205080204" pitchFamily="34" charset="-128"/>
              </a:defRPr>
            </a:lvl5pPr>
            <a:lvl6pPr marL="2514600" indent="-228600" defTabSz="9556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556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556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556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432E286F-FDDE-4B06-ABBB-39515CE19C0C}" type="slidenum">
              <a:rPr lang="de-DE" altLang="de-DE" sz="1300"/>
              <a:pPr algn="r"/>
              <a:t>49</a:t>
            </a:fld>
            <a:endParaRPr lang="de-DE" altLang="de-DE" sz="130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27778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txBox="1">
            <a:spLocks noGrp="1" noChangeArrowheads="1"/>
          </p:cNvSpPr>
          <p:nvPr/>
        </p:nvSpPr>
        <p:spPr bwMode="auto">
          <a:xfrm>
            <a:off x="5624513" y="6457950"/>
            <a:ext cx="43021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54" tIns="47777" rIns="95554" bIns="47777" anchor="b"/>
          <a:lstStyle>
            <a:lvl1pPr defTabSz="955675">
              <a:defRPr sz="2400">
                <a:solidFill>
                  <a:schemeClr val="tx1"/>
                </a:solidFill>
                <a:latin typeface="Arial" panose="020B0604020202020204" pitchFamily="34" charset="0"/>
                <a:ea typeface="MS PGothic" panose="020B0600070205080204" pitchFamily="34" charset="-128"/>
              </a:defRPr>
            </a:lvl1pPr>
            <a:lvl2pPr marL="37931725" indent="-37474525" defTabSz="955675">
              <a:defRPr sz="2400">
                <a:solidFill>
                  <a:schemeClr val="tx1"/>
                </a:solidFill>
                <a:latin typeface="Arial" panose="020B0604020202020204" pitchFamily="34" charset="0"/>
                <a:ea typeface="MS PGothic" panose="020B0600070205080204" pitchFamily="34" charset="-128"/>
              </a:defRPr>
            </a:lvl2pPr>
            <a:lvl3pPr marL="1143000" indent="-228600" defTabSz="955675">
              <a:defRPr sz="2400">
                <a:solidFill>
                  <a:schemeClr val="tx1"/>
                </a:solidFill>
                <a:latin typeface="Arial" panose="020B0604020202020204" pitchFamily="34" charset="0"/>
                <a:ea typeface="MS PGothic" panose="020B0600070205080204" pitchFamily="34" charset="-128"/>
              </a:defRPr>
            </a:lvl3pPr>
            <a:lvl4pPr marL="1600200" indent="-228600" defTabSz="955675">
              <a:defRPr sz="2400">
                <a:solidFill>
                  <a:schemeClr val="tx1"/>
                </a:solidFill>
                <a:latin typeface="Arial" panose="020B0604020202020204" pitchFamily="34" charset="0"/>
                <a:ea typeface="MS PGothic" panose="020B0600070205080204" pitchFamily="34" charset="-128"/>
              </a:defRPr>
            </a:lvl4pPr>
            <a:lvl5pPr marL="2057400" indent="-228600" defTabSz="955675">
              <a:defRPr sz="2400">
                <a:solidFill>
                  <a:schemeClr val="tx1"/>
                </a:solidFill>
                <a:latin typeface="Arial" panose="020B0604020202020204" pitchFamily="34" charset="0"/>
                <a:ea typeface="MS PGothic" panose="020B0600070205080204" pitchFamily="34" charset="-128"/>
              </a:defRPr>
            </a:lvl5pPr>
            <a:lvl6pPr marL="2514600" indent="-228600" defTabSz="9556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556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556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556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432E286F-FDDE-4B06-ABBB-39515CE19C0C}" type="slidenum">
              <a:rPr lang="de-DE" altLang="de-DE" sz="1300"/>
              <a:pPr algn="r"/>
              <a:t>50</a:t>
            </a:fld>
            <a:endParaRPr lang="de-DE" altLang="de-DE" sz="130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4846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Alle </a:t>
            </a:r>
            <a:r>
              <a:rPr lang="de-CH" b="1" dirty="0"/>
              <a:t>Sinneswahrnehmungen</a:t>
            </a:r>
            <a:r>
              <a:rPr lang="de-CH" baseline="0" dirty="0"/>
              <a:t> wie auf </a:t>
            </a:r>
            <a:r>
              <a:rPr lang="de-CH" b="1" baseline="0" dirty="0"/>
              <a:t>Filmrollen</a:t>
            </a:r>
            <a:endParaRPr lang="en-US" b="1" dirty="0"/>
          </a:p>
        </p:txBody>
      </p:sp>
      <p:sp>
        <p:nvSpPr>
          <p:cNvPr id="4" name="Foliennummernplatzhalter 3"/>
          <p:cNvSpPr>
            <a:spLocks noGrp="1"/>
          </p:cNvSpPr>
          <p:nvPr>
            <p:ph type="sldNum" sz="quarter" idx="10"/>
          </p:nvPr>
        </p:nvSpPr>
        <p:spPr/>
        <p:txBody>
          <a:bodyPr/>
          <a:lstStyle/>
          <a:p>
            <a:fld id="{5165B847-B17D-4B82-A5E5-F8744B40912D}" type="slidenum">
              <a:rPr lang="de-CH" smtClean="0"/>
              <a:t>5</a:t>
            </a:fld>
            <a:endParaRPr lang="de-CH" dirty="0"/>
          </a:p>
        </p:txBody>
      </p:sp>
    </p:spTree>
    <p:extLst>
      <p:ext uri="{BB962C8B-B14F-4D97-AF65-F5344CB8AC3E}">
        <p14:creationId xmlns:p14="http://schemas.microsoft.com/office/powerpoint/2010/main" val="1420140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sym typeface="Wingdings" panose="05000000000000000000" pitchFamily="2" charset="2"/>
              </a:rPr>
              <a:t> Ziel:</a:t>
            </a:r>
            <a:r>
              <a:rPr lang="de-CH" baseline="0" dirty="0">
                <a:sym typeface="Wingdings" panose="05000000000000000000" pitchFamily="2" charset="2"/>
              </a:rPr>
              <a:t> </a:t>
            </a:r>
            <a:r>
              <a:rPr lang="de-CH" b="1" baseline="0" dirty="0">
                <a:sym typeface="Wingdings" panose="05000000000000000000" pitchFamily="2" charset="2"/>
              </a:rPr>
              <a:t>nacktes Überleben</a:t>
            </a:r>
            <a:endParaRPr lang="de-CH" b="1" dirty="0"/>
          </a:p>
        </p:txBody>
      </p:sp>
      <p:sp>
        <p:nvSpPr>
          <p:cNvPr id="4" name="Foliennummernplatzhalter 3"/>
          <p:cNvSpPr>
            <a:spLocks noGrp="1"/>
          </p:cNvSpPr>
          <p:nvPr>
            <p:ph type="sldNum" sz="quarter" idx="10"/>
          </p:nvPr>
        </p:nvSpPr>
        <p:spPr/>
        <p:txBody>
          <a:bodyPr/>
          <a:lstStyle/>
          <a:p>
            <a:fld id="{5165B847-B17D-4B82-A5E5-F8744B40912D}" type="slidenum">
              <a:rPr lang="de-CH" smtClean="0"/>
              <a:t>6</a:t>
            </a:fld>
            <a:endParaRPr lang="de-CH" dirty="0"/>
          </a:p>
        </p:txBody>
      </p:sp>
    </p:spTree>
    <p:extLst>
      <p:ext uri="{BB962C8B-B14F-4D97-AF65-F5344CB8AC3E}">
        <p14:creationId xmlns:p14="http://schemas.microsoft.com/office/powerpoint/2010/main" val="3707510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altLang="de-DE" b="0" dirty="0">
                <a:latin typeface="Arial" panose="020B0604020202020204" pitchFamily="34" charset="0"/>
                <a:cs typeface="Arial" panose="020B0604020202020204" pitchFamily="34" charset="0"/>
                <a:sym typeface="Wingdings" panose="05000000000000000000" pitchFamily="2" charset="2"/>
              </a:rPr>
              <a:t>Notfallreaktion</a:t>
            </a:r>
          </a:p>
          <a:p>
            <a:pPr marL="0" marR="0" indent="0" algn="l" defTabSz="914400" rtl="0" eaLnBrk="1" fontAlgn="auto" latinLnBrk="0" hangingPunct="1">
              <a:lnSpc>
                <a:spcPct val="100000"/>
              </a:lnSpc>
              <a:spcBef>
                <a:spcPts val="0"/>
              </a:spcBef>
              <a:spcAft>
                <a:spcPts val="0"/>
              </a:spcAft>
              <a:buClrTx/>
              <a:buSzTx/>
              <a:buFontTx/>
              <a:buNone/>
              <a:tabLst/>
              <a:defRPr/>
            </a:pPr>
            <a:endParaRPr lang="de-CH" altLang="de-DE" dirty="0">
              <a:latin typeface="Arial" panose="020B0604020202020204" pitchFamily="34" charset="0"/>
              <a:cs typeface="Arial" panose="020B0604020202020204" pitchFamily="34" charset="0"/>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altLang="de-DE" dirty="0">
                <a:latin typeface="Arial" panose="020B0604020202020204" pitchFamily="34" charset="0"/>
                <a:cs typeface="Arial" panose="020B0604020202020204" pitchFamily="34" charset="0"/>
                <a:sym typeface="Wingdings" panose="05000000000000000000" pitchFamily="2" charset="2"/>
              </a:rPr>
              <a:t></a:t>
            </a:r>
            <a:r>
              <a:rPr lang="de-CH" altLang="de-DE" b="1" dirty="0">
                <a:latin typeface="Arial" panose="020B0604020202020204" pitchFamily="34" charset="0"/>
                <a:cs typeface="Arial" panose="020B0604020202020204" pitchFamily="34" charset="0"/>
                <a:sym typeface="Wingdings" panose="05000000000000000000" pitchFamily="2" charset="2"/>
              </a:rPr>
              <a:t>bestimmter Punkt ist überschritten </a:t>
            </a:r>
          </a:p>
          <a:p>
            <a:pPr marL="0" marR="0" indent="0" algn="l" defTabSz="914400" rtl="0" eaLnBrk="1" fontAlgn="auto" latinLnBrk="0" hangingPunct="1">
              <a:lnSpc>
                <a:spcPct val="100000"/>
              </a:lnSpc>
              <a:spcBef>
                <a:spcPts val="0"/>
              </a:spcBef>
              <a:spcAft>
                <a:spcPts val="0"/>
              </a:spcAft>
              <a:buClrTx/>
              <a:buSzTx/>
              <a:buFontTx/>
              <a:buNone/>
              <a:tabLst/>
              <a:defRPr/>
            </a:pPr>
            <a:endParaRPr lang="de-CH" altLang="de-DE" b="1" dirty="0">
              <a:latin typeface="Arial" panose="020B0604020202020204" pitchFamily="34" charset="0"/>
              <a:cs typeface="Arial" panose="020B0604020202020204" pitchFamily="34" charset="0"/>
              <a:sym typeface="Wingdings" panose="05000000000000000000" pitchFamily="2" charset="2"/>
            </a:endParaRP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CH" altLang="de-DE" b="1" dirty="0">
                <a:latin typeface="Arial" panose="020B0604020202020204" pitchFamily="34" charset="0"/>
                <a:cs typeface="Arial" panose="020B0604020202020204" pitchFamily="34" charset="0"/>
                <a:sym typeface="Wingdings" panose="05000000000000000000" pitchFamily="2" charset="2"/>
              </a:rPr>
              <a:t>Plötzlichkeit </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endParaRPr lang="de-CH" altLang="de-DE" b="1" dirty="0">
              <a:latin typeface="Arial" panose="020B0604020202020204" pitchFamily="34" charset="0"/>
              <a:cs typeface="Arial" panose="020B0604020202020204" pitchFamily="34" charset="0"/>
              <a:sym typeface="Wingdings" panose="05000000000000000000" pitchFamily="2" charset="2"/>
            </a:endParaRP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CH" altLang="de-DE" b="1" dirty="0">
                <a:latin typeface="Arial" panose="020B0604020202020204" pitchFamily="34" charset="0"/>
                <a:cs typeface="Arial" panose="020B0604020202020204" pitchFamily="34" charset="0"/>
                <a:sym typeface="Wingdings" panose="05000000000000000000" pitchFamily="2" charset="2"/>
              </a:rPr>
              <a:t>Gefühl der Hilflosigkeit und Lebensbedrohung</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endParaRPr lang="de-CH" altLang="de-DE" b="1" dirty="0">
              <a:latin typeface="Arial" panose="020B0604020202020204" pitchFamily="34" charset="0"/>
              <a:cs typeface="Arial" panose="020B0604020202020204" pitchFamily="34" charset="0"/>
              <a:sym typeface="Wingdings" panose="05000000000000000000" pitchFamily="2" charset="2"/>
            </a:endParaRP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CH" altLang="de-DE" b="1" dirty="0">
                <a:latin typeface="Arial" panose="020B0604020202020204" pitchFamily="34" charset="0"/>
                <a:cs typeface="Arial" panose="020B0604020202020204" pitchFamily="34" charset="0"/>
                <a:sym typeface="Wingdings" panose="05000000000000000000" pitchFamily="2" charset="2"/>
              </a:rPr>
              <a:t>Keine bewusste Steuerung über die Grosshirnrinde </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de-CH" altLang="de-DE" dirty="0">
              <a:latin typeface="Arial" panose="020B0604020202020204" pitchFamily="34" charset="0"/>
              <a:cs typeface="Arial" panose="020B0604020202020204" pitchFamily="34" charset="0"/>
              <a:sym typeface="Wingdings" panose="05000000000000000000" pitchFamily="2" charset="2"/>
            </a:endParaRP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CH" altLang="de-DE" dirty="0">
                <a:latin typeface="Arial" panose="020B0604020202020204" pitchFamily="34" charset="0"/>
                <a:cs typeface="Arial" panose="020B0604020202020204" pitchFamily="34" charset="0"/>
                <a:sym typeface="Wingdings" panose="05000000000000000000" pitchFamily="2" charset="2"/>
              </a:rPr>
              <a:t>Wird dieser Punkt nicht überschritten, so reguliert die Stressreaktion den Körper in eine neue Balance und führt zu einer Erweiterung des Ressourcenbereich. </a:t>
            </a:r>
          </a:p>
          <a:p>
            <a:endParaRPr lang="en-US" dirty="0"/>
          </a:p>
        </p:txBody>
      </p:sp>
      <p:sp>
        <p:nvSpPr>
          <p:cNvPr id="4" name="Foliennummernplatzhalter 3"/>
          <p:cNvSpPr>
            <a:spLocks noGrp="1"/>
          </p:cNvSpPr>
          <p:nvPr>
            <p:ph type="sldNum" sz="quarter" idx="10"/>
          </p:nvPr>
        </p:nvSpPr>
        <p:spPr/>
        <p:txBody>
          <a:bodyPr/>
          <a:lstStyle/>
          <a:p>
            <a:fld id="{5165B847-B17D-4B82-A5E5-F8744B40912D}" type="slidenum">
              <a:rPr lang="de-CH" smtClean="0"/>
              <a:t>7</a:t>
            </a:fld>
            <a:endParaRPr lang="de-CH" dirty="0"/>
          </a:p>
        </p:txBody>
      </p:sp>
    </p:spTree>
    <p:extLst>
      <p:ext uri="{BB962C8B-B14F-4D97-AF65-F5344CB8AC3E}">
        <p14:creationId xmlns:p14="http://schemas.microsoft.com/office/powerpoint/2010/main" val="3955575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DE" altLang="de-DE" dirty="0">
                <a:latin typeface="Arial" panose="020B0604020202020204" pitchFamily="34" charset="0"/>
                <a:cs typeface="Arial" panose="020B0604020202020204" pitchFamily="34" charset="0"/>
              </a:rPr>
              <a:t>Ebene Häschen:</a:t>
            </a:r>
          </a:p>
          <a:p>
            <a:pPr eaLnBrk="1" hangingPunct="1"/>
            <a:r>
              <a:rPr lang="de-DE" altLang="de-DE" b="1" dirty="0">
                <a:latin typeface="Arial" panose="020B0604020202020204" pitchFamily="34" charset="0"/>
                <a:cs typeface="Arial" panose="020B0604020202020204" pitchFamily="34" charset="0"/>
              </a:rPr>
              <a:t>Trennung limbisches System und </a:t>
            </a:r>
            <a:r>
              <a:rPr lang="de-DE" altLang="de-DE" b="1" dirty="0" err="1">
                <a:latin typeface="Arial" panose="020B0604020202020204" pitchFamily="34" charset="0"/>
                <a:cs typeface="Arial" panose="020B0604020202020204" pitchFamily="34" charset="0"/>
              </a:rPr>
              <a:t>Grosshirnrinde</a:t>
            </a:r>
            <a:r>
              <a:rPr lang="de-DE" altLang="de-DE" b="1" dirty="0">
                <a:latin typeface="Arial" panose="020B0604020202020204" pitchFamily="34" charset="0"/>
                <a:cs typeface="Arial" panose="020B0604020202020204" pitchFamily="34" charset="0"/>
              </a:rPr>
              <a:t> </a:t>
            </a:r>
            <a:r>
              <a:rPr lang="de-DE" altLang="de-DE" dirty="0">
                <a:latin typeface="Arial" panose="020B0604020202020204" pitchFamily="34" charset="0"/>
                <a:cs typeface="Arial" panose="020B0604020202020204" pitchFamily="34" charset="0"/>
                <a:sym typeface="Wingdings" panose="05000000000000000000" pitchFamily="2" charset="2"/>
              </a:rPr>
              <a:t> es bleibt alles ungeordnet im Hippocampus (ohne Verarbeitung) liegen</a:t>
            </a:r>
          </a:p>
          <a:p>
            <a:pPr eaLnBrk="1" hangingPunct="1"/>
            <a:endParaRPr lang="de-DE" altLang="de-DE"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altLang="de-DE" b="1" dirty="0">
                <a:latin typeface="Arial" panose="020B0604020202020204" pitchFamily="34" charset="0"/>
                <a:cs typeface="Arial" panose="020B0604020202020204" pitchFamily="34" charset="0"/>
                <a:sym typeface="Wingdings" panose="05000000000000000000" pitchFamily="2" charset="2"/>
              </a:rPr>
              <a:t> </a:t>
            </a:r>
            <a:r>
              <a:rPr lang="de-DE" altLang="de-DE" b="1" dirty="0">
                <a:latin typeface="Arial" panose="020B0604020202020204" pitchFamily="34" charset="0"/>
                <a:cs typeface="Arial" panose="020B0604020202020204" pitchFamily="34" charset="0"/>
              </a:rPr>
              <a:t>Orientierungsreaktion </a:t>
            </a:r>
            <a:r>
              <a:rPr lang="de-DE" altLang="de-DE" dirty="0">
                <a:latin typeface="Arial" panose="020B0604020202020204" pitchFamily="34" charset="0"/>
                <a:cs typeface="Arial" panose="020B0604020202020204" pitchFamily="34" charset="0"/>
              </a:rPr>
              <a:t>(unbewusst) </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altLang="de-DE" b="1" baseline="0" dirty="0">
                <a:latin typeface="Arial" panose="020B0604020202020204" pitchFamily="34" charset="0"/>
                <a:cs typeface="Arial" panose="020B0604020202020204" pitchFamily="34" charset="0"/>
              </a:rPr>
              <a:t>Kampf oder Flucht </a:t>
            </a:r>
            <a:r>
              <a:rPr lang="de-DE" altLang="de-DE" baseline="0" dirty="0">
                <a:latin typeface="Arial" panose="020B0604020202020204" pitchFamily="34" charset="0"/>
                <a:cs typeface="Arial" panose="020B0604020202020204" pitchFamily="34" charset="0"/>
                <a:sym typeface="Wingdings" panose="05000000000000000000" pitchFamily="2" charset="2"/>
              </a:rPr>
              <a:t> </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altLang="de-DE" dirty="0">
                <a:latin typeface="Arial" panose="020B0604020202020204" pitchFamily="34" charset="0"/>
                <a:cs typeface="Arial" panose="020B0604020202020204" pitchFamily="34" charset="0"/>
              </a:rPr>
              <a:t>(</a:t>
            </a:r>
            <a:r>
              <a:rPr lang="de-DE" altLang="de-DE" b="1" dirty="0" err="1">
                <a:latin typeface="Arial" panose="020B0604020202020204" pitchFamily="34" charset="0"/>
                <a:cs typeface="Arial" panose="020B0604020202020204" pitchFamily="34" charset="0"/>
              </a:rPr>
              <a:t>Freez</a:t>
            </a:r>
            <a:r>
              <a:rPr lang="de-DE" altLang="de-DE" b="1" dirty="0">
                <a:latin typeface="Arial" panose="020B0604020202020204" pitchFamily="34" charset="0"/>
                <a:cs typeface="Arial" panose="020B0604020202020204" pitchFamily="34" charset="0"/>
              </a:rPr>
              <a:t>-Zustand</a:t>
            </a:r>
            <a:r>
              <a:rPr lang="de-DE" altLang="de-DE" dirty="0">
                <a:latin typeface="Arial" panose="020B0604020202020204" pitchFamily="34" charset="0"/>
                <a:cs typeface="Arial" panose="020B0604020202020204" pitchFamily="34" charset="0"/>
              </a:rPr>
              <a:t>) und </a:t>
            </a:r>
            <a:r>
              <a:rPr lang="de-DE" altLang="de-DE" b="1" dirty="0">
                <a:latin typeface="Arial" panose="020B0604020202020204" pitchFamily="34" charset="0"/>
                <a:cs typeface="Arial" panose="020B0604020202020204" pitchFamily="34" charset="0"/>
              </a:rPr>
              <a:t>Totstellreflex/Ohnmacht</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de-DE" altLang="de-DE" b="1" dirty="0">
              <a:latin typeface="Arial" panose="020B0604020202020204" pitchFamily="34" charset="0"/>
              <a:cs typeface="Arial" panose="020B0604020202020204" pitchFamily="34" charset="0"/>
            </a:endParaRPr>
          </a:p>
          <a:p>
            <a:pPr eaLnBrk="1" hangingPunct="1"/>
            <a:r>
              <a:rPr lang="de-DE" altLang="de-DE" b="1" dirty="0">
                <a:latin typeface="Arial" panose="020B0604020202020204" pitchFamily="34" charset="0"/>
                <a:cs typeface="Arial" panose="020B0604020202020204" pitchFamily="34" charset="0"/>
                <a:sym typeface="Wingdings" panose="05000000000000000000" pitchFamily="2" charset="2"/>
              </a:rPr>
              <a:t> </a:t>
            </a:r>
            <a:r>
              <a:rPr lang="de-DE" altLang="de-DE" b="1" dirty="0">
                <a:latin typeface="Arial" panose="020B0604020202020204" pitchFamily="34" charset="0"/>
                <a:cs typeface="Arial" panose="020B0604020202020204" pitchFamily="34" charset="0"/>
              </a:rPr>
              <a:t>Stresshormone: </a:t>
            </a:r>
            <a:r>
              <a:rPr lang="de-DE" altLang="de-DE" dirty="0">
                <a:latin typeface="Arial" panose="020B0604020202020204" pitchFamily="34" charset="0"/>
                <a:cs typeface="Arial" panose="020B0604020202020204" pitchFamily="34" charset="0"/>
              </a:rPr>
              <a:t>Adrenalin, Noradrenalin etc.</a:t>
            </a:r>
          </a:p>
          <a:p>
            <a:pPr eaLnBrk="1" hangingPunct="1"/>
            <a:r>
              <a:rPr lang="de-DE" altLang="de-DE" b="1" dirty="0">
                <a:latin typeface="Arial" panose="020B0604020202020204" pitchFamily="34" charset="0"/>
                <a:cs typeface="Arial" panose="020B0604020202020204" pitchFamily="34" charset="0"/>
                <a:sym typeface="Wingdings" panose="05000000000000000000" pitchFamily="2" charset="2"/>
              </a:rPr>
              <a:t> </a:t>
            </a:r>
            <a:r>
              <a:rPr lang="de-DE" altLang="de-DE" b="1" dirty="0">
                <a:latin typeface="Arial" panose="020B0604020202020204" pitchFamily="34" charset="0"/>
                <a:cs typeface="Arial" panose="020B0604020202020204" pitchFamily="34" charset="0"/>
              </a:rPr>
              <a:t>Wichtige Systeme hochgefahren </a:t>
            </a:r>
            <a:r>
              <a:rPr lang="de-DE" altLang="de-DE" dirty="0">
                <a:latin typeface="Arial" panose="020B0604020202020204" pitchFamily="34" charset="0"/>
                <a:cs typeface="Arial" panose="020B0604020202020204" pitchFamily="34" charset="0"/>
              </a:rPr>
              <a:t>(Beine &amp; Arme)</a:t>
            </a:r>
            <a:endParaRPr lang="de-DE" altLang="de-DE" b="1" baseline="0" dirty="0">
              <a:latin typeface="Arial" panose="020B0604020202020204" pitchFamily="34" charset="0"/>
              <a:cs typeface="Arial" panose="020B0604020202020204" pitchFamily="34" charset="0"/>
            </a:endParaRPr>
          </a:p>
          <a:p>
            <a:pPr eaLnBrk="1" hangingPunct="1"/>
            <a:r>
              <a:rPr lang="de-DE" altLang="de-DE" b="1" baseline="0" dirty="0">
                <a:latin typeface="Arial" panose="020B0604020202020204" pitchFamily="34" charset="0"/>
                <a:cs typeface="Arial" panose="020B0604020202020204" pitchFamily="34" charset="0"/>
                <a:sym typeface="Wingdings" panose="05000000000000000000" pitchFamily="2" charset="2"/>
              </a:rPr>
              <a:t> </a:t>
            </a:r>
            <a:r>
              <a:rPr lang="de-DE" altLang="de-DE" b="1" baseline="0" dirty="0">
                <a:latin typeface="Arial" panose="020B0604020202020204" pitchFamily="34" charset="0"/>
                <a:cs typeface="Arial" panose="020B0604020202020204" pitchFamily="34" charset="0"/>
              </a:rPr>
              <a:t>Irrelevante Systeme heruntergefahren (</a:t>
            </a:r>
            <a:r>
              <a:rPr lang="de-DE" altLang="de-DE" dirty="0" err="1">
                <a:latin typeface="Arial" panose="020B0604020202020204" pitchFamily="34" charset="0"/>
                <a:cs typeface="Arial" panose="020B0604020202020204" pitchFamily="34" charset="0"/>
              </a:rPr>
              <a:t>Grosshirnrinde</a:t>
            </a:r>
            <a:r>
              <a:rPr lang="de-DE" altLang="de-DE" dirty="0">
                <a:latin typeface="Arial" panose="020B0604020202020204" pitchFamily="34" charset="0"/>
                <a:cs typeface="Arial" panose="020B0604020202020204" pitchFamily="34" charset="0"/>
              </a:rPr>
              <a:t>, Verdauung etc.) werden heruntergefahren </a:t>
            </a:r>
            <a:r>
              <a:rPr lang="de-DE" altLang="de-DE" dirty="0">
                <a:latin typeface="Arial" panose="020B0604020202020204" pitchFamily="34" charset="0"/>
                <a:cs typeface="Arial" panose="020B0604020202020204" pitchFamily="34" charset="0"/>
                <a:sym typeface="Wingdings" panose="05000000000000000000" pitchFamily="2" charset="2"/>
              </a:rPr>
              <a:t> Entehrung Blase und Darm (Schambehaftet) </a:t>
            </a:r>
          </a:p>
          <a:p>
            <a:pPr eaLnBrk="1" hangingPunct="1"/>
            <a:endParaRPr lang="de-DE" altLang="de-DE" dirty="0">
              <a:latin typeface="Arial" panose="020B0604020202020204" pitchFamily="34" charset="0"/>
              <a:cs typeface="Arial" panose="020B0604020202020204" pitchFamily="34" charset="0"/>
              <a:sym typeface="Wingdings" panose="05000000000000000000" pitchFamily="2" charset="2"/>
            </a:endParaRPr>
          </a:p>
          <a:p>
            <a:pPr eaLnBrk="1" hangingPunct="1"/>
            <a:endParaRPr lang="de-DE" altLang="de-DE" dirty="0">
              <a:latin typeface="Arial" panose="020B0604020202020204" pitchFamily="34" charset="0"/>
              <a:cs typeface="Arial" panose="020B0604020202020204" pitchFamily="34" charset="0"/>
            </a:endParaRPr>
          </a:p>
          <a:p>
            <a:pPr eaLnBrk="1" hangingPunct="1"/>
            <a:r>
              <a:rPr lang="de-DE" altLang="de-DE" dirty="0">
                <a:latin typeface="Arial" panose="020B0604020202020204" pitchFamily="34" charset="0"/>
                <a:cs typeface="Arial" panose="020B0604020202020204" pitchFamily="34" charset="0"/>
              </a:rPr>
              <a:t>Säugling </a:t>
            </a:r>
            <a:r>
              <a:rPr lang="de-DE" altLang="de-DE" dirty="0">
                <a:latin typeface="Arial" panose="020B0604020202020204" pitchFamily="34" charset="0"/>
                <a:cs typeface="Arial" panose="020B0604020202020204" pitchFamily="34" charset="0"/>
                <a:sym typeface="Wingdings" panose="05000000000000000000" pitchFamily="2" charset="2"/>
              </a:rPr>
              <a:t> Abfolge Programm  Blickkontakt  Aufmerksamkeit durch Laute und vermehrte Bewegung  Kopf wegdrehen und den Kontakt zum nicht einschätzbaren Gegenüber zu vermeiden, Führt dies auch nicht zu Kontaktaufnahme oder Beruhigung, so windet sich das Kind auf Sitz oder Bett, alle Muskeln versuchen eine Flucht aufzunehmen, die noch nicht gelingen kann. Ist dies immer noch erfolgslos, so steigt die Spannung weiter, der Körper verspannt sich, das Kind schreit und fällt letztlich, sollte auch dies zu keiner Besserung seiner Situation führen, apathisch in sich zusammen. </a:t>
            </a:r>
          </a:p>
        </p:txBody>
      </p:sp>
      <p:sp>
        <p:nvSpPr>
          <p:cNvPr id="4" name="Foliennummernplatzhalter 3"/>
          <p:cNvSpPr>
            <a:spLocks noGrp="1"/>
          </p:cNvSpPr>
          <p:nvPr>
            <p:ph type="sldNum" sz="quarter" idx="10"/>
          </p:nvPr>
        </p:nvSpPr>
        <p:spPr/>
        <p:txBody>
          <a:bodyPr/>
          <a:lstStyle/>
          <a:p>
            <a:fld id="{5165B847-B17D-4B82-A5E5-F8744B40912D}" type="slidenum">
              <a:rPr lang="de-CH" smtClean="0"/>
              <a:t>8</a:t>
            </a:fld>
            <a:endParaRPr lang="de-CH" dirty="0"/>
          </a:p>
        </p:txBody>
      </p:sp>
    </p:spTree>
    <p:extLst>
      <p:ext uri="{BB962C8B-B14F-4D97-AF65-F5344CB8AC3E}">
        <p14:creationId xmlns:p14="http://schemas.microsoft.com/office/powerpoint/2010/main" val="250038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sym typeface="Wingdings" panose="05000000000000000000" pitchFamily="2" charset="2"/>
              </a:rPr>
              <a:t> </a:t>
            </a:r>
            <a:r>
              <a:rPr lang="de-CH" b="1" dirty="0"/>
              <a:t>Keine</a:t>
            </a:r>
            <a:r>
              <a:rPr lang="de-CH" b="1" baseline="0" dirty="0"/>
              <a:t> Koordination der Filmrollen</a:t>
            </a:r>
          </a:p>
          <a:p>
            <a:r>
              <a:rPr lang="de-CH" b="1" baseline="0" dirty="0">
                <a:sym typeface="Wingdings" panose="05000000000000000000" pitchFamily="2" charset="2"/>
              </a:rPr>
              <a:t> </a:t>
            </a:r>
            <a:r>
              <a:rPr lang="de-CH" b="1" baseline="0" dirty="0"/>
              <a:t>Keine Einordnung</a:t>
            </a:r>
          </a:p>
          <a:p>
            <a:endParaRPr lang="de-CH" baseline="0" dirty="0"/>
          </a:p>
          <a:p>
            <a:r>
              <a:rPr lang="de-CH" baseline="0" dirty="0"/>
              <a:t>Intrusionen / Flashbacks</a:t>
            </a:r>
            <a:endParaRPr lang="en-US" dirty="0"/>
          </a:p>
        </p:txBody>
      </p:sp>
      <p:sp>
        <p:nvSpPr>
          <p:cNvPr id="4" name="Foliennummernplatzhalter 3"/>
          <p:cNvSpPr>
            <a:spLocks noGrp="1"/>
          </p:cNvSpPr>
          <p:nvPr>
            <p:ph type="sldNum" sz="quarter" idx="10"/>
          </p:nvPr>
        </p:nvSpPr>
        <p:spPr/>
        <p:txBody>
          <a:bodyPr/>
          <a:lstStyle/>
          <a:p>
            <a:fld id="{5165B847-B17D-4B82-A5E5-F8744B40912D}" type="slidenum">
              <a:rPr lang="de-CH" smtClean="0"/>
              <a:t>10</a:t>
            </a:fld>
            <a:endParaRPr lang="de-CH" dirty="0"/>
          </a:p>
        </p:txBody>
      </p:sp>
    </p:spTree>
    <p:extLst>
      <p:ext uri="{BB962C8B-B14F-4D97-AF65-F5344CB8AC3E}">
        <p14:creationId xmlns:p14="http://schemas.microsoft.com/office/powerpoint/2010/main" val="2436317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DE" altLang="de-DE" dirty="0">
                <a:latin typeface="Arial" panose="020B0604020202020204" pitchFamily="34" charset="0"/>
                <a:cs typeface="Arial" panose="020B0604020202020204" pitchFamily="34" charset="0"/>
              </a:rPr>
              <a:t>Trauma </a:t>
            </a:r>
            <a:r>
              <a:rPr lang="de-DE" altLang="de-DE" dirty="0">
                <a:latin typeface="Arial" panose="020B0604020202020204" pitchFamily="34" charset="0"/>
                <a:cs typeface="Arial" panose="020B0604020202020204" pitchFamily="34" charset="0"/>
                <a:sym typeface="Wingdings" panose="05000000000000000000" pitchFamily="2" charset="2"/>
              </a:rPr>
              <a:t> Verletzung, Wunde etc. </a:t>
            </a:r>
          </a:p>
          <a:p>
            <a:pPr eaLnBrk="1" hangingPunct="1"/>
            <a:endParaRPr lang="de-DE" altLang="de-DE" dirty="0">
              <a:latin typeface="Arial" panose="020B0604020202020204" pitchFamily="34" charset="0"/>
              <a:cs typeface="Arial" panose="020B0604020202020204" pitchFamily="34" charset="0"/>
              <a:sym typeface="Wingdings" panose="05000000000000000000" pitchFamily="2" charset="2"/>
            </a:endParaRPr>
          </a:p>
          <a:p>
            <a:pPr eaLnBrk="1" hangingPunct="1"/>
            <a:r>
              <a:rPr lang="de-DE" altLang="de-DE" dirty="0">
                <a:latin typeface="Arial" panose="020B0604020202020204" pitchFamily="34" charset="0"/>
                <a:cs typeface="Arial" panose="020B0604020202020204" pitchFamily="34" charset="0"/>
              </a:rPr>
              <a:t>Ein Trauma ist also vor allem ein Erleben nach dem Erleben – das zusammentreffen eines Menschen mit einem Ereignis, das er nicht verkraften kann. Es gibt kein Trauma „an sich“, kein Geschehen ist allein aus sicher heraus traumatisch. Natürlich gibt es Ereignisse, die fast alle Menschen überfordern, und solche, wo Verarbeitung für die meisten einfacher ist. Folter, körperliche Gewalt, die Bedrohung naher Menschen gehören sicher in die erste Kategorie. Und ein eingeklemmter Daumen in die zweite. </a:t>
            </a:r>
          </a:p>
          <a:p>
            <a:pPr eaLnBrk="1" hangingPunct="1"/>
            <a:endParaRPr lang="de-DE" altLang="de-DE" dirty="0">
              <a:latin typeface="Arial" panose="020B0604020202020204" pitchFamily="34" charset="0"/>
              <a:cs typeface="Arial" panose="020B0604020202020204" pitchFamily="34" charset="0"/>
            </a:endParaRPr>
          </a:p>
          <a:p>
            <a:pPr eaLnBrk="1" hangingPunct="1"/>
            <a:r>
              <a:rPr lang="de-DE" altLang="de-DE" dirty="0">
                <a:latin typeface="Arial" panose="020B0604020202020204" pitchFamily="34" charset="0"/>
                <a:cs typeface="Arial" panose="020B0604020202020204" pitchFamily="34" charset="0"/>
              </a:rPr>
              <a:t>Wichtiger ist die Betrachtung des Ereignisses ist an dieser Stelle also die der betroffenen Menschen, ihres Alters und ihrer Verarbeitungsmöglichkeiten.</a:t>
            </a:r>
          </a:p>
          <a:p>
            <a:endParaRPr lang="en-US" dirty="0"/>
          </a:p>
        </p:txBody>
      </p:sp>
      <p:sp>
        <p:nvSpPr>
          <p:cNvPr id="4" name="Foliennummernplatzhalter 3"/>
          <p:cNvSpPr>
            <a:spLocks noGrp="1"/>
          </p:cNvSpPr>
          <p:nvPr>
            <p:ph type="sldNum" sz="quarter" idx="10"/>
          </p:nvPr>
        </p:nvSpPr>
        <p:spPr/>
        <p:txBody>
          <a:bodyPr/>
          <a:lstStyle/>
          <a:p>
            <a:fld id="{5165B847-B17D-4B82-A5E5-F8744B40912D}" type="slidenum">
              <a:rPr lang="de-CH" smtClean="0"/>
              <a:t>12</a:t>
            </a:fld>
            <a:endParaRPr lang="de-CH" dirty="0"/>
          </a:p>
        </p:txBody>
      </p:sp>
    </p:spTree>
    <p:extLst>
      <p:ext uri="{BB962C8B-B14F-4D97-AF65-F5344CB8AC3E}">
        <p14:creationId xmlns:p14="http://schemas.microsoft.com/office/powerpoint/2010/main" val="855487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2B660409-621C-4E93-9EB3-FC2CBFFB24C7}" type="datetime1">
              <a:rPr lang="de-CH" smtClean="0"/>
              <a:t>29.09.2020</a:t>
            </a:fld>
            <a:endParaRPr lang="de-CH" dirty="0"/>
          </a:p>
        </p:txBody>
      </p:sp>
      <p:sp>
        <p:nvSpPr>
          <p:cNvPr id="5" name="Footer Placeholder 4"/>
          <p:cNvSpPr>
            <a:spLocks noGrp="1"/>
          </p:cNvSpPr>
          <p:nvPr>
            <p:ph type="ftr" sz="quarter" idx="11"/>
          </p:nvPr>
        </p:nvSpPr>
        <p:spPr/>
        <p:txBody>
          <a:bodyPr/>
          <a:lstStyle/>
          <a:p>
            <a:endParaRPr lang="de-CH" dirty="0"/>
          </a:p>
        </p:txBody>
      </p:sp>
      <p:sp>
        <p:nvSpPr>
          <p:cNvPr id="6" name="Slide Number Placeholder 5"/>
          <p:cNvSpPr>
            <a:spLocks noGrp="1"/>
          </p:cNvSpPr>
          <p:nvPr>
            <p:ph type="sldNum" sz="quarter" idx="12"/>
          </p:nvPr>
        </p:nvSpPr>
        <p:spPr/>
        <p:txBody>
          <a:bodyPr/>
          <a:lstStyle/>
          <a:p>
            <a:fld id="{DD3AA65A-437D-40ED-9A73-A06447304748}" type="slidenum">
              <a:rPr lang="de-CH" smtClean="0"/>
              <a:t>‹Nr.›</a:t>
            </a:fld>
            <a:endParaRPr lang="de-CH" dirty="0"/>
          </a:p>
        </p:txBody>
      </p:sp>
    </p:spTree>
    <p:extLst>
      <p:ext uri="{BB962C8B-B14F-4D97-AF65-F5344CB8AC3E}">
        <p14:creationId xmlns:p14="http://schemas.microsoft.com/office/powerpoint/2010/main" val="258172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8F5C8C1-5457-4224-9EDD-6C8C236991F5}" type="datetime1">
              <a:rPr lang="de-CH" smtClean="0"/>
              <a:t>29.09.2020</a:t>
            </a:fld>
            <a:endParaRPr lang="de-CH" dirty="0"/>
          </a:p>
        </p:txBody>
      </p:sp>
      <p:sp>
        <p:nvSpPr>
          <p:cNvPr id="5" name="Footer Placeholder 4"/>
          <p:cNvSpPr>
            <a:spLocks noGrp="1"/>
          </p:cNvSpPr>
          <p:nvPr>
            <p:ph type="ftr" sz="quarter" idx="11"/>
          </p:nvPr>
        </p:nvSpPr>
        <p:spPr/>
        <p:txBody>
          <a:bodyPr/>
          <a:lstStyle/>
          <a:p>
            <a:endParaRPr lang="de-CH" dirty="0"/>
          </a:p>
        </p:txBody>
      </p:sp>
      <p:sp>
        <p:nvSpPr>
          <p:cNvPr id="6" name="Slide Number Placeholder 5"/>
          <p:cNvSpPr>
            <a:spLocks noGrp="1"/>
          </p:cNvSpPr>
          <p:nvPr>
            <p:ph type="sldNum" sz="quarter" idx="12"/>
          </p:nvPr>
        </p:nvSpPr>
        <p:spPr/>
        <p:txBody>
          <a:bodyPr/>
          <a:lstStyle/>
          <a:p>
            <a:fld id="{DD3AA65A-437D-40ED-9A73-A06447304748}" type="slidenum">
              <a:rPr lang="de-CH" smtClean="0"/>
              <a:t>‹Nr.›</a:t>
            </a:fld>
            <a:endParaRPr lang="de-CH" dirty="0"/>
          </a:p>
        </p:txBody>
      </p:sp>
    </p:spTree>
    <p:extLst>
      <p:ext uri="{BB962C8B-B14F-4D97-AF65-F5344CB8AC3E}">
        <p14:creationId xmlns:p14="http://schemas.microsoft.com/office/powerpoint/2010/main" val="226307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3C288DBB-DBCA-4D6E-81A3-CB72455E9487}" type="datetime1">
              <a:rPr lang="de-CH" smtClean="0"/>
              <a:t>29.09.2020</a:t>
            </a:fld>
            <a:endParaRPr lang="de-CH" dirty="0"/>
          </a:p>
        </p:txBody>
      </p:sp>
      <p:sp>
        <p:nvSpPr>
          <p:cNvPr id="5" name="Footer Placeholder 4"/>
          <p:cNvSpPr>
            <a:spLocks noGrp="1"/>
          </p:cNvSpPr>
          <p:nvPr>
            <p:ph type="ftr" sz="quarter" idx="11"/>
          </p:nvPr>
        </p:nvSpPr>
        <p:spPr/>
        <p:txBody>
          <a:bodyPr/>
          <a:lstStyle/>
          <a:p>
            <a:endParaRPr lang="de-CH" dirty="0"/>
          </a:p>
        </p:txBody>
      </p:sp>
      <p:sp>
        <p:nvSpPr>
          <p:cNvPr id="6" name="Slide Number Placeholder 5"/>
          <p:cNvSpPr>
            <a:spLocks noGrp="1"/>
          </p:cNvSpPr>
          <p:nvPr>
            <p:ph type="sldNum" sz="quarter" idx="12"/>
          </p:nvPr>
        </p:nvSpPr>
        <p:spPr/>
        <p:txBody>
          <a:bodyPr/>
          <a:lstStyle/>
          <a:p>
            <a:fld id="{DD3AA65A-437D-40ED-9A73-A06447304748}" type="slidenum">
              <a:rPr lang="de-CH" smtClean="0"/>
              <a:t>‹Nr.›</a:t>
            </a:fld>
            <a:endParaRPr lang="de-CH" dirty="0"/>
          </a:p>
        </p:txBody>
      </p:sp>
    </p:spTree>
    <p:extLst>
      <p:ext uri="{BB962C8B-B14F-4D97-AF65-F5344CB8AC3E}">
        <p14:creationId xmlns:p14="http://schemas.microsoft.com/office/powerpoint/2010/main" val="1677676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5C2EB9B-8C26-4FB8-8BF4-27072FB54D72}" type="datetime1">
              <a:rPr lang="de-CH" smtClean="0"/>
              <a:t>29.09.2020</a:t>
            </a:fld>
            <a:endParaRPr lang="de-CH" dirty="0"/>
          </a:p>
        </p:txBody>
      </p:sp>
      <p:sp>
        <p:nvSpPr>
          <p:cNvPr id="5" name="Footer Placeholder 4"/>
          <p:cNvSpPr>
            <a:spLocks noGrp="1"/>
          </p:cNvSpPr>
          <p:nvPr>
            <p:ph type="ftr" sz="quarter" idx="11"/>
          </p:nvPr>
        </p:nvSpPr>
        <p:spPr/>
        <p:txBody>
          <a:bodyPr/>
          <a:lstStyle/>
          <a:p>
            <a:endParaRPr lang="de-CH" dirty="0"/>
          </a:p>
        </p:txBody>
      </p:sp>
      <p:sp>
        <p:nvSpPr>
          <p:cNvPr id="6" name="Slide Number Placeholder 5"/>
          <p:cNvSpPr>
            <a:spLocks noGrp="1"/>
          </p:cNvSpPr>
          <p:nvPr>
            <p:ph type="sldNum" sz="quarter" idx="12"/>
          </p:nvPr>
        </p:nvSpPr>
        <p:spPr/>
        <p:txBody>
          <a:bodyPr/>
          <a:lstStyle/>
          <a:p>
            <a:fld id="{DD3AA65A-437D-40ED-9A73-A06447304748}" type="slidenum">
              <a:rPr lang="de-CH" smtClean="0"/>
              <a:t>‹Nr.›</a:t>
            </a:fld>
            <a:endParaRPr lang="de-CH" dirty="0"/>
          </a:p>
        </p:txBody>
      </p:sp>
    </p:spTree>
    <p:extLst>
      <p:ext uri="{BB962C8B-B14F-4D97-AF65-F5344CB8AC3E}">
        <p14:creationId xmlns:p14="http://schemas.microsoft.com/office/powerpoint/2010/main" val="1188389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417C82AF-B25F-4E8F-AAE6-8176A1D91DBD}" type="datetime1">
              <a:rPr lang="de-CH" smtClean="0"/>
              <a:t>29.09.2020</a:t>
            </a:fld>
            <a:endParaRPr lang="de-CH" dirty="0"/>
          </a:p>
        </p:txBody>
      </p:sp>
      <p:sp>
        <p:nvSpPr>
          <p:cNvPr id="5" name="Footer Placeholder 4"/>
          <p:cNvSpPr>
            <a:spLocks noGrp="1"/>
          </p:cNvSpPr>
          <p:nvPr>
            <p:ph type="ftr" sz="quarter" idx="11"/>
          </p:nvPr>
        </p:nvSpPr>
        <p:spPr/>
        <p:txBody>
          <a:bodyPr/>
          <a:lstStyle/>
          <a:p>
            <a:endParaRPr lang="de-CH" dirty="0"/>
          </a:p>
        </p:txBody>
      </p:sp>
      <p:sp>
        <p:nvSpPr>
          <p:cNvPr id="6" name="Slide Number Placeholder 5"/>
          <p:cNvSpPr>
            <a:spLocks noGrp="1"/>
          </p:cNvSpPr>
          <p:nvPr>
            <p:ph type="sldNum" sz="quarter" idx="12"/>
          </p:nvPr>
        </p:nvSpPr>
        <p:spPr/>
        <p:txBody>
          <a:bodyPr/>
          <a:lstStyle/>
          <a:p>
            <a:fld id="{DD3AA65A-437D-40ED-9A73-A06447304748}" type="slidenum">
              <a:rPr lang="de-CH" smtClean="0"/>
              <a:t>‹Nr.›</a:t>
            </a:fld>
            <a:endParaRPr lang="de-CH" dirty="0"/>
          </a:p>
        </p:txBody>
      </p:sp>
    </p:spTree>
    <p:extLst>
      <p:ext uri="{BB962C8B-B14F-4D97-AF65-F5344CB8AC3E}">
        <p14:creationId xmlns:p14="http://schemas.microsoft.com/office/powerpoint/2010/main" val="3276620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1F9F5DB2-F212-4C13-885B-CB218FADDB35}" type="datetime1">
              <a:rPr lang="de-CH" smtClean="0"/>
              <a:t>29.09.2020</a:t>
            </a:fld>
            <a:endParaRPr lang="de-CH" dirty="0"/>
          </a:p>
        </p:txBody>
      </p:sp>
      <p:sp>
        <p:nvSpPr>
          <p:cNvPr id="6" name="Footer Placeholder 5"/>
          <p:cNvSpPr>
            <a:spLocks noGrp="1"/>
          </p:cNvSpPr>
          <p:nvPr>
            <p:ph type="ftr" sz="quarter" idx="11"/>
          </p:nvPr>
        </p:nvSpPr>
        <p:spPr/>
        <p:txBody>
          <a:bodyPr/>
          <a:lstStyle/>
          <a:p>
            <a:endParaRPr lang="de-CH" dirty="0"/>
          </a:p>
        </p:txBody>
      </p:sp>
      <p:sp>
        <p:nvSpPr>
          <p:cNvPr id="7" name="Slide Number Placeholder 6"/>
          <p:cNvSpPr>
            <a:spLocks noGrp="1"/>
          </p:cNvSpPr>
          <p:nvPr>
            <p:ph type="sldNum" sz="quarter" idx="12"/>
          </p:nvPr>
        </p:nvSpPr>
        <p:spPr/>
        <p:txBody>
          <a:bodyPr/>
          <a:lstStyle/>
          <a:p>
            <a:fld id="{DD3AA65A-437D-40ED-9A73-A06447304748}" type="slidenum">
              <a:rPr lang="de-CH" smtClean="0"/>
              <a:t>‹Nr.›</a:t>
            </a:fld>
            <a:endParaRPr lang="de-CH" dirty="0"/>
          </a:p>
        </p:txBody>
      </p:sp>
    </p:spTree>
    <p:extLst>
      <p:ext uri="{BB962C8B-B14F-4D97-AF65-F5344CB8AC3E}">
        <p14:creationId xmlns:p14="http://schemas.microsoft.com/office/powerpoint/2010/main" val="4219786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E36DFAE6-0B4A-4DAE-81E6-880039BDFABE}" type="datetime1">
              <a:rPr lang="de-CH" smtClean="0"/>
              <a:t>29.09.2020</a:t>
            </a:fld>
            <a:endParaRPr lang="de-CH" dirty="0"/>
          </a:p>
        </p:txBody>
      </p:sp>
      <p:sp>
        <p:nvSpPr>
          <p:cNvPr id="8" name="Footer Placeholder 7"/>
          <p:cNvSpPr>
            <a:spLocks noGrp="1"/>
          </p:cNvSpPr>
          <p:nvPr>
            <p:ph type="ftr" sz="quarter" idx="11"/>
          </p:nvPr>
        </p:nvSpPr>
        <p:spPr/>
        <p:txBody>
          <a:bodyPr/>
          <a:lstStyle/>
          <a:p>
            <a:endParaRPr lang="de-CH" dirty="0"/>
          </a:p>
        </p:txBody>
      </p:sp>
      <p:sp>
        <p:nvSpPr>
          <p:cNvPr id="9" name="Slide Number Placeholder 8"/>
          <p:cNvSpPr>
            <a:spLocks noGrp="1"/>
          </p:cNvSpPr>
          <p:nvPr>
            <p:ph type="sldNum" sz="quarter" idx="12"/>
          </p:nvPr>
        </p:nvSpPr>
        <p:spPr/>
        <p:txBody>
          <a:bodyPr/>
          <a:lstStyle/>
          <a:p>
            <a:fld id="{DD3AA65A-437D-40ED-9A73-A06447304748}" type="slidenum">
              <a:rPr lang="de-CH" smtClean="0"/>
              <a:t>‹Nr.›</a:t>
            </a:fld>
            <a:endParaRPr lang="de-CH" dirty="0"/>
          </a:p>
        </p:txBody>
      </p:sp>
    </p:spTree>
    <p:extLst>
      <p:ext uri="{BB962C8B-B14F-4D97-AF65-F5344CB8AC3E}">
        <p14:creationId xmlns:p14="http://schemas.microsoft.com/office/powerpoint/2010/main" val="749701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066303FB-887D-435F-94FB-3B3EA81E1571}" type="datetime1">
              <a:rPr lang="de-CH" smtClean="0"/>
              <a:t>29.09.2020</a:t>
            </a:fld>
            <a:endParaRPr lang="de-CH" dirty="0"/>
          </a:p>
        </p:txBody>
      </p:sp>
      <p:sp>
        <p:nvSpPr>
          <p:cNvPr id="4" name="Footer Placeholder 3"/>
          <p:cNvSpPr>
            <a:spLocks noGrp="1"/>
          </p:cNvSpPr>
          <p:nvPr>
            <p:ph type="ftr" sz="quarter" idx="11"/>
          </p:nvPr>
        </p:nvSpPr>
        <p:spPr/>
        <p:txBody>
          <a:bodyPr/>
          <a:lstStyle/>
          <a:p>
            <a:endParaRPr lang="de-CH" dirty="0"/>
          </a:p>
        </p:txBody>
      </p:sp>
      <p:sp>
        <p:nvSpPr>
          <p:cNvPr id="5" name="Slide Number Placeholder 4"/>
          <p:cNvSpPr>
            <a:spLocks noGrp="1"/>
          </p:cNvSpPr>
          <p:nvPr>
            <p:ph type="sldNum" sz="quarter" idx="12"/>
          </p:nvPr>
        </p:nvSpPr>
        <p:spPr/>
        <p:txBody>
          <a:bodyPr/>
          <a:lstStyle/>
          <a:p>
            <a:fld id="{DD3AA65A-437D-40ED-9A73-A06447304748}" type="slidenum">
              <a:rPr lang="de-CH" smtClean="0"/>
              <a:t>‹Nr.›</a:t>
            </a:fld>
            <a:endParaRPr lang="de-CH" dirty="0"/>
          </a:p>
        </p:txBody>
      </p:sp>
    </p:spTree>
    <p:extLst>
      <p:ext uri="{BB962C8B-B14F-4D97-AF65-F5344CB8AC3E}">
        <p14:creationId xmlns:p14="http://schemas.microsoft.com/office/powerpoint/2010/main" val="4000579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D73C55-48EA-4FD1-A83F-C85A025A3436}" type="datetime1">
              <a:rPr lang="de-CH" smtClean="0"/>
              <a:t>29.09.2020</a:t>
            </a:fld>
            <a:endParaRPr lang="de-CH" dirty="0"/>
          </a:p>
        </p:txBody>
      </p:sp>
      <p:sp>
        <p:nvSpPr>
          <p:cNvPr id="3" name="Footer Placeholder 2"/>
          <p:cNvSpPr>
            <a:spLocks noGrp="1"/>
          </p:cNvSpPr>
          <p:nvPr>
            <p:ph type="ftr" sz="quarter" idx="11"/>
          </p:nvPr>
        </p:nvSpPr>
        <p:spPr/>
        <p:txBody>
          <a:bodyPr/>
          <a:lstStyle/>
          <a:p>
            <a:endParaRPr lang="de-CH" dirty="0"/>
          </a:p>
        </p:txBody>
      </p:sp>
      <p:sp>
        <p:nvSpPr>
          <p:cNvPr id="4" name="Slide Number Placeholder 3"/>
          <p:cNvSpPr>
            <a:spLocks noGrp="1"/>
          </p:cNvSpPr>
          <p:nvPr>
            <p:ph type="sldNum" sz="quarter" idx="12"/>
          </p:nvPr>
        </p:nvSpPr>
        <p:spPr/>
        <p:txBody>
          <a:bodyPr/>
          <a:lstStyle/>
          <a:p>
            <a:fld id="{DD3AA65A-437D-40ED-9A73-A06447304748}" type="slidenum">
              <a:rPr lang="de-CH" smtClean="0"/>
              <a:t>‹Nr.›</a:t>
            </a:fld>
            <a:endParaRPr lang="de-CH" dirty="0"/>
          </a:p>
        </p:txBody>
      </p:sp>
    </p:spTree>
    <p:extLst>
      <p:ext uri="{BB962C8B-B14F-4D97-AF65-F5344CB8AC3E}">
        <p14:creationId xmlns:p14="http://schemas.microsoft.com/office/powerpoint/2010/main" val="2809333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843444D0-5BA5-41DD-839F-346282B42B80}" type="datetime1">
              <a:rPr lang="de-CH" smtClean="0"/>
              <a:t>29.09.2020</a:t>
            </a:fld>
            <a:endParaRPr lang="de-CH" dirty="0"/>
          </a:p>
        </p:txBody>
      </p:sp>
      <p:sp>
        <p:nvSpPr>
          <p:cNvPr id="6" name="Footer Placeholder 5"/>
          <p:cNvSpPr>
            <a:spLocks noGrp="1"/>
          </p:cNvSpPr>
          <p:nvPr>
            <p:ph type="ftr" sz="quarter" idx="11"/>
          </p:nvPr>
        </p:nvSpPr>
        <p:spPr/>
        <p:txBody>
          <a:bodyPr/>
          <a:lstStyle/>
          <a:p>
            <a:endParaRPr lang="de-CH" dirty="0"/>
          </a:p>
        </p:txBody>
      </p:sp>
      <p:sp>
        <p:nvSpPr>
          <p:cNvPr id="7" name="Slide Number Placeholder 6"/>
          <p:cNvSpPr>
            <a:spLocks noGrp="1"/>
          </p:cNvSpPr>
          <p:nvPr>
            <p:ph type="sldNum" sz="quarter" idx="12"/>
          </p:nvPr>
        </p:nvSpPr>
        <p:spPr/>
        <p:txBody>
          <a:bodyPr/>
          <a:lstStyle/>
          <a:p>
            <a:fld id="{DD3AA65A-437D-40ED-9A73-A06447304748}" type="slidenum">
              <a:rPr lang="de-CH" smtClean="0"/>
              <a:t>‹Nr.›</a:t>
            </a:fld>
            <a:endParaRPr lang="de-CH" dirty="0"/>
          </a:p>
        </p:txBody>
      </p:sp>
    </p:spTree>
    <p:extLst>
      <p:ext uri="{BB962C8B-B14F-4D97-AF65-F5344CB8AC3E}">
        <p14:creationId xmlns:p14="http://schemas.microsoft.com/office/powerpoint/2010/main" val="537620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DA7D82F8-591F-4A80-824F-4D63383D1298}" type="datetime1">
              <a:rPr lang="de-CH" smtClean="0"/>
              <a:t>29.09.2020</a:t>
            </a:fld>
            <a:endParaRPr lang="de-CH" dirty="0"/>
          </a:p>
        </p:txBody>
      </p:sp>
      <p:sp>
        <p:nvSpPr>
          <p:cNvPr id="6" name="Footer Placeholder 5"/>
          <p:cNvSpPr>
            <a:spLocks noGrp="1"/>
          </p:cNvSpPr>
          <p:nvPr>
            <p:ph type="ftr" sz="quarter" idx="11"/>
          </p:nvPr>
        </p:nvSpPr>
        <p:spPr/>
        <p:txBody>
          <a:bodyPr/>
          <a:lstStyle/>
          <a:p>
            <a:endParaRPr lang="de-CH" dirty="0"/>
          </a:p>
        </p:txBody>
      </p:sp>
      <p:sp>
        <p:nvSpPr>
          <p:cNvPr id="7" name="Slide Number Placeholder 6"/>
          <p:cNvSpPr>
            <a:spLocks noGrp="1"/>
          </p:cNvSpPr>
          <p:nvPr>
            <p:ph type="sldNum" sz="quarter" idx="12"/>
          </p:nvPr>
        </p:nvSpPr>
        <p:spPr/>
        <p:txBody>
          <a:bodyPr/>
          <a:lstStyle/>
          <a:p>
            <a:fld id="{DD3AA65A-437D-40ED-9A73-A06447304748}" type="slidenum">
              <a:rPr lang="de-CH" smtClean="0"/>
              <a:t>‹Nr.›</a:t>
            </a:fld>
            <a:endParaRPr lang="de-CH" dirty="0"/>
          </a:p>
        </p:txBody>
      </p:sp>
    </p:spTree>
    <p:extLst>
      <p:ext uri="{BB962C8B-B14F-4D97-AF65-F5344CB8AC3E}">
        <p14:creationId xmlns:p14="http://schemas.microsoft.com/office/powerpoint/2010/main" val="4081133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679084-A97E-4C7B-AA93-A58883978F22}" type="datetime1">
              <a:rPr lang="de-CH" smtClean="0"/>
              <a:t>29.09.2020</a:t>
            </a:fld>
            <a:endParaRPr lang="de-CH"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3AA65A-437D-40ED-9A73-A06447304748}" type="slidenum">
              <a:rPr lang="de-CH" smtClean="0"/>
              <a:t>‹Nr.›</a:t>
            </a:fld>
            <a:endParaRPr lang="de-CH" dirty="0"/>
          </a:p>
        </p:txBody>
      </p:sp>
    </p:spTree>
    <p:extLst>
      <p:ext uri="{BB962C8B-B14F-4D97-AF65-F5344CB8AC3E}">
        <p14:creationId xmlns:p14="http://schemas.microsoft.com/office/powerpoint/2010/main" val="11724597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jpeg"/><Relationship Id="rId7" Type="http://schemas.openxmlformats.org/officeDocument/2006/relationships/diagramColors" Target="../diagrams/colors4.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jpeg"/><Relationship Id="rId7" Type="http://schemas.openxmlformats.org/officeDocument/2006/relationships/diagramColors" Target="../diagrams/colors5.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4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jpeg"/><Relationship Id="rId7" Type="http://schemas.openxmlformats.org/officeDocument/2006/relationships/diagramColors" Target="../diagrams/colors6.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44.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jpeg"/><Relationship Id="rId7" Type="http://schemas.openxmlformats.org/officeDocument/2006/relationships/diagramColors" Target="../diagrams/colors7.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45.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jpeg"/><Relationship Id="rId7" Type="http://schemas.openxmlformats.org/officeDocument/2006/relationships/diagramColors" Target="../diagrams/colors8.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3.jp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2.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7826" y="2557765"/>
            <a:ext cx="6628409" cy="3566974"/>
          </a:xfrm>
          <a:prstGeom prst="rect">
            <a:avLst/>
          </a:prstGeom>
        </p:spPr>
      </p:pic>
      <p:sp>
        <p:nvSpPr>
          <p:cNvPr id="2" name="Titel 1"/>
          <p:cNvSpPr>
            <a:spLocks noGrp="1"/>
          </p:cNvSpPr>
          <p:nvPr>
            <p:ph type="ctrTitle"/>
          </p:nvPr>
        </p:nvSpPr>
        <p:spPr>
          <a:xfrm>
            <a:off x="532710" y="1091031"/>
            <a:ext cx="10135289" cy="1344279"/>
          </a:xfrm>
        </p:spPr>
        <p:txBody>
          <a:bodyPr>
            <a:normAutofit/>
          </a:bodyPr>
          <a:lstStyle/>
          <a:p>
            <a:pPr algn="l"/>
            <a:r>
              <a:rPr lang="de-CH" sz="7200" b="1" dirty="0" err="1">
                <a:solidFill>
                  <a:srgbClr val="D4502C"/>
                </a:solidFill>
                <a:effectLst>
                  <a:outerShdw blurRad="38100" dist="38100" dir="2700000" algn="tl">
                    <a:srgbClr val="000000">
                      <a:alpha val="43137"/>
                    </a:srgbClr>
                  </a:outerShdw>
                </a:effectLst>
                <a:latin typeface="+mn-lt"/>
              </a:rPr>
              <a:t>Traumapädagogik</a:t>
            </a:r>
            <a:r>
              <a:rPr lang="de-CH" sz="7200" b="1" dirty="0">
                <a:solidFill>
                  <a:srgbClr val="D4502C"/>
                </a:solidFill>
                <a:effectLst>
                  <a:outerShdw blurRad="38100" dist="38100" dir="2700000" algn="tl">
                    <a:srgbClr val="000000">
                      <a:alpha val="43137"/>
                    </a:srgbClr>
                  </a:outerShdw>
                </a:effectLst>
                <a:latin typeface="+mn-lt"/>
              </a:rPr>
              <a:t> </a:t>
            </a:r>
          </a:p>
        </p:txBody>
      </p:sp>
      <p:sp>
        <p:nvSpPr>
          <p:cNvPr id="3" name="Untertitel 2"/>
          <p:cNvSpPr>
            <a:spLocks noGrp="1"/>
          </p:cNvSpPr>
          <p:nvPr>
            <p:ph type="subTitle" idx="1"/>
          </p:nvPr>
        </p:nvSpPr>
        <p:spPr>
          <a:xfrm>
            <a:off x="532711" y="3217917"/>
            <a:ext cx="10135289" cy="2246671"/>
          </a:xfrm>
        </p:spPr>
        <p:txBody>
          <a:bodyPr>
            <a:normAutofit/>
          </a:bodyPr>
          <a:lstStyle/>
          <a:p>
            <a:pPr algn="l"/>
            <a:r>
              <a:rPr lang="de-CH" sz="3200" b="1" dirty="0">
                <a:solidFill>
                  <a:srgbClr val="D4502C"/>
                </a:solidFill>
              </a:rPr>
              <a:t>Inputs für die Praxis</a:t>
            </a:r>
          </a:p>
          <a:p>
            <a:pPr algn="l"/>
            <a:r>
              <a:rPr lang="de-CH" sz="1800" b="1" dirty="0">
                <a:solidFill>
                  <a:srgbClr val="D4502C"/>
                </a:solidFill>
                <a:latin typeface="+mj-lt"/>
              </a:rPr>
              <a:t>von Daniela Curiger</a:t>
            </a:r>
            <a:br>
              <a:rPr lang="de-CH" sz="1800" b="1" dirty="0">
                <a:solidFill>
                  <a:srgbClr val="D4502C"/>
                </a:solidFill>
                <a:latin typeface="+mj-lt"/>
              </a:rPr>
            </a:br>
            <a:r>
              <a:rPr lang="de-CH" sz="1800" b="1" dirty="0">
                <a:solidFill>
                  <a:srgbClr val="D4502C"/>
                </a:solidFill>
                <a:latin typeface="+mj-lt"/>
              </a:rPr>
              <a:t>SPWG Bachstei</a:t>
            </a:r>
          </a:p>
          <a:p>
            <a:pPr algn="l"/>
            <a:endParaRPr lang="de-CH" sz="1800" b="1" dirty="0">
              <a:solidFill>
                <a:srgbClr val="D4502C"/>
              </a:solidFill>
              <a:latin typeface="+mj-lt"/>
            </a:endParaRPr>
          </a:p>
          <a:p>
            <a:pPr algn="l"/>
            <a:r>
              <a:rPr lang="de-CH" sz="1800" b="1" dirty="0">
                <a:solidFill>
                  <a:srgbClr val="D4502C"/>
                </a:solidFill>
                <a:latin typeface="+mj-lt"/>
              </a:rPr>
              <a:t>06.11.2019</a:t>
            </a:r>
          </a:p>
        </p:txBody>
      </p:sp>
      <p:pic>
        <p:nvPicPr>
          <p:cNvPr id="4" name="Bild 2" descr="Bachstei_Logo_ganz.jpg"/>
          <p:cNvPicPr/>
          <p:nvPr/>
        </p:nvPicPr>
        <p:blipFill>
          <a:blip r:embed="rId4"/>
          <a:srcRect b="31928"/>
          <a:stretch>
            <a:fillRect/>
          </a:stretch>
        </p:blipFill>
        <p:spPr>
          <a:xfrm>
            <a:off x="532711" y="149426"/>
            <a:ext cx="5759450" cy="819150"/>
          </a:xfrm>
          <a:prstGeom prst="rect">
            <a:avLst/>
          </a:prstGeom>
        </p:spPr>
      </p:pic>
      <p:pic>
        <p:nvPicPr>
          <p:cNvPr id="5" name="Bild 2" descr="Bachstei_Logo_ganz.jpg"/>
          <p:cNvPicPr/>
          <p:nvPr/>
        </p:nvPicPr>
        <p:blipFill>
          <a:blip r:embed="rId4"/>
          <a:srcRect t="65940" b="16458"/>
          <a:stretch>
            <a:fillRect/>
          </a:stretch>
        </p:blipFill>
        <p:spPr>
          <a:xfrm>
            <a:off x="532711" y="6384524"/>
            <a:ext cx="5759450" cy="211455"/>
          </a:xfrm>
          <a:prstGeom prst="rect">
            <a:avLst/>
          </a:prstGeom>
        </p:spPr>
      </p:pic>
    </p:spTree>
    <p:extLst>
      <p:ext uri="{BB962C8B-B14F-4D97-AF65-F5344CB8AC3E}">
        <p14:creationId xmlns:p14="http://schemas.microsoft.com/office/powerpoint/2010/main" val="337358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838200" y="1176136"/>
            <a:ext cx="10515600" cy="654883"/>
          </a:xfrm>
        </p:spPr>
        <p:txBody>
          <a:bodyPr>
            <a:normAutofit fontScale="90000"/>
          </a:bodyPr>
          <a:lstStyle/>
          <a:p>
            <a:r>
              <a:rPr lang="de-CH" b="1" dirty="0"/>
              <a:t>Unterbrochene Einordnung in Raum und Zeit</a:t>
            </a:r>
          </a:p>
        </p:txBody>
      </p:sp>
      <p:pic>
        <p:nvPicPr>
          <p:cNvPr id="4" name="Bild 2" descr="Bachstei_Logo_ganz.jpg"/>
          <p:cNvPicPr/>
          <p:nvPr/>
        </p:nvPicPr>
        <p:blipFill>
          <a:blip r:embed="rId3"/>
          <a:srcRect b="31928"/>
          <a:stretch>
            <a:fillRect/>
          </a:stretch>
        </p:blipFill>
        <p:spPr>
          <a:xfrm>
            <a:off x="532711" y="149426"/>
            <a:ext cx="5759450" cy="819150"/>
          </a:xfrm>
          <a:prstGeom prst="rect">
            <a:avLst/>
          </a:prstGeom>
        </p:spPr>
      </p:pic>
      <p:pic>
        <p:nvPicPr>
          <p:cNvPr id="5" name="Bild 2" descr="Bachstei_Logo_ganz.jpg"/>
          <p:cNvPicPr/>
          <p:nvPr/>
        </p:nvPicPr>
        <p:blipFill>
          <a:blip r:embed="rId3"/>
          <a:srcRect t="65940" b="16458"/>
          <a:stretch>
            <a:fillRect/>
          </a:stretch>
        </p:blipFill>
        <p:spPr>
          <a:xfrm>
            <a:off x="532711" y="6384524"/>
            <a:ext cx="5759450" cy="211455"/>
          </a:xfrm>
          <a:prstGeom prst="rect">
            <a:avLst/>
          </a:prstGeom>
        </p:spPr>
      </p:pic>
      <p:pic>
        <p:nvPicPr>
          <p:cNvPr id="7" name="Grafik 16"/>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496312" y="2020925"/>
            <a:ext cx="7457763" cy="3234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p:cNvSpPr txBox="1"/>
          <p:nvPr/>
        </p:nvSpPr>
        <p:spPr>
          <a:xfrm>
            <a:off x="532711" y="5445117"/>
            <a:ext cx="10317476" cy="1169551"/>
          </a:xfrm>
          <a:prstGeom prst="rect">
            <a:avLst/>
          </a:prstGeom>
          <a:noFill/>
        </p:spPr>
        <p:txBody>
          <a:bodyPr wrap="square" rtlCol="0">
            <a:spAutoFit/>
          </a:bodyPr>
          <a:lstStyle/>
          <a:p>
            <a:pPr marL="457200" indent="-457200">
              <a:buClr>
                <a:srgbClr val="D4502C"/>
              </a:buClr>
              <a:buFont typeface="Arial" panose="020B0604020202020204" pitchFamily="34" charset="0"/>
              <a:buChar char="•"/>
            </a:pPr>
            <a:r>
              <a:rPr lang="de-CH" altLang="de-DE" sz="2600" dirty="0">
                <a:latin typeface="+mj-lt"/>
              </a:rPr>
              <a:t>Eine der Folgen der Trennung zwischen dem Limbischen System und der Grosshirnrinde ist eine fehlende Einordnung in Raum und Zeit. </a:t>
            </a:r>
          </a:p>
          <a:p>
            <a:endParaRPr lang="de-CH" dirty="0"/>
          </a:p>
        </p:txBody>
      </p:sp>
      <p:sp>
        <p:nvSpPr>
          <p:cNvPr id="2" name="Foliennummernplatzhalter 1"/>
          <p:cNvSpPr>
            <a:spLocks noGrp="1"/>
          </p:cNvSpPr>
          <p:nvPr>
            <p:ph type="sldNum" sz="quarter" idx="12"/>
          </p:nvPr>
        </p:nvSpPr>
        <p:spPr/>
        <p:txBody>
          <a:bodyPr/>
          <a:lstStyle/>
          <a:p>
            <a:fld id="{DD3AA65A-437D-40ED-9A73-A06447304748}" type="slidenum">
              <a:rPr lang="de-CH" smtClean="0"/>
              <a:t>10</a:t>
            </a:fld>
            <a:endParaRPr lang="de-CH" dirty="0"/>
          </a:p>
        </p:txBody>
      </p:sp>
    </p:spTree>
    <p:extLst>
      <p:ext uri="{BB962C8B-B14F-4D97-AF65-F5344CB8AC3E}">
        <p14:creationId xmlns:p14="http://schemas.microsoft.com/office/powerpoint/2010/main" val="1558720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838200" y="1176136"/>
            <a:ext cx="10515600" cy="654883"/>
          </a:xfrm>
        </p:spPr>
        <p:txBody>
          <a:bodyPr>
            <a:normAutofit fontScale="90000"/>
          </a:bodyPr>
          <a:lstStyle/>
          <a:p>
            <a:r>
              <a:rPr lang="de-CH" b="1" dirty="0"/>
              <a:t>Alarmbereitschaft</a:t>
            </a:r>
          </a:p>
        </p:txBody>
      </p:sp>
      <p:pic>
        <p:nvPicPr>
          <p:cNvPr id="4" name="Bild 2" descr="Bachstei_Logo_ganz.jpg"/>
          <p:cNvPicPr/>
          <p:nvPr/>
        </p:nvPicPr>
        <p:blipFill>
          <a:blip r:embed="rId2"/>
          <a:srcRect b="31928"/>
          <a:stretch>
            <a:fillRect/>
          </a:stretch>
        </p:blipFill>
        <p:spPr>
          <a:xfrm>
            <a:off x="532711" y="149426"/>
            <a:ext cx="5759450" cy="819150"/>
          </a:xfrm>
          <a:prstGeom prst="rect">
            <a:avLst/>
          </a:prstGeom>
        </p:spPr>
      </p:pic>
      <p:pic>
        <p:nvPicPr>
          <p:cNvPr id="5" name="Bild 2" descr="Bachstei_Logo_ganz.jpg"/>
          <p:cNvPicPr/>
          <p:nvPr/>
        </p:nvPicPr>
        <p:blipFill>
          <a:blip r:embed="rId2"/>
          <a:srcRect t="65940" b="16458"/>
          <a:stretch>
            <a:fillRect/>
          </a:stretch>
        </p:blipFill>
        <p:spPr>
          <a:xfrm>
            <a:off x="532711" y="6384524"/>
            <a:ext cx="5759450" cy="211455"/>
          </a:xfrm>
          <a:prstGeom prst="rect">
            <a:avLst/>
          </a:prstGeom>
        </p:spPr>
      </p:pic>
      <p:sp>
        <p:nvSpPr>
          <p:cNvPr id="3" name="Textfeld 2"/>
          <p:cNvSpPr txBox="1"/>
          <p:nvPr/>
        </p:nvSpPr>
        <p:spPr>
          <a:xfrm>
            <a:off x="532711" y="5445117"/>
            <a:ext cx="10317476" cy="1169551"/>
          </a:xfrm>
          <a:prstGeom prst="rect">
            <a:avLst/>
          </a:prstGeom>
          <a:noFill/>
        </p:spPr>
        <p:txBody>
          <a:bodyPr wrap="square" rtlCol="0">
            <a:spAutoFit/>
          </a:bodyPr>
          <a:lstStyle/>
          <a:p>
            <a:pPr marL="457200" indent="-457200">
              <a:buClr>
                <a:srgbClr val="D4502C"/>
              </a:buClr>
              <a:buFont typeface="Arial" panose="020B0604020202020204" pitchFamily="34" charset="0"/>
              <a:buChar char="•"/>
            </a:pPr>
            <a:r>
              <a:rPr lang="de-CH" altLang="de-DE" sz="2600" dirty="0">
                <a:latin typeface="+mj-lt"/>
              </a:rPr>
              <a:t>Nach einer Notfallreaktion bleibt das System vorübergehend in Alarmbereitschaft. </a:t>
            </a:r>
          </a:p>
          <a:p>
            <a:endParaRPr lang="de-CH" dirty="0"/>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4140" y="2117914"/>
            <a:ext cx="5715000" cy="2857500"/>
          </a:xfrm>
          <a:prstGeom prst="rect">
            <a:avLst/>
          </a:prstGeom>
        </p:spPr>
      </p:pic>
      <p:sp>
        <p:nvSpPr>
          <p:cNvPr id="2" name="Foliennummernplatzhalter 1"/>
          <p:cNvSpPr>
            <a:spLocks noGrp="1"/>
          </p:cNvSpPr>
          <p:nvPr>
            <p:ph type="sldNum" sz="quarter" idx="12"/>
          </p:nvPr>
        </p:nvSpPr>
        <p:spPr/>
        <p:txBody>
          <a:bodyPr/>
          <a:lstStyle/>
          <a:p>
            <a:fld id="{DD3AA65A-437D-40ED-9A73-A06447304748}" type="slidenum">
              <a:rPr lang="de-CH" smtClean="0"/>
              <a:t>11</a:t>
            </a:fld>
            <a:endParaRPr lang="de-CH" dirty="0"/>
          </a:p>
        </p:txBody>
      </p:sp>
    </p:spTree>
    <p:extLst>
      <p:ext uri="{BB962C8B-B14F-4D97-AF65-F5344CB8AC3E}">
        <p14:creationId xmlns:p14="http://schemas.microsoft.com/office/powerpoint/2010/main" val="4270875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838200" y="1176136"/>
            <a:ext cx="10515600" cy="654883"/>
          </a:xfrm>
        </p:spPr>
        <p:txBody>
          <a:bodyPr>
            <a:normAutofit fontScale="90000"/>
          </a:bodyPr>
          <a:lstStyle/>
          <a:p>
            <a:r>
              <a:rPr lang="de-CH" b="1" dirty="0"/>
              <a:t>Traumatisierung </a:t>
            </a:r>
            <a:r>
              <a:rPr lang="de-CH" sz="1800" b="1" dirty="0"/>
              <a:t>(Kriterium A)</a:t>
            </a:r>
            <a:endParaRPr lang="de-CH" b="1" dirty="0"/>
          </a:p>
        </p:txBody>
      </p:sp>
      <p:pic>
        <p:nvPicPr>
          <p:cNvPr id="4" name="Bild 2" descr="Bachstei_Logo_ganz.jpg"/>
          <p:cNvPicPr/>
          <p:nvPr/>
        </p:nvPicPr>
        <p:blipFill>
          <a:blip r:embed="rId3"/>
          <a:srcRect b="31928"/>
          <a:stretch>
            <a:fillRect/>
          </a:stretch>
        </p:blipFill>
        <p:spPr>
          <a:xfrm>
            <a:off x="532711" y="149426"/>
            <a:ext cx="5759450" cy="819150"/>
          </a:xfrm>
          <a:prstGeom prst="rect">
            <a:avLst/>
          </a:prstGeom>
        </p:spPr>
      </p:pic>
      <p:pic>
        <p:nvPicPr>
          <p:cNvPr id="5" name="Bild 2" descr="Bachstei_Logo_ganz.jpg"/>
          <p:cNvPicPr/>
          <p:nvPr/>
        </p:nvPicPr>
        <p:blipFill>
          <a:blip r:embed="rId3"/>
          <a:srcRect t="65940" b="16458"/>
          <a:stretch>
            <a:fillRect/>
          </a:stretch>
        </p:blipFill>
        <p:spPr>
          <a:xfrm>
            <a:off x="532711" y="6384524"/>
            <a:ext cx="5759450" cy="211455"/>
          </a:xfrm>
          <a:prstGeom prst="rect">
            <a:avLst/>
          </a:prstGeom>
        </p:spPr>
      </p:pic>
      <p:sp>
        <p:nvSpPr>
          <p:cNvPr id="7" name="Inhaltsplatzhalter 10"/>
          <p:cNvSpPr txBox="1">
            <a:spLocks/>
          </p:cNvSpPr>
          <p:nvPr/>
        </p:nvSpPr>
        <p:spPr>
          <a:xfrm>
            <a:off x="838199" y="2024643"/>
            <a:ext cx="10201507" cy="416625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D4502C"/>
              </a:buClr>
              <a:buNone/>
            </a:pPr>
            <a:r>
              <a:rPr lang="de-CH" altLang="de-DE" dirty="0">
                <a:latin typeface="+mj-lt"/>
              </a:rPr>
              <a:t>Ein Trauma resultiert aus einem Ereignis im Leben eines Menschen, welches</a:t>
            </a:r>
          </a:p>
          <a:p>
            <a:pPr marL="0" indent="0">
              <a:buClr>
                <a:srgbClr val="D4502C"/>
              </a:buClr>
              <a:buNone/>
            </a:pPr>
            <a:endParaRPr lang="de-CH" altLang="de-DE" dirty="0">
              <a:latin typeface="+mj-lt"/>
            </a:endParaRPr>
          </a:p>
          <a:p>
            <a:pPr lvl="1">
              <a:buClr>
                <a:srgbClr val="D4502C"/>
              </a:buClr>
            </a:pPr>
            <a:r>
              <a:rPr lang="de-CH" altLang="de-DE" sz="2800" dirty="0">
                <a:latin typeface="+mj-lt"/>
              </a:rPr>
              <a:t>vom </a:t>
            </a:r>
            <a:r>
              <a:rPr lang="de-CH" altLang="de-DE" sz="2800" b="1" dirty="0">
                <a:latin typeface="+mj-lt"/>
              </a:rPr>
              <a:t>individuellen Organismus als potenziell lebensbedrohlich </a:t>
            </a:r>
            <a:r>
              <a:rPr lang="de-CH" altLang="de-DE" sz="2800" dirty="0">
                <a:latin typeface="+mj-lt"/>
              </a:rPr>
              <a:t>bewertet wurde,</a:t>
            </a:r>
          </a:p>
          <a:p>
            <a:pPr lvl="1">
              <a:buClr>
                <a:srgbClr val="D4502C"/>
              </a:buClr>
            </a:pPr>
            <a:endParaRPr lang="de-CH" altLang="de-DE" sz="2800" dirty="0">
              <a:latin typeface="+mj-lt"/>
            </a:endParaRPr>
          </a:p>
          <a:p>
            <a:pPr lvl="1">
              <a:buClr>
                <a:srgbClr val="D4502C"/>
              </a:buClr>
            </a:pPr>
            <a:r>
              <a:rPr lang="de-CH" altLang="de-DE" sz="2800" dirty="0">
                <a:latin typeface="+mj-lt"/>
              </a:rPr>
              <a:t>mit </a:t>
            </a:r>
            <a:r>
              <a:rPr lang="de-CH" altLang="de-DE" sz="2800" b="1" dirty="0">
                <a:latin typeface="+mj-lt"/>
              </a:rPr>
              <a:t>überwältigenden Gefühlen von Angst und Hilflosigkeit </a:t>
            </a:r>
            <a:r>
              <a:rPr lang="de-CH" altLang="de-DE" sz="2800" dirty="0">
                <a:latin typeface="+mj-lt"/>
              </a:rPr>
              <a:t>verbunden war,</a:t>
            </a:r>
          </a:p>
          <a:p>
            <a:pPr lvl="1">
              <a:buClr>
                <a:srgbClr val="D4502C"/>
              </a:buClr>
            </a:pPr>
            <a:endParaRPr lang="de-CH" altLang="de-DE" sz="2800" dirty="0">
              <a:latin typeface="+mj-lt"/>
            </a:endParaRPr>
          </a:p>
          <a:p>
            <a:pPr lvl="1">
              <a:buClr>
                <a:srgbClr val="D4502C"/>
              </a:buClr>
            </a:pPr>
            <a:r>
              <a:rPr lang="de-CH" altLang="de-DE" sz="2800" dirty="0">
                <a:latin typeface="+mj-lt"/>
              </a:rPr>
              <a:t>daher </a:t>
            </a:r>
            <a:r>
              <a:rPr lang="de-CH" altLang="de-DE" sz="2800" b="1" dirty="0">
                <a:latin typeface="+mj-lt"/>
              </a:rPr>
              <a:t>nicht verarbeitet </a:t>
            </a:r>
            <a:r>
              <a:rPr lang="de-CH" altLang="de-DE" sz="2800" dirty="0">
                <a:latin typeface="+mj-lt"/>
              </a:rPr>
              <a:t>werden konnte und</a:t>
            </a:r>
          </a:p>
          <a:p>
            <a:pPr lvl="1">
              <a:buClr>
                <a:srgbClr val="D4502C"/>
              </a:buClr>
            </a:pPr>
            <a:endParaRPr lang="de-CH" altLang="de-DE" sz="2800" dirty="0">
              <a:latin typeface="+mj-lt"/>
            </a:endParaRPr>
          </a:p>
          <a:p>
            <a:pPr lvl="1">
              <a:buClr>
                <a:srgbClr val="D4502C"/>
              </a:buClr>
            </a:pPr>
            <a:r>
              <a:rPr lang="de-CH" altLang="de-DE" sz="2800" dirty="0">
                <a:latin typeface="+mj-lt"/>
              </a:rPr>
              <a:t>für dessen Verarbeitung auch in der Folge </a:t>
            </a:r>
            <a:r>
              <a:rPr lang="de-CH" altLang="de-DE" sz="2800" b="1" dirty="0">
                <a:latin typeface="+mj-lt"/>
              </a:rPr>
              <a:t>nicht ausreichend Ressourcen </a:t>
            </a:r>
            <a:r>
              <a:rPr lang="de-CH" altLang="de-DE" sz="2800" dirty="0">
                <a:latin typeface="+mj-lt"/>
              </a:rPr>
              <a:t>(Gesundheit, andere Menschen, Geld, Nahrung, Zuwendung ….) vorhanden waren. </a:t>
            </a:r>
          </a:p>
        </p:txBody>
      </p:sp>
      <p:sp>
        <p:nvSpPr>
          <p:cNvPr id="2" name="Foliennummernplatzhalter 1"/>
          <p:cNvSpPr>
            <a:spLocks noGrp="1"/>
          </p:cNvSpPr>
          <p:nvPr>
            <p:ph type="sldNum" sz="quarter" idx="12"/>
          </p:nvPr>
        </p:nvSpPr>
        <p:spPr/>
        <p:txBody>
          <a:bodyPr/>
          <a:lstStyle/>
          <a:p>
            <a:fld id="{DD3AA65A-437D-40ED-9A73-A06447304748}" type="slidenum">
              <a:rPr lang="de-CH" smtClean="0"/>
              <a:t>12</a:t>
            </a:fld>
            <a:endParaRPr lang="de-CH" dirty="0"/>
          </a:p>
        </p:txBody>
      </p:sp>
    </p:spTree>
    <p:extLst>
      <p:ext uri="{BB962C8B-B14F-4D97-AF65-F5344CB8AC3E}">
        <p14:creationId xmlns:p14="http://schemas.microsoft.com/office/powerpoint/2010/main" val="1645700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838200" y="1176136"/>
            <a:ext cx="10515600" cy="654883"/>
          </a:xfrm>
        </p:spPr>
        <p:txBody>
          <a:bodyPr>
            <a:normAutofit fontScale="90000"/>
          </a:bodyPr>
          <a:lstStyle/>
          <a:p>
            <a:r>
              <a:rPr lang="de-CH" b="1" dirty="0"/>
              <a:t>Typologie der Traumata </a:t>
            </a:r>
            <a:r>
              <a:rPr lang="de-CH" sz="1800" b="1" dirty="0"/>
              <a:t>(Maerker)</a:t>
            </a:r>
          </a:p>
        </p:txBody>
      </p:sp>
      <p:pic>
        <p:nvPicPr>
          <p:cNvPr id="4" name="Bild 2" descr="Bachstei_Logo_ganz.jpg"/>
          <p:cNvPicPr/>
          <p:nvPr/>
        </p:nvPicPr>
        <p:blipFill>
          <a:blip r:embed="rId2"/>
          <a:srcRect b="31928"/>
          <a:stretch>
            <a:fillRect/>
          </a:stretch>
        </p:blipFill>
        <p:spPr>
          <a:xfrm>
            <a:off x="532711" y="149426"/>
            <a:ext cx="5759450" cy="819150"/>
          </a:xfrm>
          <a:prstGeom prst="rect">
            <a:avLst/>
          </a:prstGeom>
        </p:spPr>
      </p:pic>
      <p:pic>
        <p:nvPicPr>
          <p:cNvPr id="5" name="Bild 2" descr="Bachstei_Logo_ganz.jpg"/>
          <p:cNvPicPr/>
          <p:nvPr/>
        </p:nvPicPr>
        <p:blipFill>
          <a:blip r:embed="rId2"/>
          <a:srcRect t="65940" b="16458"/>
          <a:stretch>
            <a:fillRect/>
          </a:stretch>
        </p:blipFill>
        <p:spPr>
          <a:xfrm>
            <a:off x="532711" y="6384524"/>
            <a:ext cx="5759450" cy="211455"/>
          </a:xfrm>
          <a:prstGeom prst="rect">
            <a:avLst/>
          </a:prstGeom>
        </p:spPr>
      </p:pic>
      <p:graphicFrame>
        <p:nvGraphicFramePr>
          <p:cNvPr id="7" name="Inhaltsplatzhalter 3"/>
          <p:cNvGraphicFramePr>
            <a:graphicFrameLocks noGrp="1"/>
          </p:cNvGraphicFramePr>
          <p:nvPr>
            <p:ph idx="4294967295"/>
            <p:extLst>
              <p:ext uri="{D42A27DB-BD31-4B8C-83A1-F6EECF244321}">
                <p14:modId xmlns:p14="http://schemas.microsoft.com/office/powerpoint/2010/main" val="1588651252"/>
              </p:ext>
            </p:extLst>
          </p:nvPr>
        </p:nvGraphicFramePr>
        <p:xfrm>
          <a:off x="532710" y="1806514"/>
          <a:ext cx="10821090" cy="4602516"/>
        </p:xfrm>
        <a:graphic>
          <a:graphicData uri="http://schemas.openxmlformats.org/drawingml/2006/table">
            <a:tbl>
              <a:tblPr/>
              <a:tblGrid>
                <a:gridCol w="3607705">
                  <a:extLst>
                    <a:ext uri="{9D8B030D-6E8A-4147-A177-3AD203B41FA5}">
                      <a16:colId xmlns:a16="http://schemas.microsoft.com/office/drawing/2014/main" val="20000"/>
                    </a:ext>
                  </a:extLst>
                </a:gridCol>
                <a:gridCol w="3605680">
                  <a:extLst>
                    <a:ext uri="{9D8B030D-6E8A-4147-A177-3AD203B41FA5}">
                      <a16:colId xmlns:a16="http://schemas.microsoft.com/office/drawing/2014/main" val="20001"/>
                    </a:ext>
                  </a:extLst>
                </a:gridCol>
                <a:gridCol w="3607705">
                  <a:extLst>
                    <a:ext uri="{9D8B030D-6E8A-4147-A177-3AD203B41FA5}">
                      <a16:colId xmlns:a16="http://schemas.microsoft.com/office/drawing/2014/main" val="20002"/>
                    </a:ext>
                  </a:extLst>
                </a:gridCol>
              </a:tblGrid>
              <a:tr h="348690">
                <a:tc>
                  <a:txBody>
                    <a:bodyPr/>
                    <a:lstStyle>
                      <a:lvl1pPr>
                        <a:spcBef>
                          <a:spcPct val="20000"/>
                        </a:spcBef>
                        <a:buFont typeface="Times" panose="02020603050405020304" pitchFamily="18" charset="0"/>
                        <a:defRPr sz="14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defRPr sz="14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Times" panose="02020603050405020304" pitchFamily="18" charset="0"/>
                        <a:defRPr sz="14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1800" b="1" i="0" u="none" strike="noStrike" cap="none" normalizeH="0" baseline="0" dirty="0">
                        <a:ln>
                          <a:noFill/>
                        </a:ln>
                        <a:solidFill>
                          <a:srgbClr val="FFFFFF"/>
                        </a:solidFill>
                        <a:effectLst/>
                        <a:latin typeface="Arial" panose="020B0604020202020204" pitchFamily="34" charset="0"/>
                        <a:ea typeface="MS PGothic" panose="020B0600070205080204" pitchFamily="34"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Times" panose="02020603050405020304" pitchFamily="18" charset="0"/>
                        <a:defRPr sz="14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defRPr sz="14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Times" panose="02020603050405020304" pitchFamily="18" charset="0"/>
                        <a:defRPr sz="14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altLang="de-DE" sz="20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Nicht Menschgemacht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Times" panose="02020603050405020304" pitchFamily="18" charset="0"/>
                        <a:defRPr sz="14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defRPr sz="14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Times" panose="02020603050405020304" pitchFamily="18" charset="0"/>
                        <a:defRPr sz="14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altLang="de-DE" sz="20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Menschgemacht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56237">
                <a:tc>
                  <a:txBody>
                    <a:bodyPr/>
                    <a:lstStyle>
                      <a:lvl1pPr>
                        <a:spcBef>
                          <a:spcPct val="20000"/>
                        </a:spcBef>
                        <a:buFont typeface="Times" panose="02020603050405020304" pitchFamily="18" charset="0"/>
                        <a:defRPr sz="14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defRPr sz="14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Times" panose="02020603050405020304" pitchFamily="18" charset="0"/>
                        <a:defRPr sz="14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CH" altLang="de-DE" sz="20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CH" altLang="de-DE" sz="20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Trauma Typ 1</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de-CH" altLang="de-DE" sz="2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Einmalig</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de-CH" altLang="de-DE" sz="2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Akut lebensbedrohlich</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de-CH" altLang="de-DE" sz="2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Unerwartet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CH" altLang="de-DE" sz="2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85750" indent="-285750">
                        <a:spcBef>
                          <a:spcPct val="20000"/>
                        </a:spcBef>
                        <a:buFont typeface="Times" panose="02020603050405020304" pitchFamily="18" charset="0"/>
                        <a:defRPr sz="14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defRPr sz="14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Times" panose="02020603050405020304" pitchFamily="18" charset="0"/>
                        <a:defRPr sz="14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de-CH" altLang="de-DE"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Verkehrsunfälle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de-CH" altLang="de-DE"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Berufsbedingte Trauma (Polizei, Feuerwehr)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de-CH" altLang="de-DE"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Naturkatastrophen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de-CH" altLang="de-DE"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etc.</a:t>
                      </a:r>
                    </a:p>
                    <a:p>
                      <a:pPr marL="285750" marR="0" lvl="0" indent="-285750" algn="l" defTabSz="914400" rtl="0" eaLnBrk="1" fontAlgn="base" latinLnBrk="0" hangingPunct="1">
                        <a:lnSpc>
                          <a:spcPct val="100000"/>
                        </a:lnSpc>
                        <a:spcBef>
                          <a:spcPct val="0"/>
                        </a:spcBef>
                        <a:spcAft>
                          <a:spcPct val="0"/>
                        </a:spcAft>
                        <a:buClrTx/>
                        <a:buSzTx/>
                        <a:buFontTx/>
                        <a:buNone/>
                        <a:tabLst/>
                      </a:pPr>
                      <a:endParaRPr kumimoji="0" lang="de-CH" altLang="de-DE"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4502C">
                        <a:alpha val="30000"/>
                      </a:srgbClr>
                    </a:solidFill>
                  </a:tcPr>
                </a:tc>
                <a:tc>
                  <a:txBody>
                    <a:bodyPr/>
                    <a:lstStyle>
                      <a:lvl1pPr marL="285750" indent="-285750">
                        <a:spcBef>
                          <a:spcPct val="20000"/>
                        </a:spcBef>
                        <a:buFont typeface="Times" panose="02020603050405020304" pitchFamily="18" charset="0"/>
                        <a:defRPr sz="14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defRPr sz="14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Times" panose="02020603050405020304" pitchFamily="18" charset="0"/>
                        <a:defRPr sz="14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de-CH" altLang="de-DE"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Kriminalität und Gewalt</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de-CH" altLang="de-DE"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Sexuelle oder körperliche Tätlichkeit</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de-CH" altLang="de-DE"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Bewaffneter Überfall</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de-CH" altLang="de-DE"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etc.</a:t>
                      </a:r>
                    </a:p>
                    <a:p>
                      <a:pPr marL="285750" marR="0" lvl="0" indent="-285750" algn="l" defTabSz="914400" rtl="0" eaLnBrk="1" fontAlgn="base" latinLnBrk="0" hangingPunct="1">
                        <a:lnSpc>
                          <a:spcPct val="100000"/>
                        </a:lnSpc>
                        <a:spcBef>
                          <a:spcPct val="0"/>
                        </a:spcBef>
                        <a:spcAft>
                          <a:spcPct val="0"/>
                        </a:spcAft>
                        <a:buClrTx/>
                        <a:buSzTx/>
                        <a:buFontTx/>
                        <a:buNone/>
                        <a:tabLst/>
                      </a:pPr>
                      <a:endParaRPr kumimoji="0" lang="de-CH" altLang="de-DE"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4502C">
                        <a:alpha val="60000"/>
                      </a:srgbClr>
                    </a:solidFill>
                  </a:tcPr>
                </a:tc>
                <a:extLst>
                  <a:ext uri="{0D108BD9-81ED-4DB2-BD59-A6C34878D82A}">
                    <a16:rowId xmlns:a16="http://schemas.microsoft.com/office/drawing/2014/main" val="10001"/>
                  </a:ext>
                </a:extLst>
              </a:tr>
              <a:tr h="2232062">
                <a:tc>
                  <a:txBody>
                    <a:bodyPr/>
                    <a:lstStyle>
                      <a:lvl1pPr>
                        <a:spcBef>
                          <a:spcPct val="20000"/>
                        </a:spcBef>
                        <a:buFont typeface="Times" panose="02020603050405020304" pitchFamily="18" charset="0"/>
                        <a:defRPr sz="14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defRPr sz="14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Times" panose="02020603050405020304" pitchFamily="18" charset="0"/>
                        <a:defRPr sz="14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altLang="de-DE" sz="20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Trauma Typ 2</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de-CH" altLang="de-DE" sz="2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Wiederholend</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de-CH" altLang="de-DE" sz="2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Anhaltend</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de-CH" altLang="de-DE" sz="2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Unberechenbar</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de-CH" altLang="de-DE" sz="2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85750" indent="-285750">
                        <a:spcBef>
                          <a:spcPct val="20000"/>
                        </a:spcBef>
                        <a:buFont typeface="Times" panose="02020603050405020304" pitchFamily="18" charset="0"/>
                        <a:defRPr sz="14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defRPr sz="14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Times" panose="02020603050405020304" pitchFamily="18" charset="0"/>
                        <a:defRPr sz="14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de-CH" altLang="de-DE"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Anhaltende Naturkatastrophen (Flut)</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de-CH" altLang="de-DE"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Technische Katastrophen (z.B. Giftgas)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de-CH" altLang="de-DE"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etc.</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de-CH" altLang="de-DE"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4502C">
                        <a:alpha val="60000"/>
                      </a:srgbClr>
                    </a:solidFill>
                  </a:tcPr>
                </a:tc>
                <a:tc>
                  <a:txBody>
                    <a:bodyPr/>
                    <a:lstStyle>
                      <a:lvl1pPr marL="285750" indent="-285750">
                        <a:spcBef>
                          <a:spcPct val="20000"/>
                        </a:spcBef>
                        <a:buFont typeface="Times" panose="02020603050405020304" pitchFamily="18" charset="0"/>
                        <a:defRPr sz="14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defRPr sz="14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Times" panose="02020603050405020304" pitchFamily="18" charset="0"/>
                        <a:defRPr sz="14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de-CH" altLang="de-DE"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Sexueller Missbrauch</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de-CH" altLang="de-DE"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schwere Vernachlässigung</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de-CH" altLang="de-DE"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Emotionaler Missbrauch</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de-CH" altLang="de-DE"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Folter / Krieg</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de-CH" altLang="de-DE"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Entführung, Inhaftierung</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de-CH" altLang="de-DE"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Häusliche Gewalt</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de-CH" altLang="de-DE"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etc.</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de-CH" altLang="de-DE"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4502C"/>
                    </a:solidFill>
                  </a:tcPr>
                </a:tc>
                <a:extLst>
                  <a:ext uri="{0D108BD9-81ED-4DB2-BD59-A6C34878D82A}">
                    <a16:rowId xmlns:a16="http://schemas.microsoft.com/office/drawing/2014/main" val="10002"/>
                  </a:ext>
                </a:extLst>
              </a:tr>
            </a:tbl>
          </a:graphicData>
        </a:graphic>
      </p:graphicFrame>
      <p:sp>
        <p:nvSpPr>
          <p:cNvPr id="2" name="Foliennummernplatzhalter 1"/>
          <p:cNvSpPr>
            <a:spLocks noGrp="1"/>
          </p:cNvSpPr>
          <p:nvPr>
            <p:ph type="sldNum" sz="quarter" idx="12"/>
          </p:nvPr>
        </p:nvSpPr>
        <p:spPr/>
        <p:txBody>
          <a:bodyPr/>
          <a:lstStyle/>
          <a:p>
            <a:fld id="{DD3AA65A-437D-40ED-9A73-A06447304748}" type="slidenum">
              <a:rPr lang="de-CH" smtClean="0"/>
              <a:t>13</a:t>
            </a:fld>
            <a:endParaRPr lang="de-CH" dirty="0"/>
          </a:p>
        </p:txBody>
      </p:sp>
    </p:spTree>
    <p:extLst>
      <p:ext uri="{BB962C8B-B14F-4D97-AF65-F5344CB8AC3E}">
        <p14:creationId xmlns:p14="http://schemas.microsoft.com/office/powerpoint/2010/main" val="4277788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442630" y="1111841"/>
            <a:ext cx="10515600" cy="654883"/>
          </a:xfrm>
        </p:spPr>
        <p:txBody>
          <a:bodyPr>
            <a:normAutofit fontScale="90000"/>
          </a:bodyPr>
          <a:lstStyle/>
          <a:p>
            <a:r>
              <a:rPr lang="de-CH" b="1" dirty="0"/>
              <a:t>Normale Reaktionen nach einem Ereignis</a:t>
            </a:r>
          </a:p>
        </p:txBody>
      </p:sp>
      <p:pic>
        <p:nvPicPr>
          <p:cNvPr id="4" name="Bild 2" descr="Bachstei_Logo_ganz.jpg"/>
          <p:cNvPicPr/>
          <p:nvPr/>
        </p:nvPicPr>
        <p:blipFill>
          <a:blip r:embed="rId3"/>
          <a:srcRect b="31928"/>
          <a:stretch>
            <a:fillRect/>
          </a:stretch>
        </p:blipFill>
        <p:spPr>
          <a:xfrm>
            <a:off x="532711" y="149426"/>
            <a:ext cx="5759450" cy="819150"/>
          </a:xfrm>
          <a:prstGeom prst="rect">
            <a:avLst/>
          </a:prstGeom>
        </p:spPr>
      </p:pic>
      <p:pic>
        <p:nvPicPr>
          <p:cNvPr id="5" name="Bild 2" descr="Bachstei_Logo_ganz.jpg"/>
          <p:cNvPicPr/>
          <p:nvPr/>
        </p:nvPicPr>
        <p:blipFill>
          <a:blip r:embed="rId3"/>
          <a:srcRect t="65940" b="16458"/>
          <a:stretch>
            <a:fillRect/>
          </a:stretch>
        </p:blipFill>
        <p:spPr>
          <a:xfrm>
            <a:off x="532711" y="6384524"/>
            <a:ext cx="5759450" cy="211455"/>
          </a:xfrm>
          <a:prstGeom prst="rect">
            <a:avLst/>
          </a:prstGeom>
        </p:spPr>
      </p:pic>
      <p:sp>
        <p:nvSpPr>
          <p:cNvPr id="3" name="Explosion 2 2"/>
          <p:cNvSpPr/>
          <p:nvPr/>
        </p:nvSpPr>
        <p:spPr>
          <a:xfrm>
            <a:off x="2230244" y="3300761"/>
            <a:ext cx="2653990" cy="1605776"/>
          </a:xfrm>
          <a:prstGeom prst="irregularSeal2">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200" b="1" dirty="0">
                <a:effectLst>
                  <a:outerShdw blurRad="38100" dist="38100" dir="2700000" algn="tl">
                    <a:srgbClr val="000000">
                      <a:alpha val="43137"/>
                    </a:srgbClr>
                  </a:outerShdw>
                </a:effectLst>
              </a:rPr>
              <a:t>Ereignis Trauma</a:t>
            </a:r>
          </a:p>
        </p:txBody>
      </p:sp>
      <p:grpSp>
        <p:nvGrpSpPr>
          <p:cNvPr id="21" name="Gruppieren 20"/>
          <p:cNvGrpSpPr/>
          <p:nvPr/>
        </p:nvGrpSpPr>
        <p:grpSpPr>
          <a:xfrm>
            <a:off x="356150" y="2049533"/>
            <a:ext cx="12508444" cy="4395262"/>
            <a:chOff x="356150" y="2049533"/>
            <a:chExt cx="12508444" cy="4395262"/>
          </a:xfrm>
        </p:grpSpPr>
        <p:grpSp>
          <p:nvGrpSpPr>
            <p:cNvPr id="29" name="Gruppieren 28"/>
            <p:cNvGrpSpPr/>
            <p:nvPr/>
          </p:nvGrpSpPr>
          <p:grpSpPr>
            <a:xfrm>
              <a:off x="356150" y="2049533"/>
              <a:ext cx="12508444" cy="4395262"/>
              <a:chOff x="356150" y="2049533"/>
              <a:chExt cx="12508444" cy="4395262"/>
            </a:xfrm>
          </p:grpSpPr>
          <p:cxnSp>
            <p:nvCxnSpPr>
              <p:cNvPr id="8" name="Gerade Verbindung mit Pfeil 7"/>
              <p:cNvCxnSpPr/>
              <p:nvPr/>
            </p:nvCxnSpPr>
            <p:spPr>
              <a:xfrm flipV="1">
                <a:off x="532711" y="4129238"/>
                <a:ext cx="1697533" cy="19017"/>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4663563" y="4088754"/>
                <a:ext cx="1697533" cy="19017"/>
              </a:xfrm>
              <a:prstGeom prst="straightConnector1">
                <a:avLst/>
              </a:prstGeom>
              <a:ln w="889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flipV="1">
                <a:off x="6550080" y="4069737"/>
                <a:ext cx="1697533" cy="19017"/>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a:off x="8427774" y="4167273"/>
                <a:ext cx="1823131" cy="914866"/>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nvCxnSpPr>
            <p:spPr>
              <a:xfrm flipV="1">
                <a:off x="6429367" y="2695864"/>
                <a:ext cx="1443394" cy="1010062"/>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flipV="1">
                <a:off x="8427774" y="2800952"/>
                <a:ext cx="1909759" cy="1281234"/>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feld 19"/>
              <p:cNvSpPr txBox="1"/>
              <p:nvPr/>
            </p:nvSpPr>
            <p:spPr>
              <a:xfrm>
                <a:off x="7338490" y="2049533"/>
                <a:ext cx="5526104" cy="646331"/>
              </a:xfrm>
              <a:prstGeom prst="rect">
                <a:avLst/>
              </a:prstGeom>
              <a:noFill/>
            </p:spPr>
            <p:txBody>
              <a:bodyPr wrap="square" rtlCol="0">
                <a:spAutoFit/>
              </a:bodyPr>
              <a:lstStyle/>
              <a:p>
                <a:r>
                  <a:rPr lang="de-CH" dirty="0"/>
                  <a:t>Stress im Alltag, normal - belastend</a:t>
                </a:r>
                <a:br>
                  <a:rPr lang="de-CH" dirty="0"/>
                </a:br>
                <a:r>
                  <a:rPr lang="de-CH" dirty="0"/>
                  <a:t>Integration der Ereignisse in die Biographe</a:t>
                </a:r>
              </a:p>
            </p:txBody>
          </p:sp>
          <p:sp>
            <p:nvSpPr>
              <p:cNvPr id="24" name="Textfeld 23"/>
              <p:cNvSpPr txBox="1"/>
              <p:nvPr/>
            </p:nvSpPr>
            <p:spPr>
              <a:xfrm>
                <a:off x="442630" y="3495236"/>
                <a:ext cx="1697533" cy="369332"/>
              </a:xfrm>
              <a:prstGeom prst="rect">
                <a:avLst/>
              </a:prstGeom>
              <a:noFill/>
            </p:spPr>
            <p:txBody>
              <a:bodyPr wrap="square" rtlCol="0">
                <a:spAutoFit/>
              </a:bodyPr>
              <a:lstStyle/>
              <a:p>
                <a:r>
                  <a:rPr lang="de-CH" dirty="0"/>
                  <a:t>Stress im Alltag</a:t>
                </a:r>
              </a:p>
            </p:txBody>
          </p:sp>
          <p:sp>
            <p:nvSpPr>
              <p:cNvPr id="25" name="Textfeld 24"/>
              <p:cNvSpPr txBox="1"/>
              <p:nvPr/>
            </p:nvSpPr>
            <p:spPr>
              <a:xfrm>
                <a:off x="356150" y="4418895"/>
                <a:ext cx="2032070" cy="369332"/>
              </a:xfrm>
              <a:prstGeom prst="rect">
                <a:avLst/>
              </a:prstGeom>
              <a:noFill/>
            </p:spPr>
            <p:txBody>
              <a:bodyPr wrap="square" rtlCol="0">
                <a:spAutoFit/>
              </a:bodyPr>
              <a:lstStyle/>
              <a:p>
                <a:r>
                  <a:rPr lang="de-CH" dirty="0"/>
                  <a:t>Normal - belastend</a:t>
                </a:r>
              </a:p>
            </p:txBody>
          </p:sp>
          <p:sp>
            <p:nvSpPr>
              <p:cNvPr id="26" name="Textfeld 25"/>
              <p:cNvSpPr txBox="1"/>
              <p:nvPr/>
            </p:nvSpPr>
            <p:spPr>
              <a:xfrm>
                <a:off x="4639727" y="4321137"/>
                <a:ext cx="1628598" cy="2123658"/>
              </a:xfrm>
              <a:prstGeom prst="rect">
                <a:avLst/>
              </a:prstGeom>
              <a:noFill/>
            </p:spPr>
            <p:txBody>
              <a:bodyPr wrap="square" rtlCol="0">
                <a:spAutoFit/>
              </a:bodyPr>
              <a:lstStyle/>
              <a:p>
                <a:r>
                  <a:rPr lang="de-CH" dirty="0">
                    <a:solidFill>
                      <a:srgbClr val="FF0000"/>
                    </a:solidFill>
                  </a:rPr>
                  <a:t>Post traumatischer Stress</a:t>
                </a:r>
              </a:p>
              <a:p>
                <a:endParaRPr lang="de-CH" dirty="0">
                  <a:solidFill>
                    <a:srgbClr val="FF0000"/>
                  </a:solidFill>
                </a:endParaRPr>
              </a:p>
              <a:p>
                <a:r>
                  <a:rPr lang="de-CH" dirty="0">
                    <a:solidFill>
                      <a:srgbClr val="FF0000"/>
                    </a:solidFill>
                  </a:rPr>
                  <a:t>Belastend, </a:t>
                </a:r>
                <a:r>
                  <a:rPr lang="de-CH" sz="2000" b="1" dirty="0">
                    <a:solidFill>
                      <a:srgbClr val="FF0000"/>
                    </a:solidFill>
                    <a:effectLst>
                      <a:outerShdw blurRad="38100" dist="38100" dir="2700000" algn="tl">
                        <a:srgbClr val="000000">
                          <a:alpha val="43137"/>
                        </a:srgbClr>
                      </a:outerShdw>
                    </a:effectLst>
                  </a:rPr>
                  <a:t>normale </a:t>
                </a:r>
                <a:r>
                  <a:rPr lang="de-CH" dirty="0">
                    <a:solidFill>
                      <a:srgbClr val="FF0000"/>
                    </a:solidFill>
                  </a:rPr>
                  <a:t>Reaktionen</a:t>
                </a:r>
              </a:p>
            </p:txBody>
          </p:sp>
          <p:sp>
            <p:nvSpPr>
              <p:cNvPr id="27" name="Textfeld 26"/>
              <p:cNvSpPr txBox="1"/>
              <p:nvPr/>
            </p:nvSpPr>
            <p:spPr>
              <a:xfrm>
                <a:off x="6361096" y="4536905"/>
                <a:ext cx="1993588" cy="1754326"/>
              </a:xfrm>
              <a:prstGeom prst="rect">
                <a:avLst/>
              </a:prstGeom>
              <a:noFill/>
            </p:spPr>
            <p:txBody>
              <a:bodyPr wrap="square" rtlCol="0">
                <a:spAutoFit/>
              </a:bodyPr>
              <a:lstStyle/>
              <a:p>
                <a:r>
                  <a:rPr lang="de-CH" dirty="0"/>
                  <a:t>Akute Belastungsstörung</a:t>
                </a:r>
              </a:p>
              <a:p>
                <a:endParaRPr lang="de-CH" dirty="0"/>
              </a:p>
              <a:p>
                <a:r>
                  <a:rPr lang="de-CH" dirty="0"/>
                  <a:t>Berufliche und soziale Bereiche beeinträchtigt</a:t>
                </a:r>
              </a:p>
            </p:txBody>
          </p:sp>
          <p:sp>
            <p:nvSpPr>
              <p:cNvPr id="28" name="Textfeld 27"/>
              <p:cNvSpPr txBox="1"/>
              <p:nvPr/>
            </p:nvSpPr>
            <p:spPr>
              <a:xfrm>
                <a:off x="9977412" y="5151864"/>
                <a:ext cx="1918009" cy="1200329"/>
              </a:xfrm>
              <a:prstGeom prst="rect">
                <a:avLst/>
              </a:prstGeom>
              <a:noFill/>
            </p:spPr>
            <p:txBody>
              <a:bodyPr wrap="square" rtlCol="0">
                <a:spAutoFit/>
              </a:bodyPr>
              <a:lstStyle/>
              <a:p>
                <a:r>
                  <a:rPr lang="de-CH" dirty="0"/>
                  <a:t>Posttraumatische Belastungsstörung (PTBS)</a:t>
                </a:r>
              </a:p>
              <a:p>
                <a:r>
                  <a:rPr lang="de-CH" dirty="0"/>
                  <a:t>….</a:t>
                </a:r>
              </a:p>
            </p:txBody>
          </p:sp>
        </p:grpSp>
        <p:cxnSp>
          <p:nvCxnSpPr>
            <p:cNvPr id="19" name="Gerade Verbindung mit Pfeil 18"/>
            <p:cNvCxnSpPr/>
            <p:nvPr/>
          </p:nvCxnSpPr>
          <p:spPr>
            <a:xfrm>
              <a:off x="5293895" y="3300761"/>
              <a:ext cx="19250" cy="636809"/>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Wolke 17"/>
            <p:cNvSpPr/>
            <p:nvPr/>
          </p:nvSpPr>
          <p:spPr>
            <a:xfrm>
              <a:off x="4292868" y="2301894"/>
              <a:ext cx="1975458" cy="916707"/>
            </a:xfrm>
            <a:prstGeom prst="cloud">
              <a:avLst/>
            </a:prstGeom>
            <a:solidFill>
              <a:schemeClr val="accent5">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t>Notfall-psychologie</a:t>
              </a:r>
            </a:p>
          </p:txBody>
        </p:sp>
      </p:grpSp>
      <p:sp>
        <p:nvSpPr>
          <p:cNvPr id="23" name="Wolke 22"/>
          <p:cNvSpPr/>
          <p:nvPr/>
        </p:nvSpPr>
        <p:spPr>
          <a:xfrm>
            <a:off x="7581207" y="2986960"/>
            <a:ext cx="3225338" cy="1079766"/>
          </a:xfrm>
          <a:prstGeom prst="cloud">
            <a:avLst/>
          </a:prstGeom>
          <a:solidFill>
            <a:schemeClr val="accent2">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err="1"/>
              <a:t>Traumapädagogik</a:t>
            </a:r>
            <a:endParaRPr lang="de-CH" dirty="0"/>
          </a:p>
        </p:txBody>
      </p:sp>
      <p:sp>
        <p:nvSpPr>
          <p:cNvPr id="2" name="Foliennummernplatzhalter 1"/>
          <p:cNvSpPr>
            <a:spLocks noGrp="1"/>
          </p:cNvSpPr>
          <p:nvPr>
            <p:ph type="sldNum" sz="quarter" idx="12"/>
          </p:nvPr>
        </p:nvSpPr>
        <p:spPr/>
        <p:txBody>
          <a:bodyPr/>
          <a:lstStyle/>
          <a:p>
            <a:fld id="{DD3AA65A-437D-40ED-9A73-A06447304748}" type="slidenum">
              <a:rPr lang="de-CH" smtClean="0"/>
              <a:t>14</a:t>
            </a:fld>
            <a:endParaRPr lang="de-CH" dirty="0"/>
          </a:p>
        </p:txBody>
      </p:sp>
    </p:spTree>
    <p:extLst>
      <p:ext uri="{BB962C8B-B14F-4D97-AF65-F5344CB8AC3E}">
        <p14:creationId xmlns:p14="http://schemas.microsoft.com/office/powerpoint/2010/main" val="2747179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838200" y="1066961"/>
            <a:ext cx="10646328" cy="654883"/>
          </a:xfrm>
        </p:spPr>
        <p:txBody>
          <a:bodyPr>
            <a:normAutofit fontScale="90000"/>
          </a:bodyPr>
          <a:lstStyle/>
          <a:p>
            <a:r>
              <a:rPr lang="de-CH" b="1" dirty="0"/>
              <a:t>Klassifikation posttraumatischer Störungen </a:t>
            </a:r>
            <a:r>
              <a:rPr lang="de-CH" sz="1800" b="1" dirty="0"/>
              <a:t>(Landolt) (Kriterium E)</a:t>
            </a:r>
          </a:p>
        </p:txBody>
      </p:sp>
      <p:pic>
        <p:nvPicPr>
          <p:cNvPr id="4" name="Bild 2" descr="Bachstei_Logo_ganz.jpg"/>
          <p:cNvPicPr/>
          <p:nvPr/>
        </p:nvPicPr>
        <p:blipFill>
          <a:blip r:embed="rId3"/>
          <a:srcRect b="31928"/>
          <a:stretch>
            <a:fillRect/>
          </a:stretch>
        </p:blipFill>
        <p:spPr>
          <a:xfrm>
            <a:off x="532711" y="149426"/>
            <a:ext cx="5759450" cy="819150"/>
          </a:xfrm>
          <a:prstGeom prst="rect">
            <a:avLst/>
          </a:prstGeom>
        </p:spPr>
      </p:pic>
      <p:pic>
        <p:nvPicPr>
          <p:cNvPr id="5" name="Bild 2" descr="Bachstei_Logo_ganz.jpg"/>
          <p:cNvPicPr/>
          <p:nvPr/>
        </p:nvPicPr>
        <p:blipFill>
          <a:blip r:embed="rId3"/>
          <a:srcRect t="65940" b="16458"/>
          <a:stretch>
            <a:fillRect/>
          </a:stretch>
        </p:blipFill>
        <p:spPr>
          <a:xfrm>
            <a:off x="532711" y="6384524"/>
            <a:ext cx="5759450" cy="211455"/>
          </a:xfrm>
          <a:prstGeom prst="rect">
            <a:avLst/>
          </a:prstGeom>
        </p:spPr>
      </p:pic>
      <p:pic>
        <p:nvPicPr>
          <p:cNvPr id="8" name="Inhaltsplatzhalter 5">
            <a:extLst>
              <a:ext uri="{FF2B5EF4-FFF2-40B4-BE49-F238E27FC236}">
                <a16:creationId xmlns:a16="http://schemas.microsoft.com/office/drawing/2014/main" id="{5CE4B8DC-7CC6-4776-992E-25B2E5696F1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538789" y="1719294"/>
            <a:ext cx="4834785" cy="4667781"/>
          </a:xfrm>
        </p:spPr>
      </p:pic>
      <p:sp>
        <p:nvSpPr>
          <p:cNvPr id="2" name="Foliennummernplatzhalter 1"/>
          <p:cNvSpPr>
            <a:spLocks noGrp="1"/>
          </p:cNvSpPr>
          <p:nvPr>
            <p:ph type="sldNum" sz="quarter" idx="12"/>
          </p:nvPr>
        </p:nvSpPr>
        <p:spPr/>
        <p:txBody>
          <a:bodyPr/>
          <a:lstStyle/>
          <a:p>
            <a:fld id="{DD3AA65A-437D-40ED-9A73-A06447304748}" type="slidenum">
              <a:rPr lang="de-CH" smtClean="0"/>
              <a:t>15</a:t>
            </a:fld>
            <a:endParaRPr lang="de-CH" dirty="0"/>
          </a:p>
        </p:txBody>
      </p:sp>
    </p:spTree>
    <p:extLst>
      <p:ext uri="{BB962C8B-B14F-4D97-AF65-F5344CB8AC3E}">
        <p14:creationId xmlns:p14="http://schemas.microsoft.com/office/powerpoint/2010/main" val="250805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838200" y="1176136"/>
            <a:ext cx="10515600" cy="654883"/>
          </a:xfrm>
        </p:spPr>
        <p:txBody>
          <a:bodyPr>
            <a:normAutofit fontScale="90000"/>
          </a:bodyPr>
          <a:lstStyle/>
          <a:p>
            <a:r>
              <a:rPr lang="de-CH" b="1" dirty="0"/>
              <a:t>Symptome des Wiedererlebens (Intrusion) </a:t>
            </a:r>
            <a:r>
              <a:rPr lang="de-CH" sz="1800" b="1" dirty="0"/>
              <a:t>(Kriterium B) </a:t>
            </a:r>
            <a:endParaRPr lang="de-CH" b="1" dirty="0"/>
          </a:p>
        </p:txBody>
      </p:sp>
      <p:sp>
        <p:nvSpPr>
          <p:cNvPr id="9" name="Inhaltsplatzhalter 8"/>
          <p:cNvSpPr>
            <a:spLocks noGrp="1"/>
          </p:cNvSpPr>
          <p:nvPr>
            <p:ph idx="1"/>
          </p:nvPr>
        </p:nvSpPr>
        <p:spPr>
          <a:xfrm>
            <a:off x="838200" y="1831019"/>
            <a:ext cx="10515600" cy="4345944"/>
          </a:xfrm>
        </p:spPr>
        <p:txBody>
          <a:bodyPr>
            <a:normAutofit/>
          </a:bodyPr>
          <a:lstStyle/>
          <a:p>
            <a:pPr>
              <a:buClr>
                <a:srgbClr val="D4502C"/>
              </a:buClr>
            </a:pPr>
            <a:endParaRPr lang="de-CH" altLang="de-DE" sz="2200" dirty="0">
              <a:latin typeface="+mj-lt"/>
            </a:endParaRPr>
          </a:p>
          <a:p>
            <a:pPr>
              <a:buClr>
                <a:srgbClr val="D4502C"/>
              </a:buClr>
            </a:pPr>
            <a:r>
              <a:rPr lang="de-CH" altLang="de-DE" sz="2600" dirty="0">
                <a:latin typeface="+mj-lt"/>
              </a:rPr>
              <a:t>Belastende ungewollte Erinnerungen</a:t>
            </a:r>
          </a:p>
          <a:p>
            <a:pPr marL="0" indent="0">
              <a:buClr>
                <a:srgbClr val="D4502C"/>
              </a:buClr>
              <a:buNone/>
            </a:pPr>
            <a:endParaRPr lang="de-CH" altLang="de-DE" sz="2600" dirty="0">
              <a:latin typeface="+mj-lt"/>
            </a:endParaRPr>
          </a:p>
          <a:p>
            <a:pPr>
              <a:buClr>
                <a:srgbClr val="D4502C"/>
              </a:buClr>
            </a:pPr>
            <a:r>
              <a:rPr lang="de-CH" altLang="de-DE" sz="2600" dirty="0">
                <a:latin typeface="+mj-lt"/>
              </a:rPr>
              <a:t>Alpträume</a:t>
            </a:r>
          </a:p>
          <a:p>
            <a:pPr marL="0" indent="0">
              <a:buClr>
                <a:srgbClr val="D4502C"/>
              </a:buClr>
              <a:buNone/>
            </a:pPr>
            <a:endParaRPr lang="de-CH" altLang="de-DE" sz="2600" dirty="0">
              <a:latin typeface="+mj-lt"/>
            </a:endParaRPr>
          </a:p>
          <a:p>
            <a:pPr>
              <a:buClr>
                <a:srgbClr val="D4502C"/>
              </a:buClr>
            </a:pPr>
            <a:r>
              <a:rPr lang="de-CH" altLang="de-DE" sz="2600" dirty="0">
                <a:latin typeface="+mj-lt"/>
              </a:rPr>
              <a:t>Dissoziative Reaktionen (z.B. Flashback, Nachhallerinnerungen, anhaltendes Gefühl von </a:t>
            </a:r>
            <a:r>
              <a:rPr lang="de-CH" altLang="de-DE" sz="2600" dirty="0" err="1">
                <a:latin typeface="+mj-lt"/>
              </a:rPr>
              <a:t>Betäubtsein</a:t>
            </a:r>
            <a:r>
              <a:rPr lang="de-CH" altLang="de-DE" sz="2600" dirty="0">
                <a:latin typeface="+mj-lt"/>
              </a:rPr>
              <a:t> und emotionaler Stumpfheit)</a:t>
            </a:r>
          </a:p>
          <a:p>
            <a:pPr marL="0" indent="0">
              <a:buClr>
                <a:srgbClr val="D4502C"/>
              </a:buClr>
              <a:buNone/>
            </a:pPr>
            <a:endParaRPr lang="de-CH" altLang="de-DE" sz="2600" dirty="0">
              <a:latin typeface="+mj-lt"/>
            </a:endParaRPr>
          </a:p>
          <a:p>
            <a:pPr>
              <a:buClr>
                <a:srgbClr val="D4502C"/>
              </a:buClr>
            </a:pPr>
            <a:r>
              <a:rPr lang="de-CH" altLang="de-DE" sz="2600" dirty="0">
                <a:latin typeface="+mj-lt"/>
              </a:rPr>
              <a:t>Körperliche oder psychische Reaktionen bei traumaassoziierten Trigger</a:t>
            </a:r>
          </a:p>
          <a:p>
            <a:pPr marL="0" indent="0">
              <a:buClr>
                <a:srgbClr val="D4502C"/>
              </a:buClr>
              <a:buNone/>
            </a:pPr>
            <a:endParaRPr lang="de-CH" altLang="de-DE" sz="2600" dirty="0">
              <a:latin typeface="+mj-lt"/>
            </a:endParaRPr>
          </a:p>
          <a:p>
            <a:pPr marL="0" indent="0">
              <a:buClr>
                <a:srgbClr val="D4502C"/>
              </a:buClr>
              <a:buNone/>
            </a:pPr>
            <a:endParaRPr lang="de-CH" dirty="0">
              <a:latin typeface="+mj-lt"/>
            </a:endParaRPr>
          </a:p>
        </p:txBody>
      </p:sp>
      <p:pic>
        <p:nvPicPr>
          <p:cNvPr id="4" name="Bild 2" descr="Bachstei_Logo_ganz.jpg"/>
          <p:cNvPicPr/>
          <p:nvPr/>
        </p:nvPicPr>
        <p:blipFill>
          <a:blip r:embed="rId3"/>
          <a:srcRect b="31928"/>
          <a:stretch>
            <a:fillRect/>
          </a:stretch>
        </p:blipFill>
        <p:spPr>
          <a:xfrm>
            <a:off x="532711" y="149426"/>
            <a:ext cx="5759450" cy="819150"/>
          </a:xfrm>
          <a:prstGeom prst="rect">
            <a:avLst/>
          </a:prstGeom>
        </p:spPr>
      </p:pic>
      <p:pic>
        <p:nvPicPr>
          <p:cNvPr id="5" name="Bild 2" descr="Bachstei_Logo_ganz.jpg"/>
          <p:cNvPicPr/>
          <p:nvPr/>
        </p:nvPicPr>
        <p:blipFill>
          <a:blip r:embed="rId3"/>
          <a:srcRect t="65940" b="16458"/>
          <a:stretch>
            <a:fillRect/>
          </a:stretch>
        </p:blipFill>
        <p:spPr>
          <a:xfrm>
            <a:off x="532711" y="6384524"/>
            <a:ext cx="5759450" cy="211455"/>
          </a:xfrm>
          <a:prstGeom prst="rect">
            <a:avLst/>
          </a:prstGeom>
        </p:spPr>
      </p:pic>
      <p:sp>
        <p:nvSpPr>
          <p:cNvPr id="2" name="Foliennummernplatzhalter 1"/>
          <p:cNvSpPr>
            <a:spLocks noGrp="1"/>
          </p:cNvSpPr>
          <p:nvPr>
            <p:ph type="sldNum" sz="quarter" idx="12"/>
          </p:nvPr>
        </p:nvSpPr>
        <p:spPr/>
        <p:txBody>
          <a:bodyPr/>
          <a:lstStyle/>
          <a:p>
            <a:fld id="{DD3AA65A-437D-40ED-9A73-A06447304748}" type="slidenum">
              <a:rPr lang="de-CH" smtClean="0"/>
              <a:t>16</a:t>
            </a:fld>
            <a:endParaRPr lang="de-CH" dirty="0"/>
          </a:p>
        </p:txBody>
      </p:sp>
    </p:spTree>
    <p:extLst>
      <p:ext uri="{BB962C8B-B14F-4D97-AF65-F5344CB8AC3E}">
        <p14:creationId xmlns:p14="http://schemas.microsoft.com/office/powerpoint/2010/main" val="1290825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838200" y="1176136"/>
            <a:ext cx="10515600" cy="654883"/>
          </a:xfrm>
        </p:spPr>
        <p:txBody>
          <a:bodyPr>
            <a:normAutofit fontScale="90000"/>
          </a:bodyPr>
          <a:lstStyle/>
          <a:p>
            <a:r>
              <a:rPr lang="de-CH" b="1" dirty="0"/>
              <a:t>Symptome der Vermeidung </a:t>
            </a:r>
            <a:r>
              <a:rPr lang="de-CH" sz="1800" b="1" dirty="0"/>
              <a:t>(Kriterium C)</a:t>
            </a:r>
            <a:endParaRPr lang="de-CH" b="1" dirty="0"/>
          </a:p>
        </p:txBody>
      </p:sp>
      <p:sp>
        <p:nvSpPr>
          <p:cNvPr id="9" name="Inhaltsplatzhalter 8"/>
          <p:cNvSpPr>
            <a:spLocks noGrp="1"/>
          </p:cNvSpPr>
          <p:nvPr>
            <p:ph idx="1"/>
          </p:nvPr>
        </p:nvSpPr>
        <p:spPr>
          <a:xfrm>
            <a:off x="838200" y="1831019"/>
            <a:ext cx="10515600" cy="4345944"/>
          </a:xfrm>
        </p:spPr>
        <p:txBody>
          <a:bodyPr>
            <a:normAutofit/>
          </a:bodyPr>
          <a:lstStyle/>
          <a:p>
            <a:pPr>
              <a:buClr>
                <a:srgbClr val="D4502C"/>
              </a:buClr>
            </a:pPr>
            <a:endParaRPr lang="de-CH" altLang="de-DE" sz="2200" dirty="0">
              <a:latin typeface="+mj-lt"/>
            </a:endParaRPr>
          </a:p>
          <a:p>
            <a:pPr>
              <a:buClr>
                <a:srgbClr val="D4502C"/>
              </a:buClr>
            </a:pPr>
            <a:r>
              <a:rPr lang="de-CH" altLang="de-DE" sz="2600" dirty="0">
                <a:latin typeface="+mj-lt"/>
              </a:rPr>
              <a:t>Vermeidung von Aktivitäten und Situationen, die Erinnerung an das Trauma wachrufen könnten (Personen, Orte, Gespräche, Objekte, </a:t>
            </a:r>
            <a:r>
              <a:rPr lang="de-CH" altLang="de-DE" sz="2600" dirty="0" err="1">
                <a:latin typeface="+mj-lt"/>
              </a:rPr>
              <a:t>usw</a:t>
            </a:r>
            <a:r>
              <a:rPr lang="de-CH" altLang="de-DE" sz="2600" dirty="0">
                <a:latin typeface="+mj-lt"/>
              </a:rPr>
              <a:t>)</a:t>
            </a:r>
          </a:p>
          <a:p>
            <a:pPr marL="0" indent="0">
              <a:buClr>
                <a:srgbClr val="D4502C"/>
              </a:buClr>
              <a:buNone/>
            </a:pPr>
            <a:endParaRPr lang="de-CH" altLang="de-DE" sz="2600" dirty="0">
              <a:latin typeface="+mj-lt"/>
            </a:endParaRPr>
          </a:p>
          <a:p>
            <a:pPr>
              <a:buClr>
                <a:srgbClr val="D4502C"/>
              </a:buClr>
            </a:pPr>
            <a:r>
              <a:rPr lang="de-CH" altLang="de-DE" sz="2600" dirty="0">
                <a:latin typeface="+mj-lt"/>
              </a:rPr>
              <a:t>Vermeidung von belastenden Erinnerungen, Gedanken oder Gefühlen im Zusammenhang mit dem Trauma</a:t>
            </a:r>
          </a:p>
          <a:p>
            <a:pPr marL="0" indent="0">
              <a:buClr>
                <a:srgbClr val="D4502C"/>
              </a:buClr>
              <a:buNone/>
            </a:pPr>
            <a:endParaRPr lang="de-CH" dirty="0">
              <a:latin typeface="+mj-lt"/>
            </a:endParaRPr>
          </a:p>
        </p:txBody>
      </p:sp>
      <p:pic>
        <p:nvPicPr>
          <p:cNvPr id="4" name="Bild 2" descr="Bachstei_Logo_ganz.jpg"/>
          <p:cNvPicPr/>
          <p:nvPr/>
        </p:nvPicPr>
        <p:blipFill>
          <a:blip r:embed="rId3"/>
          <a:srcRect b="31928"/>
          <a:stretch>
            <a:fillRect/>
          </a:stretch>
        </p:blipFill>
        <p:spPr>
          <a:xfrm>
            <a:off x="532711" y="149426"/>
            <a:ext cx="5759450" cy="819150"/>
          </a:xfrm>
          <a:prstGeom prst="rect">
            <a:avLst/>
          </a:prstGeom>
        </p:spPr>
      </p:pic>
      <p:pic>
        <p:nvPicPr>
          <p:cNvPr id="5" name="Bild 2" descr="Bachstei_Logo_ganz.jpg"/>
          <p:cNvPicPr/>
          <p:nvPr/>
        </p:nvPicPr>
        <p:blipFill>
          <a:blip r:embed="rId3"/>
          <a:srcRect t="65940" b="16458"/>
          <a:stretch>
            <a:fillRect/>
          </a:stretch>
        </p:blipFill>
        <p:spPr>
          <a:xfrm>
            <a:off x="532711" y="6384524"/>
            <a:ext cx="5759450" cy="211455"/>
          </a:xfrm>
          <a:prstGeom prst="rect">
            <a:avLst/>
          </a:prstGeom>
        </p:spPr>
      </p:pic>
      <p:sp>
        <p:nvSpPr>
          <p:cNvPr id="2" name="Foliennummernplatzhalter 1"/>
          <p:cNvSpPr>
            <a:spLocks noGrp="1"/>
          </p:cNvSpPr>
          <p:nvPr>
            <p:ph type="sldNum" sz="quarter" idx="12"/>
          </p:nvPr>
        </p:nvSpPr>
        <p:spPr/>
        <p:txBody>
          <a:bodyPr/>
          <a:lstStyle/>
          <a:p>
            <a:fld id="{DD3AA65A-437D-40ED-9A73-A06447304748}" type="slidenum">
              <a:rPr lang="de-CH" smtClean="0"/>
              <a:t>17</a:t>
            </a:fld>
            <a:endParaRPr lang="de-CH" dirty="0"/>
          </a:p>
        </p:txBody>
      </p:sp>
    </p:spTree>
    <p:extLst>
      <p:ext uri="{BB962C8B-B14F-4D97-AF65-F5344CB8AC3E}">
        <p14:creationId xmlns:p14="http://schemas.microsoft.com/office/powerpoint/2010/main" val="3167518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838200" y="1176136"/>
            <a:ext cx="10515600" cy="654883"/>
          </a:xfrm>
        </p:spPr>
        <p:txBody>
          <a:bodyPr>
            <a:normAutofit fontScale="90000"/>
          </a:bodyPr>
          <a:lstStyle/>
          <a:p>
            <a:r>
              <a:rPr lang="de-CH" b="1" dirty="0"/>
              <a:t>Symptome der Übererregung </a:t>
            </a:r>
            <a:r>
              <a:rPr lang="de-CH" sz="1800" b="1" dirty="0"/>
              <a:t>(Kriterium D)</a:t>
            </a:r>
            <a:endParaRPr lang="de-CH" b="1" dirty="0"/>
          </a:p>
        </p:txBody>
      </p:sp>
      <p:sp>
        <p:nvSpPr>
          <p:cNvPr id="9" name="Inhaltsplatzhalter 8"/>
          <p:cNvSpPr>
            <a:spLocks noGrp="1"/>
          </p:cNvSpPr>
          <p:nvPr>
            <p:ph idx="1"/>
          </p:nvPr>
        </p:nvSpPr>
        <p:spPr>
          <a:xfrm>
            <a:off x="838199" y="1831019"/>
            <a:ext cx="11116733" cy="4345944"/>
          </a:xfrm>
        </p:spPr>
        <p:txBody>
          <a:bodyPr>
            <a:normAutofit fontScale="92500" lnSpcReduction="10000"/>
          </a:bodyPr>
          <a:lstStyle/>
          <a:p>
            <a:pPr>
              <a:buClr>
                <a:srgbClr val="D4502C"/>
              </a:buClr>
            </a:pPr>
            <a:endParaRPr lang="de-CH" altLang="de-DE" sz="2200" dirty="0">
              <a:latin typeface="+mj-lt"/>
            </a:endParaRPr>
          </a:p>
          <a:p>
            <a:pPr>
              <a:buClr>
                <a:srgbClr val="D4502C"/>
              </a:buClr>
            </a:pPr>
            <a:r>
              <a:rPr lang="de-CH" altLang="de-DE" b="1" dirty="0">
                <a:latin typeface="+mj-lt"/>
              </a:rPr>
              <a:t>Unfähigkeit wichtige Aspekte der Belastung zu erinnern (Kriterium D1)</a:t>
            </a:r>
          </a:p>
          <a:p>
            <a:pPr lvl="1">
              <a:buClr>
                <a:srgbClr val="D4502C"/>
              </a:buClr>
            </a:pPr>
            <a:r>
              <a:rPr lang="de-CH" altLang="de-DE" sz="2600" dirty="0">
                <a:latin typeface="+mj-lt"/>
              </a:rPr>
              <a:t>Teilweise oder vollständige Unfähigkeit, einige wichtige Aspekte der Belastung zu erinnern (Dissoziative Amnesie) </a:t>
            </a:r>
          </a:p>
          <a:p>
            <a:pPr marL="457200" lvl="1" indent="0">
              <a:buClr>
                <a:srgbClr val="D4502C"/>
              </a:buClr>
              <a:buNone/>
            </a:pPr>
            <a:endParaRPr lang="de-CH" altLang="de-DE" sz="2600" dirty="0">
              <a:latin typeface="+mj-lt"/>
            </a:endParaRPr>
          </a:p>
          <a:p>
            <a:pPr>
              <a:buClr>
                <a:srgbClr val="D4502C"/>
              </a:buClr>
            </a:pPr>
            <a:r>
              <a:rPr lang="de-CH" altLang="de-DE" b="1" dirty="0">
                <a:latin typeface="+mj-lt"/>
              </a:rPr>
              <a:t>Anhaltende Symptome einer erhöhten psychischen Sensitivität und Erregung (Kriterium D2)</a:t>
            </a:r>
          </a:p>
          <a:p>
            <a:pPr lvl="1">
              <a:buClr>
                <a:srgbClr val="D4502C"/>
              </a:buClr>
            </a:pPr>
            <a:r>
              <a:rPr lang="de-CH" altLang="de-DE" sz="2600" dirty="0">
                <a:latin typeface="+mj-lt"/>
              </a:rPr>
              <a:t>Ein- und Durchschlafstörungen</a:t>
            </a:r>
          </a:p>
          <a:p>
            <a:pPr lvl="1">
              <a:buClr>
                <a:srgbClr val="D4502C"/>
              </a:buClr>
            </a:pPr>
            <a:r>
              <a:rPr lang="de-CH" altLang="de-DE" sz="2600" dirty="0">
                <a:latin typeface="+mj-lt"/>
              </a:rPr>
              <a:t>Erhöhte Reizbarkeit oder Wutausbrüche</a:t>
            </a:r>
          </a:p>
          <a:p>
            <a:pPr lvl="1">
              <a:buClr>
                <a:srgbClr val="D4502C"/>
              </a:buClr>
            </a:pPr>
            <a:r>
              <a:rPr lang="de-CH" altLang="de-DE" sz="2600" dirty="0">
                <a:latin typeface="+mj-lt"/>
              </a:rPr>
              <a:t>Konzentrationsschwierigkeiten</a:t>
            </a:r>
          </a:p>
          <a:p>
            <a:pPr lvl="1">
              <a:buClr>
                <a:srgbClr val="D4502C"/>
              </a:buClr>
            </a:pPr>
            <a:r>
              <a:rPr lang="de-CH" altLang="de-DE" sz="2600" dirty="0" err="1">
                <a:latin typeface="+mj-lt"/>
              </a:rPr>
              <a:t>Hyptervigilanz</a:t>
            </a:r>
            <a:r>
              <a:rPr lang="de-CH" altLang="de-DE" sz="2600" dirty="0">
                <a:latin typeface="+mj-lt"/>
              </a:rPr>
              <a:t> (erhöhte Wachsamkeit)</a:t>
            </a:r>
          </a:p>
          <a:p>
            <a:pPr lvl="1">
              <a:buClr>
                <a:srgbClr val="D4502C"/>
              </a:buClr>
            </a:pPr>
            <a:r>
              <a:rPr lang="de-CH" altLang="de-DE" sz="2600" dirty="0">
                <a:latin typeface="+mj-lt"/>
              </a:rPr>
              <a:t>Erhöhte Schreckhaftigkeit </a:t>
            </a:r>
          </a:p>
        </p:txBody>
      </p:sp>
      <p:pic>
        <p:nvPicPr>
          <p:cNvPr id="4" name="Bild 2" descr="Bachstei_Logo_ganz.jpg"/>
          <p:cNvPicPr/>
          <p:nvPr/>
        </p:nvPicPr>
        <p:blipFill>
          <a:blip r:embed="rId3"/>
          <a:srcRect b="31928"/>
          <a:stretch>
            <a:fillRect/>
          </a:stretch>
        </p:blipFill>
        <p:spPr>
          <a:xfrm>
            <a:off x="532711" y="132493"/>
            <a:ext cx="5759450" cy="819150"/>
          </a:xfrm>
          <a:prstGeom prst="rect">
            <a:avLst/>
          </a:prstGeom>
        </p:spPr>
      </p:pic>
      <p:pic>
        <p:nvPicPr>
          <p:cNvPr id="5" name="Bild 2" descr="Bachstei_Logo_ganz.jpg"/>
          <p:cNvPicPr/>
          <p:nvPr/>
        </p:nvPicPr>
        <p:blipFill>
          <a:blip r:embed="rId3"/>
          <a:srcRect t="65940" b="16458"/>
          <a:stretch>
            <a:fillRect/>
          </a:stretch>
        </p:blipFill>
        <p:spPr>
          <a:xfrm>
            <a:off x="532711" y="6384524"/>
            <a:ext cx="5759450" cy="211455"/>
          </a:xfrm>
          <a:prstGeom prst="rect">
            <a:avLst/>
          </a:prstGeom>
        </p:spPr>
      </p:pic>
      <p:sp>
        <p:nvSpPr>
          <p:cNvPr id="2" name="Foliennummernplatzhalter 1"/>
          <p:cNvSpPr>
            <a:spLocks noGrp="1"/>
          </p:cNvSpPr>
          <p:nvPr>
            <p:ph type="sldNum" sz="quarter" idx="12"/>
          </p:nvPr>
        </p:nvSpPr>
        <p:spPr/>
        <p:txBody>
          <a:bodyPr/>
          <a:lstStyle/>
          <a:p>
            <a:fld id="{DD3AA65A-437D-40ED-9A73-A06447304748}" type="slidenum">
              <a:rPr lang="de-CH" smtClean="0"/>
              <a:t>18</a:t>
            </a:fld>
            <a:endParaRPr lang="de-CH" dirty="0"/>
          </a:p>
        </p:txBody>
      </p:sp>
    </p:spTree>
    <p:extLst>
      <p:ext uri="{BB962C8B-B14F-4D97-AF65-F5344CB8AC3E}">
        <p14:creationId xmlns:p14="http://schemas.microsoft.com/office/powerpoint/2010/main" val="74239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838200" y="1176136"/>
            <a:ext cx="10515600" cy="654883"/>
          </a:xfrm>
        </p:spPr>
        <p:txBody>
          <a:bodyPr>
            <a:normAutofit fontScale="90000"/>
          </a:bodyPr>
          <a:lstStyle/>
          <a:p>
            <a:r>
              <a:rPr lang="de-CH" b="1" dirty="0"/>
              <a:t>Weitere Symptome von Traumafolgestörung (1/2)</a:t>
            </a:r>
          </a:p>
        </p:txBody>
      </p:sp>
      <p:sp>
        <p:nvSpPr>
          <p:cNvPr id="9" name="Inhaltsplatzhalter 8"/>
          <p:cNvSpPr>
            <a:spLocks noGrp="1"/>
          </p:cNvSpPr>
          <p:nvPr>
            <p:ph idx="1"/>
          </p:nvPr>
        </p:nvSpPr>
        <p:spPr>
          <a:xfrm>
            <a:off x="838200" y="2038579"/>
            <a:ext cx="10515600" cy="4345945"/>
          </a:xfrm>
        </p:spPr>
        <p:txBody>
          <a:bodyPr>
            <a:normAutofit lnSpcReduction="10000"/>
          </a:bodyPr>
          <a:lstStyle/>
          <a:p>
            <a:pPr>
              <a:buClr>
                <a:srgbClr val="D4502C"/>
              </a:buClr>
            </a:pPr>
            <a:r>
              <a:rPr lang="de-CH" altLang="de-DE" sz="2600" dirty="0">
                <a:latin typeface="+mj-lt"/>
              </a:rPr>
              <a:t>Negative Vorstellungen und Erwartungen über sich selbst, andere Menschen, die Welt</a:t>
            </a:r>
          </a:p>
          <a:p>
            <a:pPr>
              <a:buClr>
                <a:srgbClr val="D4502C"/>
              </a:buClr>
            </a:pPr>
            <a:r>
              <a:rPr lang="de-CH" altLang="de-DE" sz="2600" dirty="0">
                <a:latin typeface="+mj-lt"/>
              </a:rPr>
              <a:t>Absolute Selbstunwirksamkeitserwartung</a:t>
            </a:r>
          </a:p>
          <a:p>
            <a:pPr>
              <a:buClr>
                <a:srgbClr val="D4502C"/>
              </a:buClr>
            </a:pPr>
            <a:r>
              <a:rPr lang="de-CH" altLang="de-DE" sz="2600" dirty="0">
                <a:latin typeface="+mj-lt"/>
              </a:rPr>
              <a:t>Verzerrte Kognitionen über die Ursache und Folgen von Ereignissen, die mit Schuldgefühlen oder Schuldzuweisungen assoziiert sind</a:t>
            </a:r>
          </a:p>
          <a:p>
            <a:pPr>
              <a:buClr>
                <a:srgbClr val="D4502C"/>
              </a:buClr>
            </a:pPr>
            <a:r>
              <a:rPr lang="de-CH" altLang="de-DE" sz="2600" dirty="0">
                <a:latin typeface="+mj-lt"/>
              </a:rPr>
              <a:t>Andauernde negative Affekte (Angst, Wut, Scham, Schuld, usw.)</a:t>
            </a:r>
          </a:p>
          <a:p>
            <a:pPr>
              <a:buClr>
                <a:srgbClr val="D4502C"/>
              </a:buClr>
            </a:pPr>
            <a:r>
              <a:rPr lang="de-CH" altLang="de-DE" sz="2600" dirty="0">
                <a:latin typeface="+mj-lt"/>
              </a:rPr>
              <a:t>Gefühl des Fremdseins</a:t>
            </a:r>
          </a:p>
          <a:p>
            <a:pPr>
              <a:buClr>
                <a:srgbClr val="D4502C"/>
              </a:buClr>
            </a:pPr>
            <a:r>
              <a:rPr lang="de-CH" altLang="de-DE" sz="2600" dirty="0">
                <a:latin typeface="+mj-lt"/>
              </a:rPr>
              <a:t>Unfähigkeit positive Gefühle zu erleben</a:t>
            </a:r>
          </a:p>
          <a:p>
            <a:pPr>
              <a:buClr>
                <a:srgbClr val="D4502C"/>
              </a:buClr>
            </a:pPr>
            <a:r>
              <a:rPr lang="de-CH" altLang="de-DE" sz="2600" dirty="0">
                <a:latin typeface="+mj-lt"/>
              </a:rPr>
              <a:t>Negatives Körperbild, schlechte Körperwahrnehmung</a:t>
            </a:r>
          </a:p>
          <a:p>
            <a:pPr>
              <a:buClr>
                <a:srgbClr val="D4502C"/>
              </a:buClr>
            </a:pPr>
            <a:r>
              <a:rPr lang="de-CH" altLang="de-DE" sz="2600" dirty="0">
                <a:latin typeface="+mj-lt"/>
              </a:rPr>
              <a:t>Mangelnde Selbstfürsorge und Unterdrückung eigener Bedürfnisse</a:t>
            </a:r>
          </a:p>
          <a:p>
            <a:pPr marL="0" indent="0">
              <a:buClr>
                <a:srgbClr val="D4502C"/>
              </a:buClr>
              <a:buNone/>
            </a:pPr>
            <a:endParaRPr lang="de-CH" dirty="0">
              <a:latin typeface="+mj-lt"/>
            </a:endParaRPr>
          </a:p>
        </p:txBody>
      </p:sp>
      <p:pic>
        <p:nvPicPr>
          <p:cNvPr id="4" name="Bild 2" descr="Bachstei_Logo_ganz.jpg"/>
          <p:cNvPicPr/>
          <p:nvPr/>
        </p:nvPicPr>
        <p:blipFill>
          <a:blip r:embed="rId3"/>
          <a:srcRect b="31928"/>
          <a:stretch>
            <a:fillRect/>
          </a:stretch>
        </p:blipFill>
        <p:spPr>
          <a:xfrm>
            <a:off x="532711" y="149426"/>
            <a:ext cx="5759450" cy="819150"/>
          </a:xfrm>
          <a:prstGeom prst="rect">
            <a:avLst/>
          </a:prstGeom>
        </p:spPr>
      </p:pic>
      <p:pic>
        <p:nvPicPr>
          <p:cNvPr id="5" name="Bild 2" descr="Bachstei_Logo_ganz.jpg"/>
          <p:cNvPicPr/>
          <p:nvPr/>
        </p:nvPicPr>
        <p:blipFill>
          <a:blip r:embed="rId3"/>
          <a:srcRect t="65940" b="16458"/>
          <a:stretch>
            <a:fillRect/>
          </a:stretch>
        </p:blipFill>
        <p:spPr>
          <a:xfrm>
            <a:off x="532711" y="6384524"/>
            <a:ext cx="5759450" cy="211455"/>
          </a:xfrm>
          <a:prstGeom prst="rect">
            <a:avLst/>
          </a:prstGeom>
        </p:spPr>
      </p:pic>
      <p:sp>
        <p:nvSpPr>
          <p:cNvPr id="2" name="Foliennummernplatzhalter 1"/>
          <p:cNvSpPr>
            <a:spLocks noGrp="1"/>
          </p:cNvSpPr>
          <p:nvPr>
            <p:ph type="sldNum" sz="quarter" idx="12"/>
          </p:nvPr>
        </p:nvSpPr>
        <p:spPr/>
        <p:txBody>
          <a:bodyPr/>
          <a:lstStyle/>
          <a:p>
            <a:fld id="{DD3AA65A-437D-40ED-9A73-A06447304748}" type="slidenum">
              <a:rPr lang="de-CH" smtClean="0"/>
              <a:t>19</a:t>
            </a:fld>
            <a:endParaRPr lang="de-CH" dirty="0"/>
          </a:p>
        </p:txBody>
      </p:sp>
    </p:spTree>
    <p:extLst>
      <p:ext uri="{BB962C8B-B14F-4D97-AF65-F5344CB8AC3E}">
        <p14:creationId xmlns:p14="http://schemas.microsoft.com/office/powerpoint/2010/main" val="1819867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838200" y="1176136"/>
            <a:ext cx="10515600" cy="654883"/>
          </a:xfrm>
        </p:spPr>
        <p:txBody>
          <a:bodyPr>
            <a:normAutofit fontScale="90000"/>
          </a:bodyPr>
          <a:lstStyle/>
          <a:p>
            <a:r>
              <a:rPr lang="de-CH" b="1" dirty="0"/>
              <a:t>Inhalt</a:t>
            </a:r>
          </a:p>
        </p:txBody>
      </p:sp>
      <p:sp>
        <p:nvSpPr>
          <p:cNvPr id="9" name="Inhaltsplatzhalter 8"/>
          <p:cNvSpPr>
            <a:spLocks noGrp="1"/>
          </p:cNvSpPr>
          <p:nvPr>
            <p:ph idx="1"/>
          </p:nvPr>
        </p:nvSpPr>
        <p:spPr>
          <a:xfrm>
            <a:off x="838200" y="2038579"/>
            <a:ext cx="10515600" cy="4138384"/>
          </a:xfrm>
        </p:spPr>
        <p:txBody>
          <a:bodyPr>
            <a:normAutofit/>
          </a:bodyPr>
          <a:lstStyle/>
          <a:p>
            <a:pPr>
              <a:lnSpc>
                <a:spcPct val="100000"/>
              </a:lnSpc>
              <a:spcBef>
                <a:spcPct val="0"/>
              </a:spcBef>
              <a:buClr>
                <a:srgbClr val="D4502C"/>
              </a:buClr>
            </a:pPr>
            <a:r>
              <a:rPr lang="de-CH" sz="2600" dirty="0">
                <a:latin typeface="+mj-lt"/>
              </a:rPr>
              <a:t>Verarbeitungsprozess und Traumata</a:t>
            </a:r>
          </a:p>
          <a:p>
            <a:pPr marL="0" indent="0">
              <a:lnSpc>
                <a:spcPct val="100000"/>
              </a:lnSpc>
              <a:spcBef>
                <a:spcPct val="0"/>
              </a:spcBef>
              <a:buClr>
                <a:srgbClr val="D4502C"/>
              </a:buClr>
              <a:buNone/>
            </a:pPr>
            <a:endParaRPr lang="de-CH" sz="2600" dirty="0">
              <a:latin typeface="+mj-lt"/>
            </a:endParaRPr>
          </a:p>
          <a:p>
            <a:pPr>
              <a:lnSpc>
                <a:spcPct val="100000"/>
              </a:lnSpc>
              <a:spcBef>
                <a:spcPct val="0"/>
              </a:spcBef>
              <a:buClr>
                <a:srgbClr val="D4502C"/>
              </a:buClr>
            </a:pPr>
            <a:r>
              <a:rPr lang="de-CH" altLang="de-DE" sz="2600" dirty="0">
                <a:latin typeface="+mj-lt"/>
              </a:rPr>
              <a:t>Traumafolgestörungen</a:t>
            </a:r>
          </a:p>
          <a:p>
            <a:pPr marL="0" indent="0">
              <a:lnSpc>
                <a:spcPct val="100000"/>
              </a:lnSpc>
              <a:spcBef>
                <a:spcPct val="0"/>
              </a:spcBef>
              <a:buClr>
                <a:srgbClr val="D4502C"/>
              </a:buClr>
              <a:buNone/>
            </a:pPr>
            <a:endParaRPr lang="de-CH" altLang="de-DE" sz="2600" dirty="0">
              <a:latin typeface="+mj-lt"/>
            </a:endParaRPr>
          </a:p>
          <a:p>
            <a:pPr>
              <a:lnSpc>
                <a:spcPct val="100000"/>
              </a:lnSpc>
              <a:spcBef>
                <a:spcPct val="0"/>
              </a:spcBef>
              <a:buClr>
                <a:srgbClr val="D4502C"/>
              </a:buClr>
            </a:pPr>
            <a:r>
              <a:rPr lang="de-CH" altLang="de-DE" sz="2600" dirty="0" err="1">
                <a:latin typeface="+mj-lt"/>
              </a:rPr>
              <a:t>Traumapädagogik</a:t>
            </a:r>
            <a:r>
              <a:rPr lang="de-CH" altLang="de-DE" sz="2600" dirty="0">
                <a:latin typeface="+mj-lt"/>
              </a:rPr>
              <a:t>: Grundhaltungen, Methoden und Strukturen</a:t>
            </a:r>
          </a:p>
          <a:p>
            <a:pPr marL="0" indent="0">
              <a:lnSpc>
                <a:spcPct val="100000"/>
              </a:lnSpc>
              <a:spcBef>
                <a:spcPct val="0"/>
              </a:spcBef>
              <a:buClr>
                <a:srgbClr val="D4502C"/>
              </a:buClr>
              <a:buNone/>
            </a:pPr>
            <a:endParaRPr lang="de-CH" altLang="de-DE" sz="2600" dirty="0">
              <a:latin typeface="+mj-lt"/>
            </a:endParaRPr>
          </a:p>
          <a:p>
            <a:pPr>
              <a:lnSpc>
                <a:spcPct val="100000"/>
              </a:lnSpc>
              <a:spcBef>
                <a:spcPct val="0"/>
              </a:spcBef>
              <a:buClr>
                <a:srgbClr val="D4502C"/>
              </a:buClr>
            </a:pPr>
            <a:r>
              <a:rPr lang="de-CH" altLang="de-DE" sz="2600" dirty="0">
                <a:latin typeface="+mj-lt"/>
              </a:rPr>
              <a:t>Fragen</a:t>
            </a:r>
          </a:p>
          <a:p>
            <a:endParaRPr lang="de-CH" sz="2600" dirty="0">
              <a:latin typeface="+mj-lt"/>
            </a:endParaRPr>
          </a:p>
          <a:p>
            <a:endParaRPr lang="de-CH" sz="2600" dirty="0">
              <a:latin typeface="+mj-lt"/>
            </a:endParaRPr>
          </a:p>
          <a:p>
            <a:endParaRPr lang="de-CH" sz="2600" dirty="0">
              <a:latin typeface="+mj-lt"/>
            </a:endParaRPr>
          </a:p>
        </p:txBody>
      </p:sp>
      <p:pic>
        <p:nvPicPr>
          <p:cNvPr id="4" name="Bild 2" descr="Bachstei_Logo_ganz.jpg"/>
          <p:cNvPicPr/>
          <p:nvPr/>
        </p:nvPicPr>
        <p:blipFill>
          <a:blip r:embed="rId2"/>
          <a:srcRect b="31928"/>
          <a:stretch>
            <a:fillRect/>
          </a:stretch>
        </p:blipFill>
        <p:spPr>
          <a:xfrm>
            <a:off x="532711" y="149426"/>
            <a:ext cx="5759450" cy="819150"/>
          </a:xfrm>
          <a:prstGeom prst="rect">
            <a:avLst/>
          </a:prstGeom>
        </p:spPr>
      </p:pic>
      <p:pic>
        <p:nvPicPr>
          <p:cNvPr id="5" name="Bild 2" descr="Bachstei_Logo_ganz.jpg"/>
          <p:cNvPicPr/>
          <p:nvPr/>
        </p:nvPicPr>
        <p:blipFill>
          <a:blip r:embed="rId2"/>
          <a:srcRect t="65940" b="16458"/>
          <a:stretch>
            <a:fillRect/>
          </a:stretch>
        </p:blipFill>
        <p:spPr>
          <a:xfrm>
            <a:off x="532711" y="6384524"/>
            <a:ext cx="5759450" cy="211455"/>
          </a:xfrm>
          <a:prstGeom prst="rect">
            <a:avLst/>
          </a:prstGeom>
        </p:spPr>
      </p:pic>
      <p:sp>
        <p:nvSpPr>
          <p:cNvPr id="2" name="Foliennummernplatzhalter 1"/>
          <p:cNvSpPr>
            <a:spLocks noGrp="1"/>
          </p:cNvSpPr>
          <p:nvPr>
            <p:ph type="sldNum" sz="quarter" idx="12"/>
          </p:nvPr>
        </p:nvSpPr>
        <p:spPr/>
        <p:txBody>
          <a:bodyPr/>
          <a:lstStyle/>
          <a:p>
            <a:fld id="{DD3AA65A-437D-40ED-9A73-A06447304748}" type="slidenum">
              <a:rPr lang="de-CH" smtClean="0"/>
              <a:t>2</a:t>
            </a:fld>
            <a:endParaRPr lang="de-CH" dirty="0"/>
          </a:p>
        </p:txBody>
      </p:sp>
    </p:spTree>
    <p:extLst>
      <p:ext uri="{BB962C8B-B14F-4D97-AF65-F5344CB8AC3E}">
        <p14:creationId xmlns:p14="http://schemas.microsoft.com/office/powerpoint/2010/main" val="2620136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838200" y="1176136"/>
            <a:ext cx="10515600" cy="654883"/>
          </a:xfrm>
        </p:spPr>
        <p:txBody>
          <a:bodyPr>
            <a:normAutofit fontScale="90000"/>
          </a:bodyPr>
          <a:lstStyle/>
          <a:p>
            <a:r>
              <a:rPr lang="de-CH" b="1" dirty="0"/>
              <a:t>Weitere Symptome von Traumafolgestörung (2/2)</a:t>
            </a:r>
          </a:p>
        </p:txBody>
      </p:sp>
      <p:sp>
        <p:nvSpPr>
          <p:cNvPr id="9" name="Inhaltsplatzhalter 8"/>
          <p:cNvSpPr>
            <a:spLocks noGrp="1"/>
          </p:cNvSpPr>
          <p:nvPr>
            <p:ph idx="1"/>
          </p:nvPr>
        </p:nvSpPr>
        <p:spPr>
          <a:xfrm>
            <a:off x="838199" y="1831019"/>
            <a:ext cx="5453961" cy="4345944"/>
          </a:xfrm>
        </p:spPr>
        <p:txBody>
          <a:bodyPr>
            <a:normAutofit fontScale="92500"/>
          </a:bodyPr>
          <a:lstStyle/>
          <a:p>
            <a:pPr marL="0" indent="0">
              <a:buClr>
                <a:srgbClr val="D4502C"/>
              </a:buClr>
              <a:buNone/>
            </a:pPr>
            <a:endParaRPr lang="de-CH" altLang="de-DE" sz="2200" dirty="0">
              <a:latin typeface="+mj-lt"/>
            </a:endParaRPr>
          </a:p>
          <a:p>
            <a:pPr>
              <a:buClr>
                <a:srgbClr val="D4502C"/>
              </a:buClr>
            </a:pPr>
            <a:r>
              <a:rPr lang="de-CH" altLang="de-DE" b="1" dirty="0">
                <a:latin typeface="+mj-lt"/>
              </a:rPr>
              <a:t>Chronische körperliche Beschwerden</a:t>
            </a:r>
          </a:p>
          <a:p>
            <a:pPr lvl="1">
              <a:buClr>
                <a:srgbClr val="D4502C"/>
              </a:buClr>
            </a:pPr>
            <a:r>
              <a:rPr lang="de-CH" altLang="de-DE" sz="2600" dirty="0">
                <a:latin typeface="+mj-lt"/>
              </a:rPr>
              <a:t>Nackenschmerzen, Rückenschmerzen</a:t>
            </a:r>
          </a:p>
          <a:p>
            <a:pPr lvl="1">
              <a:buClr>
                <a:srgbClr val="D4502C"/>
              </a:buClr>
            </a:pPr>
            <a:r>
              <a:rPr lang="de-CH" altLang="de-DE" sz="2600" dirty="0">
                <a:latin typeface="+mj-lt"/>
              </a:rPr>
              <a:t>Schmerzen in den Gliedern, Gelenken</a:t>
            </a:r>
          </a:p>
          <a:p>
            <a:pPr lvl="1">
              <a:buClr>
                <a:srgbClr val="D4502C"/>
              </a:buClr>
            </a:pPr>
            <a:r>
              <a:rPr lang="de-CH" altLang="de-DE" sz="2600" dirty="0">
                <a:latin typeface="+mj-lt"/>
              </a:rPr>
              <a:t>Kopfschmerzen, Migräne</a:t>
            </a:r>
          </a:p>
          <a:p>
            <a:pPr lvl="1">
              <a:buClr>
                <a:srgbClr val="D4502C"/>
              </a:buClr>
            </a:pPr>
            <a:r>
              <a:rPr lang="de-CH" altLang="de-DE" sz="2600" dirty="0">
                <a:latin typeface="+mj-lt"/>
              </a:rPr>
              <a:t>Bauchschmerzen, Magenschmerzen</a:t>
            </a:r>
          </a:p>
          <a:p>
            <a:pPr lvl="1">
              <a:buClr>
                <a:srgbClr val="D4502C"/>
              </a:buClr>
            </a:pPr>
            <a:r>
              <a:rPr lang="de-CH" altLang="de-DE" sz="2600" dirty="0">
                <a:latin typeface="+mj-lt"/>
              </a:rPr>
              <a:t>Übelkeit, Appetitlosigkeit</a:t>
            </a:r>
          </a:p>
          <a:p>
            <a:pPr lvl="1">
              <a:buClr>
                <a:srgbClr val="D4502C"/>
              </a:buClr>
            </a:pPr>
            <a:r>
              <a:rPr lang="de-CH" altLang="de-DE" sz="2600" dirty="0">
                <a:latin typeface="+mj-lt"/>
              </a:rPr>
              <a:t>Schwindelgefühle</a:t>
            </a:r>
          </a:p>
          <a:p>
            <a:pPr lvl="1">
              <a:buClr>
                <a:srgbClr val="D4502C"/>
              </a:buClr>
            </a:pPr>
            <a:r>
              <a:rPr lang="de-CH" altLang="de-DE" sz="2600" dirty="0">
                <a:latin typeface="+mj-lt"/>
              </a:rPr>
              <a:t>Herzrasen</a:t>
            </a:r>
          </a:p>
          <a:p>
            <a:pPr marL="0" indent="0">
              <a:buClr>
                <a:srgbClr val="D4502C"/>
              </a:buClr>
              <a:buNone/>
            </a:pPr>
            <a:endParaRPr lang="de-CH" dirty="0">
              <a:latin typeface="+mj-lt"/>
            </a:endParaRPr>
          </a:p>
        </p:txBody>
      </p:sp>
      <p:pic>
        <p:nvPicPr>
          <p:cNvPr id="4" name="Bild 2" descr="Bachstei_Logo_ganz.jpg"/>
          <p:cNvPicPr/>
          <p:nvPr/>
        </p:nvPicPr>
        <p:blipFill>
          <a:blip r:embed="rId3"/>
          <a:srcRect b="31928"/>
          <a:stretch>
            <a:fillRect/>
          </a:stretch>
        </p:blipFill>
        <p:spPr>
          <a:xfrm>
            <a:off x="532711" y="149426"/>
            <a:ext cx="5759450" cy="819150"/>
          </a:xfrm>
          <a:prstGeom prst="rect">
            <a:avLst/>
          </a:prstGeom>
        </p:spPr>
      </p:pic>
      <p:pic>
        <p:nvPicPr>
          <p:cNvPr id="5" name="Bild 2" descr="Bachstei_Logo_ganz.jpg"/>
          <p:cNvPicPr/>
          <p:nvPr/>
        </p:nvPicPr>
        <p:blipFill>
          <a:blip r:embed="rId3"/>
          <a:srcRect t="65940" b="16458"/>
          <a:stretch>
            <a:fillRect/>
          </a:stretch>
        </p:blipFill>
        <p:spPr>
          <a:xfrm>
            <a:off x="532711" y="6384524"/>
            <a:ext cx="5759450" cy="211455"/>
          </a:xfrm>
          <a:prstGeom prst="rect">
            <a:avLst/>
          </a:prstGeom>
        </p:spPr>
      </p:pic>
      <p:pic>
        <p:nvPicPr>
          <p:cNvPr id="3" name="Grafik 2">
            <a:extLst>
              <a:ext uri="{FF2B5EF4-FFF2-40B4-BE49-F238E27FC236}">
                <a16:creationId xmlns:a16="http://schemas.microsoft.com/office/drawing/2014/main" id="{E90FB3C1-AC0B-44FC-BED5-B8374912A4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9767" y="1831019"/>
            <a:ext cx="3928533" cy="3928533"/>
          </a:xfrm>
          <a:prstGeom prst="rect">
            <a:avLst/>
          </a:prstGeom>
        </p:spPr>
      </p:pic>
      <p:sp>
        <p:nvSpPr>
          <p:cNvPr id="8" name="Rechteck 7">
            <a:extLst>
              <a:ext uri="{FF2B5EF4-FFF2-40B4-BE49-F238E27FC236}">
                <a16:creationId xmlns:a16="http://schemas.microsoft.com/office/drawing/2014/main" id="{5AE744F0-4666-4EAF-ABB2-4E60D4ECBCD2}"/>
              </a:ext>
            </a:extLst>
          </p:cNvPr>
          <p:cNvSpPr/>
          <p:nvPr/>
        </p:nvSpPr>
        <p:spPr>
          <a:xfrm>
            <a:off x="6599767" y="5869186"/>
            <a:ext cx="5958481" cy="307777"/>
          </a:xfrm>
          <a:prstGeom prst="rect">
            <a:avLst/>
          </a:prstGeom>
        </p:spPr>
        <p:txBody>
          <a:bodyPr wrap="square">
            <a:spAutoFit/>
          </a:bodyPr>
          <a:lstStyle/>
          <a:p>
            <a:r>
              <a:rPr lang="de-CH" sz="1400" dirty="0"/>
              <a:t>http://www.gesundheitsthema.de/schmerzen-schmerzmittel/</a:t>
            </a:r>
          </a:p>
        </p:txBody>
      </p:sp>
      <p:sp>
        <p:nvSpPr>
          <p:cNvPr id="2" name="Foliennummernplatzhalter 1"/>
          <p:cNvSpPr>
            <a:spLocks noGrp="1"/>
          </p:cNvSpPr>
          <p:nvPr>
            <p:ph type="sldNum" sz="quarter" idx="12"/>
          </p:nvPr>
        </p:nvSpPr>
        <p:spPr/>
        <p:txBody>
          <a:bodyPr/>
          <a:lstStyle/>
          <a:p>
            <a:fld id="{DD3AA65A-437D-40ED-9A73-A06447304748}" type="slidenum">
              <a:rPr lang="de-CH" smtClean="0"/>
              <a:t>20</a:t>
            </a:fld>
            <a:endParaRPr lang="de-CH" dirty="0"/>
          </a:p>
        </p:txBody>
      </p:sp>
    </p:spTree>
    <p:extLst>
      <p:ext uri="{BB962C8B-B14F-4D97-AF65-F5344CB8AC3E}">
        <p14:creationId xmlns:p14="http://schemas.microsoft.com/office/powerpoint/2010/main" val="2184114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838200" y="1176136"/>
            <a:ext cx="10515600" cy="654883"/>
          </a:xfrm>
        </p:spPr>
        <p:txBody>
          <a:bodyPr>
            <a:normAutofit fontScale="90000"/>
          </a:bodyPr>
          <a:lstStyle/>
          <a:p>
            <a:r>
              <a:rPr lang="de-CH" b="1" dirty="0"/>
              <a:t>Komplexe Traumafolgestörung </a:t>
            </a:r>
            <a:r>
              <a:rPr lang="de-CH" sz="1800" b="1" dirty="0"/>
              <a:t>(ICD-11: CPTSD)</a:t>
            </a:r>
            <a:endParaRPr lang="de-CH" b="1" dirty="0"/>
          </a:p>
        </p:txBody>
      </p:sp>
      <p:sp>
        <p:nvSpPr>
          <p:cNvPr id="9" name="Inhaltsplatzhalter 8"/>
          <p:cNvSpPr>
            <a:spLocks noGrp="1"/>
          </p:cNvSpPr>
          <p:nvPr>
            <p:ph idx="1"/>
          </p:nvPr>
        </p:nvSpPr>
        <p:spPr>
          <a:xfrm>
            <a:off x="838199" y="1831019"/>
            <a:ext cx="10515600" cy="4345944"/>
          </a:xfrm>
        </p:spPr>
        <p:txBody>
          <a:bodyPr>
            <a:normAutofit/>
          </a:bodyPr>
          <a:lstStyle/>
          <a:p>
            <a:pPr>
              <a:buClr>
                <a:srgbClr val="D4502C"/>
              </a:buClr>
            </a:pPr>
            <a:endParaRPr lang="de-CH" altLang="de-DE" dirty="0">
              <a:latin typeface="+mj-lt"/>
            </a:endParaRPr>
          </a:p>
          <a:p>
            <a:pPr>
              <a:buClr>
                <a:srgbClr val="D4502C"/>
              </a:buClr>
            </a:pPr>
            <a:r>
              <a:rPr lang="de-CH" altLang="de-DE" sz="2600" dirty="0">
                <a:latin typeface="+mj-lt"/>
              </a:rPr>
              <a:t>Typisch bei chronischer interpersoneller Traumatisierung </a:t>
            </a:r>
            <a:br>
              <a:rPr lang="de-CH" altLang="de-DE" sz="2600" dirty="0">
                <a:latin typeface="+mj-lt"/>
              </a:rPr>
            </a:br>
            <a:r>
              <a:rPr lang="de-CH" altLang="de-DE" sz="2600" dirty="0">
                <a:latin typeface="+mj-lt"/>
              </a:rPr>
              <a:t>(Typ 2 / Menschgemacht) </a:t>
            </a:r>
          </a:p>
          <a:p>
            <a:pPr marL="0" indent="0">
              <a:buClr>
                <a:srgbClr val="D4502C"/>
              </a:buClr>
              <a:buNone/>
            </a:pPr>
            <a:endParaRPr lang="de-CH" altLang="de-DE" sz="2600" dirty="0">
              <a:latin typeface="+mj-lt"/>
            </a:endParaRPr>
          </a:p>
          <a:p>
            <a:pPr>
              <a:buClr>
                <a:srgbClr val="D4502C"/>
              </a:buClr>
            </a:pPr>
            <a:r>
              <a:rPr lang="de-CH" altLang="de-DE" sz="2600" dirty="0">
                <a:latin typeface="+mj-lt"/>
              </a:rPr>
              <a:t>Häufige Komorbidität werden berücksichtigt</a:t>
            </a:r>
          </a:p>
          <a:p>
            <a:pPr marL="0" indent="0">
              <a:buClr>
                <a:srgbClr val="D4502C"/>
              </a:buClr>
              <a:buNone/>
            </a:pPr>
            <a:endParaRPr lang="de-CH" altLang="de-DE" sz="2600" dirty="0">
              <a:latin typeface="+mj-lt"/>
            </a:endParaRPr>
          </a:p>
          <a:p>
            <a:pPr>
              <a:buClr>
                <a:srgbClr val="D4502C"/>
              </a:buClr>
            </a:pPr>
            <a:r>
              <a:rPr lang="de-CH" altLang="de-DE" sz="2600" dirty="0">
                <a:latin typeface="+mj-lt"/>
              </a:rPr>
              <a:t>Beeinträchtigte Berieche: Bindung, Körperwahrnehmung, Affektregulation, Dissoziationen, Kognition, Selbstbild, Verhaltenskontrolle</a:t>
            </a:r>
          </a:p>
          <a:p>
            <a:pPr marL="0" indent="0">
              <a:buClr>
                <a:srgbClr val="D4502C"/>
              </a:buClr>
              <a:buNone/>
            </a:pPr>
            <a:endParaRPr lang="de-CH" dirty="0">
              <a:latin typeface="+mj-lt"/>
            </a:endParaRPr>
          </a:p>
        </p:txBody>
      </p:sp>
      <p:pic>
        <p:nvPicPr>
          <p:cNvPr id="4" name="Bild 2" descr="Bachstei_Logo_ganz.jpg"/>
          <p:cNvPicPr/>
          <p:nvPr/>
        </p:nvPicPr>
        <p:blipFill>
          <a:blip r:embed="rId2"/>
          <a:srcRect b="31928"/>
          <a:stretch>
            <a:fillRect/>
          </a:stretch>
        </p:blipFill>
        <p:spPr>
          <a:xfrm>
            <a:off x="532711" y="149426"/>
            <a:ext cx="5759450" cy="819150"/>
          </a:xfrm>
          <a:prstGeom prst="rect">
            <a:avLst/>
          </a:prstGeom>
        </p:spPr>
      </p:pic>
      <p:pic>
        <p:nvPicPr>
          <p:cNvPr id="5" name="Bild 2" descr="Bachstei_Logo_ganz.jpg"/>
          <p:cNvPicPr/>
          <p:nvPr/>
        </p:nvPicPr>
        <p:blipFill>
          <a:blip r:embed="rId2"/>
          <a:srcRect t="65940" b="16458"/>
          <a:stretch>
            <a:fillRect/>
          </a:stretch>
        </p:blipFill>
        <p:spPr>
          <a:xfrm>
            <a:off x="532711" y="6384524"/>
            <a:ext cx="5759450" cy="211455"/>
          </a:xfrm>
          <a:prstGeom prst="rect">
            <a:avLst/>
          </a:prstGeom>
        </p:spPr>
      </p:pic>
      <p:sp>
        <p:nvSpPr>
          <p:cNvPr id="2" name="Foliennummernplatzhalter 1"/>
          <p:cNvSpPr>
            <a:spLocks noGrp="1"/>
          </p:cNvSpPr>
          <p:nvPr>
            <p:ph type="sldNum" sz="quarter" idx="12"/>
          </p:nvPr>
        </p:nvSpPr>
        <p:spPr/>
        <p:txBody>
          <a:bodyPr/>
          <a:lstStyle/>
          <a:p>
            <a:fld id="{DD3AA65A-437D-40ED-9A73-A06447304748}" type="slidenum">
              <a:rPr lang="de-CH" smtClean="0"/>
              <a:t>21</a:t>
            </a:fld>
            <a:endParaRPr lang="de-CH" dirty="0"/>
          </a:p>
        </p:txBody>
      </p:sp>
    </p:spTree>
    <p:extLst>
      <p:ext uri="{BB962C8B-B14F-4D97-AF65-F5344CB8AC3E}">
        <p14:creationId xmlns:p14="http://schemas.microsoft.com/office/powerpoint/2010/main" val="2574022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838200" y="1176136"/>
            <a:ext cx="10515600" cy="654883"/>
          </a:xfrm>
        </p:spPr>
        <p:txBody>
          <a:bodyPr>
            <a:normAutofit fontScale="90000"/>
          </a:bodyPr>
          <a:lstStyle/>
          <a:p>
            <a:r>
              <a:rPr lang="de-CH" b="1" dirty="0"/>
              <a:t>Gruppenarbeit &amp; Pause</a:t>
            </a:r>
          </a:p>
        </p:txBody>
      </p:sp>
      <p:sp>
        <p:nvSpPr>
          <p:cNvPr id="9" name="Inhaltsplatzhalter 8"/>
          <p:cNvSpPr>
            <a:spLocks noGrp="1"/>
          </p:cNvSpPr>
          <p:nvPr>
            <p:ph idx="1"/>
          </p:nvPr>
        </p:nvSpPr>
        <p:spPr>
          <a:xfrm>
            <a:off x="838200" y="1831019"/>
            <a:ext cx="10515600" cy="4345944"/>
          </a:xfrm>
        </p:spPr>
        <p:txBody>
          <a:bodyPr>
            <a:normAutofit/>
          </a:bodyPr>
          <a:lstStyle/>
          <a:p>
            <a:pPr>
              <a:buClr>
                <a:srgbClr val="D4502C"/>
              </a:buClr>
            </a:pPr>
            <a:endParaRPr lang="de-CH" altLang="de-DE" sz="2200" dirty="0">
              <a:latin typeface="+mj-lt"/>
            </a:endParaRPr>
          </a:p>
          <a:p>
            <a:pPr>
              <a:buClr>
                <a:srgbClr val="D4502C"/>
              </a:buClr>
              <a:defRPr/>
            </a:pPr>
            <a:r>
              <a:rPr lang="de-CH" altLang="de-DE" sz="2600" dirty="0">
                <a:latin typeface="+mj-lt"/>
              </a:rPr>
              <a:t>Bei welchen eurer Jugendlichen erkennt ihr Symptome?</a:t>
            </a:r>
          </a:p>
          <a:p>
            <a:pPr marL="0" indent="0">
              <a:buClr>
                <a:srgbClr val="D4502C"/>
              </a:buClr>
              <a:buNone/>
              <a:defRPr/>
            </a:pPr>
            <a:endParaRPr lang="de-CH" altLang="de-DE" sz="2600" dirty="0">
              <a:latin typeface="+mj-lt"/>
            </a:endParaRPr>
          </a:p>
          <a:p>
            <a:pPr>
              <a:buClr>
                <a:srgbClr val="D4502C"/>
              </a:buClr>
              <a:defRPr/>
            </a:pPr>
            <a:r>
              <a:rPr lang="de-CH" altLang="de-DE" sz="2600" dirty="0">
                <a:latin typeface="+mj-lt"/>
              </a:rPr>
              <a:t>Welche Folgen haben die Symptome im Alltag?</a:t>
            </a:r>
          </a:p>
          <a:p>
            <a:pPr marL="0" indent="0">
              <a:buClr>
                <a:srgbClr val="D4502C"/>
              </a:buClr>
              <a:buNone/>
            </a:pPr>
            <a:endParaRPr lang="de-CH" dirty="0">
              <a:latin typeface="+mj-lt"/>
            </a:endParaRPr>
          </a:p>
        </p:txBody>
      </p:sp>
      <p:pic>
        <p:nvPicPr>
          <p:cNvPr id="4" name="Bild 2" descr="Bachstei_Logo_ganz.jpg"/>
          <p:cNvPicPr/>
          <p:nvPr/>
        </p:nvPicPr>
        <p:blipFill>
          <a:blip r:embed="rId2"/>
          <a:srcRect b="31928"/>
          <a:stretch>
            <a:fillRect/>
          </a:stretch>
        </p:blipFill>
        <p:spPr>
          <a:xfrm>
            <a:off x="532711" y="149426"/>
            <a:ext cx="5759450" cy="819150"/>
          </a:xfrm>
          <a:prstGeom prst="rect">
            <a:avLst/>
          </a:prstGeom>
        </p:spPr>
      </p:pic>
      <p:pic>
        <p:nvPicPr>
          <p:cNvPr id="5" name="Bild 2" descr="Bachstei_Logo_ganz.jpg"/>
          <p:cNvPicPr/>
          <p:nvPr/>
        </p:nvPicPr>
        <p:blipFill>
          <a:blip r:embed="rId2"/>
          <a:srcRect t="65940" b="16458"/>
          <a:stretch>
            <a:fillRect/>
          </a:stretch>
        </p:blipFill>
        <p:spPr>
          <a:xfrm>
            <a:off x="532711" y="6384524"/>
            <a:ext cx="5759450" cy="211455"/>
          </a:xfrm>
          <a:prstGeom prst="rect">
            <a:avLst/>
          </a:prstGeom>
        </p:spPr>
      </p:pic>
      <p:sp>
        <p:nvSpPr>
          <p:cNvPr id="2" name="Foliennummernplatzhalter 1"/>
          <p:cNvSpPr>
            <a:spLocks noGrp="1"/>
          </p:cNvSpPr>
          <p:nvPr>
            <p:ph type="sldNum" sz="quarter" idx="12"/>
          </p:nvPr>
        </p:nvSpPr>
        <p:spPr/>
        <p:txBody>
          <a:bodyPr/>
          <a:lstStyle/>
          <a:p>
            <a:fld id="{DD3AA65A-437D-40ED-9A73-A06447304748}" type="slidenum">
              <a:rPr lang="de-CH" smtClean="0"/>
              <a:t>22</a:t>
            </a:fld>
            <a:endParaRPr lang="de-CH" dirty="0"/>
          </a:p>
        </p:txBody>
      </p:sp>
    </p:spTree>
    <p:extLst>
      <p:ext uri="{BB962C8B-B14F-4D97-AF65-F5344CB8AC3E}">
        <p14:creationId xmlns:p14="http://schemas.microsoft.com/office/powerpoint/2010/main" val="439125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838200" y="1176136"/>
            <a:ext cx="10515600" cy="654883"/>
          </a:xfrm>
        </p:spPr>
        <p:txBody>
          <a:bodyPr>
            <a:normAutofit fontScale="90000"/>
          </a:bodyPr>
          <a:lstStyle/>
          <a:p>
            <a:r>
              <a:rPr lang="de-CH" b="1" dirty="0"/>
              <a:t>Eventuelle Folgen im Alltag</a:t>
            </a:r>
          </a:p>
        </p:txBody>
      </p:sp>
      <p:sp>
        <p:nvSpPr>
          <p:cNvPr id="9" name="Inhaltsplatzhalter 8"/>
          <p:cNvSpPr>
            <a:spLocks noGrp="1"/>
          </p:cNvSpPr>
          <p:nvPr>
            <p:ph idx="1"/>
          </p:nvPr>
        </p:nvSpPr>
        <p:spPr>
          <a:xfrm>
            <a:off x="838199" y="1625600"/>
            <a:ext cx="10761133" cy="4758923"/>
          </a:xfrm>
        </p:spPr>
        <p:txBody>
          <a:bodyPr>
            <a:normAutofit fontScale="92500" lnSpcReduction="10000"/>
          </a:bodyPr>
          <a:lstStyle/>
          <a:p>
            <a:pPr>
              <a:buClr>
                <a:srgbClr val="D4502C"/>
              </a:buClr>
            </a:pPr>
            <a:endParaRPr lang="de-CH" altLang="de-DE" sz="2200" dirty="0">
              <a:latin typeface="+mj-lt"/>
            </a:endParaRPr>
          </a:p>
          <a:p>
            <a:pPr>
              <a:buClr>
                <a:srgbClr val="D4502C"/>
              </a:buClr>
              <a:defRPr/>
            </a:pPr>
            <a:r>
              <a:rPr lang="de-CH" altLang="de-DE" dirty="0">
                <a:latin typeface="+mj-lt"/>
                <a:sym typeface="Wingdings" panose="05000000000000000000" pitchFamily="2" charset="2"/>
              </a:rPr>
              <a:t>Vertuschung der Symptome  Lügen (Lügen überführt)  Kritik</a:t>
            </a:r>
          </a:p>
          <a:p>
            <a:pPr marL="0" indent="0">
              <a:buClr>
                <a:srgbClr val="D4502C"/>
              </a:buClr>
              <a:buNone/>
              <a:defRPr/>
            </a:pPr>
            <a:endParaRPr lang="de-CH" altLang="de-DE" dirty="0">
              <a:latin typeface="+mj-lt"/>
              <a:sym typeface="Wingdings" panose="05000000000000000000" pitchFamily="2" charset="2"/>
            </a:endParaRPr>
          </a:p>
          <a:p>
            <a:pPr>
              <a:buClr>
                <a:srgbClr val="D4502C"/>
              </a:buClr>
              <a:defRPr/>
            </a:pPr>
            <a:r>
              <a:rPr lang="de-CH" altLang="de-DE" dirty="0">
                <a:latin typeface="+mj-lt"/>
                <a:sym typeface="Wingdings" panose="05000000000000000000" pitchFamily="2" charset="2"/>
              </a:rPr>
              <a:t>Teufelskreis pädagogische Kritik  Unsicherheit</a:t>
            </a:r>
          </a:p>
          <a:p>
            <a:pPr>
              <a:buClr>
                <a:srgbClr val="D4502C"/>
              </a:buClr>
              <a:defRPr/>
            </a:pPr>
            <a:endParaRPr lang="de-CH" altLang="de-DE" dirty="0">
              <a:latin typeface="+mj-lt"/>
              <a:sym typeface="Wingdings" panose="05000000000000000000" pitchFamily="2" charset="2"/>
            </a:endParaRPr>
          </a:p>
          <a:p>
            <a:pPr>
              <a:buClr>
                <a:srgbClr val="D4502C"/>
              </a:buClr>
              <a:defRPr/>
            </a:pPr>
            <a:r>
              <a:rPr lang="de-CH" altLang="de-DE" dirty="0">
                <a:latin typeface="+mj-lt"/>
                <a:sym typeface="Wingdings" panose="05000000000000000000" pitchFamily="2" charset="2"/>
              </a:rPr>
              <a:t>Dissoziation verhindert echte Partizipation von Jugendlichen (geringere Verbindlichkeit)</a:t>
            </a:r>
          </a:p>
          <a:p>
            <a:pPr>
              <a:buClr>
                <a:srgbClr val="D4502C"/>
              </a:buClr>
              <a:defRPr/>
            </a:pPr>
            <a:endParaRPr lang="de-CH" altLang="de-DE" dirty="0">
              <a:latin typeface="+mj-lt"/>
              <a:sym typeface="Wingdings" panose="05000000000000000000" pitchFamily="2" charset="2"/>
            </a:endParaRPr>
          </a:p>
          <a:p>
            <a:pPr>
              <a:buClr>
                <a:srgbClr val="D4502C"/>
              </a:buClr>
              <a:defRPr/>
            </a:pPr>
            <a:r>
              <a:rPr lang="de-CH" altLang="de-DE" dirty="0">
                <a:latin typeface="+mj-lt"/>
                <a:sym typeface="Wingdings" panose="05000000000000000000" pitchFamily="2" charset="2"/>
              </a:rPr>
              <a:t>Verlust des Körpergefühls und des Schmerzempfindens (Risikoverhalten/SVV)</a:t>
            </a:r>
          </a:p>
          <a:p>
            <a:pPr>
              <a:buClr>
                <a:srgbClr val="D4502C"/>
              </a:buClr>
              <a:defRPr/>
            </a:pPr>
            <a:endParaRPr lang="de-CH" altLang="de-DE" dirty="0">
              <a:latin typeface="+mj-lt"/>
              <a:sym typeface="Wingdings" panose="05000000000000000000" pitchFamily="2" charset="2"/>
            </a:endParaRPr>
          </a:p>
          <a:p>
            <a:pPr>
              <a:buClr>
                <a:srgbClr val="D4502C"/>
              </a:buClr>
              <a:defRPr/>
            </a:pPr>
            <a:r>
              <a:rPr lang="de-CH" altLang="de-DE" dirty="0">
                <a:latin typeface="+mj-lt"/>
                <a:sym typeface="Wingdings" panose="05000000000000000000" pitchFamily="2" charset="2"/>
              </a:rPr>
              <a:t>Kein Zugang zum gesamten Verhaltensrepertoire</a:t>
            </a:r>
          </a:p>
          <a:p>
            <a:pPr marL="0" indent="0">
              <a:buClr>
                <a:srgbClr val="D4502C"/>
              </a:buClr>
              <a:buNone/>
            </a:pPr>
            <a:endParaRPr lang="de-CH" dirty="0">
              <a:latin typeface="+mj-lt"/>
            </a:endParaRPr>
          </a:p>
        </p:txBody>
      </p:sp>
      <p:pic>
        <p:nvPicPr>
          <p:cNvPr id="4" name="Bild 2" descr="Bachstei_Logo_ganz.jpg"/>
          <p:cNvPicPr/>
          <p:nvPr/>
        </p:nvPicPr>
        <p:blipFill>
          <a:blip r:embed="rId3"/>
          <a:srcRect b="31928"/>
          <a:stretch>
            <a:fillRect/>
          </a:stretch>
        </p:blipFill>
        <p:spPr>
          <a:xfrm>
            <a:off x="532711" y="149426"/>
            <a:ext cx="5759450" cy="819150"/>
          </a:xfrm>
          <a:prstGeom prst="rect">
            <a:avLst/>
          </a:prstGeom>
        </p:spPr>
      </p:pic>
      <p:pic>
        <p:nvPicPr>
          <p:cNvPr id="5" name="Bild 2" descr="Bachstei_Logo_ganz.jpg"/>
          <p:cNvPicPr/>
          <p:nvPr/>
        </p:nvPicPr>
        <p:blipFill>
          <a:blip r:embed="rId3"/>
          <a:srcRect t="65940" b="16458"/>
          <a:stretch>
            <a:fillRect/>
          </a:stretch>
        </p:blipFill>
        <p:spPr>
          <a:xfrm>
            <a:off x="532711" y="6384524"/>
            <a:ext cx="5759450" cy="211455"/>
          </a:xfrm>
          <a:prstGeom prst="rect">
            <a:avLst/>
          </a:prstGeom>
        </p:spPr>
      </p:pic>
      <p:sp>
        <p:nvSpPr>
          <p:cNvPr id="2" name="Foliennummernplatzhalter 1"/>
          <p:cNvSpPr>
            <a:spLocks noGrp="1"/>
          </p:cNvSpPr>
          <p:nvPr>
            <p:ph type="sldNum" sz="quarter" idx="12"/>
          </p:nvPr>
        </p:nvSpPr>
        <p:spPr/>
        <p:txBody>
          <a:bodyPr/>
          <a:lstStyle/>
          <a:p>
            <a:fld id="{DD3AA65A-437D-40ED-9A73-A06447304748}" type="slidenum">
              <a:rPr lang="de-CH" smtClean="0"/>
              <a:t>23</a:t>
            </a:fld>
            <a:endParaRPr lang="de-CH" dirty="0"/>
          </a:p>
        </p:txBody>
      </p:sp>
    </p:spTree>
    <p:extLst>
      <p:ext uri="{BB962C8B-B14F-4D97-AF65-F5344CB8AC3E}">
        <p14:creationId xmlns:p14="http://schemas.microsoft.com/office/powerpoint/2010/main" val="1553986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838200" y="1176136"/>
            <a:ext cx="10515600" cy="654883"/>
          </a:xfrm>
        </p:spPr>
        <p:txBody>
          <a:bodyPr>
            <a:normAutofit fontScale="90000"/>
          </a:bodyPr>
          <a:lstStyle/>
          <a:p>
            <a:r>
              <a:rPr lang="de-CH" b="1" dirty="0"/>
              <a:t>Schwierigkeiten im Bereich der exekutiven Funktion</a:t>
            </a:r>
          </a:p>
        </p:txBody>
      </p:sp>
      <p:sp>
        <p:nvSpPr>
          <p:cNvPr id="9" name="Inhaltsplatzhalter 8"/>
          <p:cNvSpPr>
            <a:spLocks noGrp="1"/>
          </p:cNvSpPr>
          <p:nvPr>
            <p:ph idx="1"/>
          </p:nvPr>
        </p:nvSpPr>
        <p:spPr>
          <a:xfrm>
            <a:off x="838200" y="1831019"/>
            <a:ext cx="10896600" cy="4345944"/>
          </a:xfrm>
        </p:spPr>
        <p:txBody>
          <a:bodyPr>
            <a:normAutofit/>
          </a:bodyPr>
          <a:lstStyle/>
          <a:p>
            <a:pPr>
              <a:buClr>
                <a:srgbClr val="D4502C"/>
              </a:buClr>
              <a:defRPr/>
            </a:pPr>
            <a:endParaRPr lang="de-CH" altLang="de-DE" sz="2200" dirty="0">
              <a:latin typeface="+mj-lt"/>
              <a:sym typeface="Wingdings" panose="05000000000000000000" pitchFamily="2" charset="2"/>
            </a:endParaRPr>
          </a:p>
          <a:p>
            <a:pPr>
              <a:buClr>
                <a:srgbClr val="D4502C"/>
              </a:buClr>
              <a:defRPr/>
            </a:pPr>
            <a:r>
              <a:rPr lang="de-CH" altLang="de-DE" sz="2600" dirty="0">
                <a:latin typeface="+mj-lt"/>
                <a:sym typeface="Wingdings" panose="05000000000000000000" pitchFamily="2" charset="2"/>
              </a:rPr>
              <a:t>Jetzt Überleben (schwierig, langfristig zu planen und in die Zukunft zu schauen) </a:t>
            </a:r>
          </a:p>
          <a:p>
            <a:pPr>
              <a:buClr>
                <a:srgbClr val="D4502C"/>
              </a:buClr>
              <a:defRPr/>
            </a:pPr>
            <a:endParaRPr lang="de-CH" altLang="de-DE" sz="2600" dirty="0">
              <a:latin typeface="+mj-lt"/>
              <a:sym typeface="Wingdings" panose="05000000000000000000" pitchFamily="2" charset="2"/>
            </a:endParaRPr>
          </a:p>
          <a:p>
            <a:pPr>
              <a:buClr>
                <a:srgbClr val="D4502C"/>
              </a:buClr>
              <a:defRPr/>
            </a:pPr>
            <a:r>
              <a:rPr lang="de-CH" altLang="de-DE" sz="2600" dirty="0">
                <a:latin typeface="+mj-lt"/>
                <a:sym typeface="Wingdings" panose="05000000000000000000" pitchFamily="2" charset="2"/>
              </a:rPr>
              <a:t>Belohnungsaufschub ist schwierig (impulsive Dinge machen mit langfristig negativen Folgen)</a:t>
            </a:r>
          </a:p>
          <a:p>
            <a:pPr>
              <a:buClr>
                <a:srgbClr val="D4502C"/>
              </a:buClr>
              <a:defRPr/>
            </a:pPr>
            <a:endParaRPr lang="de-CH" altLang="de-DE" sz="2600" dirty="0">
              <a:latin typeface="+mj-lt"/>
              <a:sym typeface="Wingdings" panose="05000000000000000000" pitchFamily="2" charset="2"/>
            </a:endParaRPr>
          </a:p>
          <a:p>
            <a:pPr>
              <a:buClr>
                <a:srgbClr val="D4502C"/>
              </a:buClr>
              <a:defRPr/>
            </a:pPr>
            <a:r>
              <a:rPr lang="de-CH" altLang="de-DE" sz="2600" dirty="0">
                <a:latin typeface="+mj-lt"/>
                <a:sym typeface="Wingdings" panose="05000000000000000000" pitchFamily="2" charset="2"/>
              </a:rPr>
              <a:t>Symptomatik verringert die Aufmerksamkeitsleistung und die Planungsfähigkeit von komplexen Aufgaben (negative Schulerlebnisse)</a:t>
            </a:r>
          </a:p>
          <a:p>
            <a:pPr marL="0" indent="0">
              <a:buClr>
                <a:srgbClr val="D4502C"/>
              </a:buClr>
              <a:buNone/>
            </a:pPr>
            <a:endParaRPr lang="de-CH" dirty="0">
              <a:latin typeface="+mj-lt"/>
            </a:endParaRPr>
          </a:p>
        </p:txBody>
      </p:sp>
      <p:pic>
        <p:nvPicPr>
          <p:cNvPr id="4" name="Bild 2" descr="Bachstei_Logo_ganz.jpg"/>
          <p:cNvPicPr/>
          <p:nvPr/>
        </p:nvPicPr>
        <p:blipFill>
          <a:blip r:embed="rId3"/>
          <a:srcRect b="31928"/>
          <a:stretch>
            <a:fillRect/>
          </a:stretch>
        </p:blipFill>
        <p:spPr>
          <a:xfrm>
            <a:off x="532711" y="149426"/>
            <a:ext cx="5759450" cy="819150"/>
          </a:xfrm>
          <a:prstGeom prst="rect">
            <a:avLst/>
          </a:prstGeom>
        </p:spPr>
      </p:pic>
      <p:pic>
        <p:nvPicPr>
          <p:cNvPr id="5" name="Bild 2" descr="Bachstei_Logo_ganz.jpg"/>
          <p:cNvPicPr/>
          <p:nvPr/>
        </p:nvPicPr>
        <p:blipFill>
          <a:blip r:embed="rId3"/>
          <a:srcRect t="65940" b="16458"/>
          <a:stretch>
            <a:fillRect/>
          </a:stretch>
        </p:blipFill>
        <p:spPr>
          <a:xfrm>
            <a:off x="532711" y="6384524"/>
            <a:ext cx="5759450" cy="211455"/>
          </a:xfrm>
          <a:prstGeom prst="rect">
            <a:avLst/>
          </a:prstGeom>
        </p:spPr>
      </p:pic>
      <p:sp>
        <p:nvSpPr>
          <p:cNvPr id="2" name="Foliennummernplatzhalter 1"/>
          <p:cNvSpPr>
            <a:spLocks noGrp="1"/>
          </p:cNvSpPr>
          <p:nvPr>
            <p:ph type="sldNum" sz="quarter" idx="12"/>
          </p:nvPr>
        </p:nvSpPr>
        <p:spPr/>
        <p:txBody>
          <a:bodyPr/>
          <a:lstStyle/>
          <a:p>
            <a:fld id="{DD3AA65A-437D-40ED-9A73-A06447304748}" type="slidenum">
              <a:rPr lang="de-CH" smtClean="0"/>
              <a:t>24</a:t>
            </a:fld>
            <a:endParaRPr lang="de-CH" dirty="0"/>
          </a:p>
        </p:txBody>
      </p:sp>
    </p:spTree>
    <p:extLst>
      <p:ext uri="{BB962C8B-B14F-4D97-AF65-F5344CB8AC3E}">
        <p14:creationId xmlns:p14="http://schemas.microsoft.com/office/powerpoint/2010/main" val="1060061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838200" y="1176136"/>
            <a:ext cx="10515600" cy="654883"/>
          </a:xfrm>
        </p:spPr>
        <p:txBody>
          <a:bodyPr>
            <a:normAutofit fontScale="90000"/>
          </a:bodyPr>
          <a:lstStyle/>
          <a:p>
            <a:r>
              <a:rPr lang="de-CH" b="1" dirty="0"/>
              <a:t>Probleme in der Beziehungsgestaltung</a:t>
            </a:r>
          </a:p>
        </p:txBody>
      </p:sp>
      <p:sp>
        <p:nvSpPr>
          <p:cNvPr id="9" name="Inhaltsplatzhalter 8"/>
          <p:cNvSpPr>
            <a:spLocks noGrp="1"/>
          </p:cNvSpPr>
          <p:nvPr>
            <p:ph idx="1"/>
          </p:nvPr>
        </p:nvSpPr>
        <p:spPr>
          <a:xfrm>
            <a:off x="838200" y="1831019"/>
            <a:ext cx="10515600" cy="4345944"/>
          </a:xfrm>
        </p:spPr>
        <p:txBody>
          <a:bodyPr>
            <a:normAutofit/>
          </a:bodyPr>
          <a:lstStyle/>
          <a:p>
            <a:endParaRPr lang="de-CH" altLang="de-DE" sz="2000" dirty="0"/>
          </a:p>
          <a:p>
            <a:pPr>
              <a:buClr>
                <a:srgbClr val="D4502C"/>
              </a:buClr>
              <a:defRPr/>
            </a:pPr>
            <a:r>
              <a:rPr lang="de-CH" altLang="de-DE" sz="2600" dirty="0">
                <a:latin typeface="+mj-lt"/>
              </a:rPr>
              <a:t>Oftmals ist das Vertrauen in zwischenmenschliche Beziehungen nachhaltig zerstört.</a:t>
            </a:r>
          </a:p>
          <a:p>
            <a:pPr>
              <a:buClr>
                <a:srgbClr val="D4502C"/>
              </a:buClr>
              <a:defRPr/>
            </a:pPr>
            <a:endParaRPr lang="de-CH" altLang="de-DE" sz="2600" dirty="0">
              <a:latin typeface="+mj-lt"/>
            </a:endParaRPr>
          </a:p>
          <a:p>
            <a:pPr>
              <a:buClr>
                <a:srgbClr val="D4502C"/>
              </a:buClr>
              <a:defRPr/>
            </a:pPr>
            <a:r>
              <a:rPr lang="de-CH" altLang="de-DE" sz="2600" dirty="0">
                <a:latin typeface="+mj-lt"/>
                <a:sym typeface="Wingdings" panose="05000000000000000000" pitchFamily="2" charset="2"/>
              </a:rPr>
              <a:t>Sie fühlen sich in neutralen Situation oftmals bedroht und können für uns überreagieren.</a:t>
            </a:r>
          </a:p>
          <a:p>
            <a:pPr>
              <a:buClr>
                <a:srgbClr val="D4502C"/>
              </a:buClr>
              <a:defRPr/>
            </a:pPr>
            <a:endParaRPr lang="de-CH" altLang="de-DE" sz="2600" dirty="0">
              <a:latin typeface="+mj-lt"/>
              <a:sym typeface="Wingdings" panose="05000000000000000000" pitchFamily="2" charset="2"/>
            </a:endParaRPr>
          </a:p>
          <a:p>
            <a:pPr>
              <a:buClr>
                <a:srgbClr val="D4502C"/>
              </a:buClr>
              <a:defRPr/>
            </a:pPr>
            <a:r>
              <a:rPr lang="de-CH" altLang="de-DE" sz="2600" dirty="0">
                <a:latin typeface="+mj-lt"/>
                <a:sym typeface="Wingdings" panose="05000000000000000000" pitchFamily="2" charset="2"/>
              </a:rPr>
              <a:t>Selbstunwirksamkeitserleben, soziale Defizite und negatives Selbstbild als zentrale Folge von interpersonellen Traumatisierungen (Typ 2)  insbesondere durch Bezugspersonen.</a:t>
            </a:r>
          </a:p>
          <a:p>
            <a:pPr>
              <a:buClr>
                <a:srgbClr val="D4502C"/>
              </a:buClr>
              <a:defRPr/>
            </a:pPr>
            <a:endParaRPr lang="de-CH" sz="2200" dirty="0">
              <a:latin typeface="+mj-lt"/>
            </a:endParaRPr>
          </a:p>
        </p:txBody>
      </p:sp>
      <p:pic>
        <p:nvPicPr>
          <p:cNvPr id="4" name="Bild 2" descr="Bachstei_Logo_ganz.jpg"/>
          <p:cNvPicPr/>
          <p:nvPr/>
        </p:nvPicPr>
        <p:blipFill>
          <a:blip r:embed="rId3"/>
          <a:srcRect b="31928"/>
          <a:stretch>
            <a:fillRect/>
          </a:stretch>
        </p:blipFill>
        <p:spPr>
          <a:xfrm>
            <a:off x="532711" y="149426"/>
            <a:ext cx="5759450" cy="819150"/>
          </a:xfrm>
          <a:prstGeom prst="rect">
            <a:avLst/>
          </a:prstGeom>
        </p:spPr>
      </p:pic>
      <p:pic>
        <p:nvPicPr>
          <p:cNvPr id="5" name="Bild 2" descr="Bachstei_Logo_ganz.jpg"/>
          <p:cNvPicPr/>
          <p:nvPr/>
        </p:nvPicPr>
        <p:blipFill>
          <a:blip r:embed="rId3"/>
          <a:srcRect t="65940" b="16458"/>
          <a:stretch>
            <a:fillRect/>
          </a:stretch>
        </p:blipFill>
        <p:spPr>
          <a:xfrm>
            <a:off x="532711" y="6384524"/>
            <a:ext cx="5759450" cy="211455"/>
          </a:xfrm>
          <a:prstGeom prst="rect">
            <a:avLst/>
          </a:prstGeom>
        </p:spPr>
      </p:pic>
      <p:sp>
        <p:nvSpPr>
          <p:cNvPr id="2" name="Foliennummernplatzhalter 1"/>
          <p:cNvSpPr>
            <a:spLocks noGrp="1"/>
          </p:cNvSpPr>
          <p:nvPr>
            <p:ph type="sldNum" sz="quarter" idx="12"/>
          </p:nvPr>
        </p:nvSpPr>
        <p:spPr/>
        <p:txBody>
          <a:bodyPr/>
          <a:lstStyle/>
          <a:p>
            <a:fld id="{DD3AA65A-437D-40ED-9A73-A06447304748}" type="slidenum">
              <a:rPr lang="de-CH" smtClean="0"/>
              <a:t>25</a:t>
            </a:fld>
            <a:endParaRPr lang="de-CH" dirty="0"/>
          </a:p>
        </p:txBody>
      </p:sp>
    </p:spTree>
    <p:extLst>
      <p:ext uri="{BB962C8B-B14F-4D97-AF65-F5344CB8AC3E}">
        <p14:creationId xmlns:p14="http://schemas.microsoft.com/office/powerpoint/2010/main" val="2201498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838200" y="1176136"/>
            <a:ext cx="10515600" cy="654883"/>
          </a:xfrm>
        </p:spPr>
        <p:txBody>
          <a:bodyPr>
            <a:normAutofit fontScale="90000"/>
          </a:bodyPr>
          <a:lstStyle/>
          <a:p>
            <a:r>
              <a:rPr lang="de-CH" b="1" dirty="0"/>
              <a:t>Phasen der Traumatherapie  </a:t>
            </a:r>
          </a:p>
        </p:txBody>
      </p:sp>
      <p:sp>
        <p:nvSpPr>
          <p:cNvPr id="9" name="Inhaltsplatzhalter 8"/>
          <p:cNvSpPr>
            <a:spLocks noGrp="1"/>
          </p:cNvSpPr>
          <p:nvPr>
            <p:ph idx="1"/>
          </p:nvPr>
        </p:nvSpPr>
        <p:spPr>
          <a:xfrm>
            <a:off x="838200" y="1831019"/>
            <a:ext cx="10515600" cy="4345944"/>
          </a:xfrm>
        </p:spPr>
        <p:txBody>
          <a:bodyPr>
            <a:normAutofit/>
          </a:bodyPr>
          <a:lstStyle/>
          <a:p>
            <a:endParaRPr lang="de-CH" altLang="de-DE" sz="2000" dirty="0"/>
          </a:p>
          <a:p>
            <a:pPr marL="0" indent="0">
              <a:buClr>
                <a:srgbClr val="D4502C"/>
              </a:buClr>
              <a:buNone/>
            </a:pPr>
            <a:endParaRPr lang="de-CH" dirty="0">
              <a:latin typeface="+mj-lt"/>
            </a:endParaRPr>
          </a:p>
        </p:txBody>
      </p:sp>
      <p:pic>
        <p:nvPicPr>
          <p:cNvPr id="4" name="Bild 2" descr="Bachstei_Logo_ganz.jpg"/>
          <p:cNvPicPr/>
          <p:nvPr/>
        </p:nvPicPr>
        <p:blipFill>
          <a:blip r:embed="rId2"/>
          <a:srcRect b="31928"/>
          <a:stretch>
            <a:fillRect/>
          </a:stretch>
        </p:blipFill>
        <p:spPr>
          <a:xfrm>
            <a:off x="532711" y="149426"/>
            <a:ext cx="5759450" cy="819150"/>
          </a:xfrm>
          <a:prstGeom prst="rect">
            <a:avLst/>
          </a:prstGeom>
        </p:spPr>
      </p:pic>
      <p:pic>
        <p:nvPicPr>
          <p:cNvPr id="5" name="Bild 2" descr="Bachstei_Logo_ganz.jpg"/>
          <p:cNvPicPr/>
          <p:nvPr/>
        </p:nvPicPr>
        <p:blipFill>
          <a:blip r:embed="rId2"/>
          <a:srcRect t="65940" b="16458"/>
          <a:stretch>
            <a:fillRect/>
          </a:stretch>
        </p:blipFill>
        <p:spPr>
          <a:xfrm>
            <a:off x="532711" y="6384524"/>
            <a:ext cx="5759450" cy="211455"/>
          </a:xfrm>
          <a:prstGeom prst="rect">
            <a:avLst/>
          </a:prstGeom>
        </p:spPr>
      </p:pic>
      <p:sp>
        <p:nvSpPr>
          <p:cNvPr id="11" name="Textfeld 10">
            <a:extLst>
              <a:ext uri="{FF2B5EF4-FFF2-40B4-BE49-F238E27FC236}">
                <a16:creationId xmlns:a16="http://schemas.microsoft.com/office/drawing/2014/main" id="{021A4517-F21C-4716-A9AA-1CC2CFDBF6D2}"/>
              </a:ext>
            </a:extLst>
          </p:cNvPr>
          <p:cNvSpPr txBox="1"/>
          <p:nvPr/>
        </p:nvSpPr>
        <p:spPr>
          <a:xfrm>
            <a:off x="8997410" y="2190979"/>
            <a:ext cx="2375501" cy="646331"/>
          </a:xfrm>
          <a:prstGeom prst="rect">
            <a:avLst/>
          </a:prstGeom>
          <a:noFill/>
        </p:spPr>
        <p:txBody>
          <a:bodyPr wrap="square" rtlCol="0">
            <a:spAutoFit/>
          </a:bodyPr>
          <a:lstStyle/>
          <a:p>
            <a:r>
              <a:rPr lang="de-CH" sz="3600" b="1" dirty="0">
                <a:solidFill>
                  <a:srgbClr val="FE7B2E"/>
                </a:solidFill>
                <a:effectLst>
                  <a:outerShdw blurRad="38100" dist="38100" dir="2700000" algn="tl">
                    <a:srgbClr val="000000">
                      <a:alpha val="43137"/>
                    </a:srgbClr>
                  </a:outerShdw>
                </a:effectLst>
                <a:latin typeface="+mj-lt"/>
                <a:ea typeface="+mj-ea"/>
                <a:cs typeface="+mj-cs"/>
              </a:rPr>
              <a:t>Integration</a:t>
            </a:r>
          </a:p>
        </p:txBody>
      </p:sp>
      <p:sp>
        <p:nvSpPr>
          <p:cNvPr id="12" name="Textfeld 11">
            <a:extLst>
              <a:ext uri="{FF2B5EF4-FFF2-40B4-BE49-F238E27FC236}">
                <a16:creationId xmlns:a16="http://schemas.microsoft.com/office/drawing/2014/main" id="{C63008FB-1996-4E18-96EA-C2ACBD9A0435}"/>
              </a:ext>
            </a:extLst>
          </p:cNvPr>
          <p:cNvSpPr txBox="1"/>
          <p:nvPr/>
        </p:nvSpPr>
        <p:spPr>
          <a:xfrm>
            <a:off x="857311" y="2190979"/>
            <a:ext cx="4195508" cy="646331"/>
          </a:xfrm>
          <a:prstGeom prst="rect">
            <a:avLst/>
          </a:prstGeom>
          <a:noFill/>
        </p:spPr>
        <p:txBody>
          <a:bodyPr wrap="square" rtlCol="0">
            <a:spAutoFit/>
          </a:bodyPr>
          <a:lstStyle/>
          <a:p>
            <a:r>
              <a:rPr lang="de-CH" sz="3600" b="1" dirty="0">
                <a:solidFill>
                  <a:srgbClr val="FE7B2E"/>
                </a:solidFill>
                <a:effectLst>
                  <a:outerShdw blurRad="38100" dist="38100" dir="2700000" algn="tl">
                    <a:srgbClr val="000000">
                      <a:alpha val="43137"/>
                    </a:srgbClr>
                  </a:outerShdw>
                </a:effectLst>
                <a:latin typeface="+mj-lt"/>
                <a:ea typeface="+mj-ea"/>
                <a:cs typeface="+mj-cs"/>
              </a:rPr>
              <a:t>Stabilisierung</a:t>
            </a:r>
          </a:p>
        </p:txBody>
      </p:sp>
      <p:sp>
        <p:nvSpPr>
          <p:cNvPr id="13" name="Textfeld 12">
            <a:extLst>
              <a:ext uri="{FF2B5EF4-FFF2-40B4-BE49-F238E27FC236}">
                <a16:creationId xmlns:a16="http://schemas.microsoft.com/office/drawing/2014/main" id="{0FF5AA4B-2FA0-491B-866F-E56ECC4873E5}"/>
              </a:ext>
            </a:extLst>
          </p:cNvPr>
          <p:cNvSpPr txBox="1"/>
          <p:nvPr/>
        </p:nvSpPr>
        <p:spPr>
          <a:xfrm>
            <a:off x="4416612" y="2203283"/>
            <a:ext cx="3751098" cy="646331"/>
          </a:xfrm>
          <a:prstGeom prst="rect">
            <a:avLst/>
          </a:prstGeom>
          <a:noFill/>
        </p:spPr>
        <p:txBody>
          <a:bodyPr wrap="square" rtlCol="0">
            <a:spAutoFit/>
          </a:bodyPr>
          <a:lstStyle/>
          <a:p>
            <a:r>
              <a:rPr lang="de-CH" sz="3600" b="1" dirty="0" err="1">
                <a:solidFill>
                  <a:srgbClr val="FE7B2E"/>
                </a:solidFill>
                <a:effectLst>
                  <a:outerShdw blurRad="38100" dist="38100" dir="2700000" algn="tl">
                    <a:srgbClr val="000000">
                      <a:alpha val="43137"/>
                    </a:srgbClr>
                  </a:outerShdw>
                </a:effectLst>
                <a:latin typeface="+mj-lt"/>
                <a:ea typeface="+mj-ea"/>
                <a:cs typeface="+mj-cs"/>
              </a:rPr>
              <a:t>Traumabearbeitung</a:t>
            </a:r>
            <a:endParaRPr lang="de-CH" sz="3600" b="1" dirty="0">
              <a:solidFill>
                <a:srgbClr val="FE7B2E"/>
              </a:solidFill>
              <a:effectLst>
                <a:outerShdw blurRad="38100" dist="38100" dir="2700000" algn="tl">
                  <a:srgbClr val="000000">
                    <a:alpha val="43137"/>
                  </a:srgbClr>
                </a:outerShdw>
              </a:effectLst>
              <a:latin typeface="+mj-lt"/>
              <a:ea typeface="+mj-ea"/>
              <a:cs typeface="+mj-cs"/>
            </a:endParaRPr>
          </a:p>
        </p:txBody>
      </p:sp>
      <p:pic>
        <p:nvPicPr>
          <p:cNvPr id="3" name="Grafik 2">
            <a:extLst>
              <a:ext uri="{FF2B5EF4-FFF2-40B4-BE49-F238E27FC236}">
                <a16:creationId xmlns:a16="http://schemas.microsoft.com/office/drawing/2014/main" id="{2D4A5C1F-47A0-470D-89C6-0E1E07F616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0296" y="3237188"/>
            <a:ext cx="2509073" cy="1825833"/>
          </a:xfrm>
          <a:prstGeom prst="rect">
            <a:avLst/>
          </a:prstGeom>
        </p:spPr>
      </p:pic>
      <p:pic>
        <p:nvPicPr>
          <p:cNvPr id="18" name="Grafik 17">
            <a:extLst>
              <a:ext uri="{FF2B5EF4-FFF2-40B4-BE49-F238E27FC236}">
                <a16:creationId xmlns:a16="http://schemas.microsoft.com/office/drawing/2014/main" id="{A0731462-CBE5-4DF9-90BA-6AF8636898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149" y="3302909"/>
            <a:ext cx="2857500" cy="1609725"/>
          </a:xfrm>
          <a:prstGeom prst="rect">
            <a:avLst/>
          </a:prstGeom>
        </p:spPr>
      </p:pic>
      <p:pic>
        <p:nvPicPr>
          <p:cNvPr id="20" name="Grafik 19">
            <a:extLst>
              <a:ext uri="{FF2B5EF4-FFF2-40B4-BE49-F238E27FC236}">
                <a16:creationId xmlns:a16="http://schemas.microsoft.com/office/drawing/2014/main" id="{F180BDFF-6607-4184-8B2B-C65B98C2E8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7410" y="3111022"/>
            <a:ext cx="1956960" cy="1956960"/>
          </a:xfrm>
          <a:prstGeom prst="rect">
            <a:avLst/>
          </a:prstGeom>
        </p:spPr>
      </p:pic>
      <p:sp>
        <p:nvSpPr>
          <p:cNvPr id="21" name="Pfeil: nach rechts 20">
            <a:extLst>
              <a:ext uri="{FF2B5EF4-FFF2-40B4-BE49-F238E27FC236}">
                <a16:creationId xmlns:a16="http://schemas.microsoft.com/office/drawing/2014/main" id="{B9A091F4-D326-464C-8D03-AB9DE7B2035F}"/>
              </a:ext>
            </a:extLst>
          </p:cNvPr>
          <p:cNvSpPr/>
          <p:nvPr/>
        </p:nvSpPr>
        <p:spPr>
          <a:xfrm>
            <a:off x="3657186" y="3847186"/>
            <a:ext cx="759426" cy="484632"/>
          </a:xfrm>
          <a:prstGeom prst="rightArrow">
            <a:avLst/>
          </a:prstGeom>
          <a:solidFill>
            <a:srgbClr val="FE7B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2" name="Pfeil: nach rechts 21">
            <a:extLst>
              <a:ext uri="{FF2B5EF4-FFF2-40B4-BE49-F238E27FC236}">
                <a16:creationId xmlns:a16="http://schemas.microsoft.com/office/drawing/2014/main" id="{BEB60F91-DDE9-43A0-B668-E1E1AB38FEBA}"/>
              </a:ext>
            </a:extLst>
          </p:cNvPr>
          <p:cNvSpPr/>
          <p:nvPr/>
        </p:nvSpPr>
        <p:spPr>
          <a:xfrm>
            <a:off x="7979447" y="3865455"/>
            <a:ext cx="759426" cy="484632"/>
          </a:xfrm>
          <a:prstGeom prst="rightArrow">
            <a:avLst/>
          </a:prstGeom>
          <a:solidFill>
            <a:srgbClr val="FE7B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Foliennummernplatzhalter 1"/>
          <p:cNvSpPr>
            <a:spLocks noGrp="1"/>
          </p:cNvSpPr>
          <p:nvPr>
            <p:ph type="sldNum" sz="quarter" idx="12"/>
          </p:nvPr>
        </p:nvSpPr>
        <p:spPr/>
        <p:txBody>
          <a:bodyPr/>
          <a:lstStyle/>
          <a:p>
            <a:fld id="{DD3AA65A-437D-40ED-9A73-A06447304748}" type="slidenum">
              <a:rPr lang="de-CH" smtClean="0"/>
              <a:t>26</a:t>
            </a:fld>
            <a:endParaRPr lang="de-CH" dirty="0"/>
          </a:p>
        </p:txBody>
      </p:sp>
    </p:spTree>
    <p:extLst>
      <p:ext uri="{BB962C8B-B14F-4D97-AF65-F5344CB8AC3E}">
        <p14:creationId xmlns:p14="http://schemas.microsoft.com/office/powerpoint/2010/main" val="3279514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838200" y="1176136"/>
            <a:ext cx="10515600" cy="654883"/>
          </a:xfrm>
        </p:spPr>
        <p:txBody>
          <a:bodyPr>
            <a:normAutofit fontScale="90000"/>
          </a:bodyPr>
          <a:lstStyle/>
          <a:p>
            <a:r>
              <a:rPr lang="de-CH" b="1" dirty="0"/>
              <a:t>Was ist Traumapädagogik?  </a:t>
            </a:r>
          </a:p>
        </p:txBody>
      </p:sp>
      <p:sp>
        <p:nvSpPr>
          <p:cNvPr id="9" name="Inhaltsplatzhalter 8"/>
          <p:cNvSpPr>
            <a:spLocks noGrp="1"/>
          </p:cNvSpPr>
          <p:nvPr>
            <p:ph idx="1"/>
          </p:nvPr>
        </p:nvSpPr>
        <p:spPr>
          <a:xfrm>
            <a:off x="838200" y="1831019"/>
            <a:ext cx="10515600" cy="4345944"/>
          </a:xfrm>
        </p:spPr>
        <p:txBody>
          <a:bodyPr>
            <a:normAutofit/>
          </a:bodyPr>
          <a:lstStyle/>
          <a:p>
            <a:endParaRPr lang="de-CH" altLang="de-DE" sz="2000" dirty="0"/>
          </a:p>
          <a:p>
            <a:pPr marL="0" indent="0">
              <a:buClr>
                <a:srgbClr val="D4502C"/>
              </a:buClr>
              <a:buNone/>
            </a:pPr>
            <a:endParaRPr lang="de-CH" dirty="0">
              <a:latin typeface="+mj-lt"/>
            </a:endParaRPr>
          </a:p>
        </p:txBody>
      </p:sp>
      <p:pic>
        <p:nvPicPr>
          <p:cNvPr id="4" name="Bild 2" descr="Bachstei_Logo_ganz.jpg"/>
          <p:cNvPicPr/>
          <p:nvPr/>
        </p:nvPicPr>
        <p:blipFill>
          <a:blip r:embed="rId2"/>
          <a:srcRect b="31928"/>
          <a:stretch>
            <a:fillRect/>
          </a:stretch>
        </p:blipFill>
        <p:spPr>
          <a:xfrm>
            <a:off x="532711" y="149426"/>
            <a:ext cx="5759450" cy="819150"/>
          </a:xfrm>
          <a:prstGeom prst="rect">
            <a:avLst/>
          </a:prstGeom>
        </p:spPr>
      </p:pic>
      <p:pic>
        <p:nvPicPr>
          <p:cNvPr id="5" name="Bild 2" descr="Bachstei_Logo_ganz.jpg"/>
          <p:cNvPicPr/>
          <p:nvPr/>
        </p:nvPicPr>
        <p:blipFill>
          <a:blip r:embed="rId2"/>
          <a:srcRect t="65940" b="16458"/>
          <a:stretch>
            <a:fillRect/>
          </a:stretch>
        </p:blipFill>
        <p:spPr>
          <a:xfrm>
            <a:off x="532711" y="6384524"/>
            <a:ext cx="5759450" cy="211455"/>
          </a:xfrm>
          <a:prstGeom prst="rect">
            <a:avLst/>
          </a:prstGeom>
        </p:spPr>
      </p:pic>
      <p:pic>
        <p:nvPicPr>
          <p:cNvPr id="10" name="Grafik 9">
            <a:extLst>
              <a:ext uri="{FF2B5EF4-FFF2-40B4-BE49-F238E27FC236}">
                <a16:creationId xmlns:a16="http://schemas.microsoft.com/office/drawing/2014/main" id="{FF890356-44FC-4B9C-BCF6-BD6C4FD147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40" y="2367640"/>
            <a:ext cx="2912242" cy="2912242"/>
          </a:xfrm>
          <a:prstGeom prst="rect">
            <a:avLst/>
          </a:prstGeom>
        </p:spPr>
      </p:pic>
      <p:sp>
        <p:nvSpPr>
          <p:cNvPr id="11" name="Textfeld 10">
            <a:extLst>
              <a:ext uri="{FF2B5EF4-FFF2-40B4-BE49-F238E27FC236}">
                <a16:creationId xmlns:a16="http://schemas.microsoft.com/office/drawing/2014/main" id="{021A4517-F21C-4716-A9AA-1CC2CFDBF6D2}"/>
              </a:ext>
            </a:extLst>
          </p:cNvPr>
          <p:cNvSpPr txBox="1"/>
          <p:nvPr/>
        </p:nvSpPr>
        <p:spPr>
          <a:xfrm>
            <a:off x="7663150" y="2190979"/>
            <a:ext cx="2565841" cy="646331"/>
          </a:xfrm>
          <a:prstGeom prst="rect">
            <a:avLst/>
          </a:prstGeom>
          <a:noFill/>
        </p:spPr>
        <p:txBody>
          <a:bodyPr wrap="square" rtlCol="0">
            <a:spAutoFit/>
          </a:bodyPr>
          <a:lstStyle/>
          <a:p>
            <a:r>
              <a:rPr lang="de-CH" sz="3600" b="1" dirty="0">
                <a:solidFill>
                  <a:srgbClr val="FE7B2E"/>
                </a:solidFill>
                <a:effectLst>
                  <a:outerShdw blurRad="38100" dist="38100" dir="2700000" algn="tl">
                    <a:srgbClr val="000000">
                      <a:alpha val="43137"/>
                    </a:srgbClr>
                  </a:outerShdw>
                </a:effectLst>
                <a:latin typeface="+mj-lt"/>
                <a:ea typeface="+mj-ea"/>
                <a:cs typeface="+mj-cs"/>
              </a:rPr>
              <a:t>Pädagogik </a:t>
            </a:r>
          </a:p>
        </p:txBody>
      </p:sp>
      <p:sp>
        <p:nvSpPr>
          <p:cNvPr id="12" name="Textfeld 11">
            <a:extLst>
              <a:ext uri="{FF2B5EF4-FFF2-40B4-BE49-F238E27FC236}">
                <a16:creationId xmlns:a16="http://schemas.microsoft.com/office/drawing/2014/main" id="{C63008FB-1996-4E18-96EA-C2ACBD9A0435}"/>
              </a:ext>
            </a:extLst>
          </p:cNvPr>
          <p:cNvSpPr txBox="1"/>
          <p:nvPr/>
        </p:nvSpPr>
        <p:spPr>
          <a:xfrm>
            <a:off x="857311" y="2190979"/>
            <a:ext cx="4195508" cy="646331"/>
          </a:xfrm>
          <a:prstGeom prst="rect">
            <a:avLst/>
          </a:prstGeom>
          <a:noFill/>
        </p:spPr>
        <p:txBody>
          <a:bodyPr wrap="square" rtlCol="0">
            <a:spAutoFit/>
          </a:bodyPr>
          <a:lstStyle/>
          <a:p>
            <a:r>
              <a:rPr lang="de-CH" sz="3600" b="1" dirty="0">
                <a:solidFill>
                  <a:srgbClr val="FE7B2E"/>
                </a:solidFill>
                <a:effectLst>
                  <a:outerShdw blurRad="38100" dist="38100" dir="2700000" algn="tl">
                    <a:srgbClr val="000000">
                      <a:alpha val="43137"/>
                    </a:srgbClr>
                  </a:outerShdw>
                </a:effectLst>
                <a:latin typeface="+mj-lt"/>
                <a:ea typeface="+mj-ea"/>
                <a:cs typeface="+mj-cs"/>
              </a:rPr>
              <a:t>Psychotraumatologie</a:t>
            </a:r>
          </a:p>
        </p:txBody>
      </p:sp>
      <p:sp>
        <p:nvSpPr>
          <p:cNvPr id="13" name="Textfeld 12">
            <a:extLst>
              <a:ext uri="{FF2B5EF4-FFF2-40B4-BE49-F238E27FC236}">
                <a16:creationId xmlns:a16="http://schemas.microsoft.com/office/drawing/2014/main" id="{0FF5AA4B-2FA0-491B-866F-E56ECC4873E5}"/>
              </a:ext>
            </a:extLst>
          </p:cNvPr>
          <p:cNvSpPr txBox="1"/>
          <p:nvPr/>
        </p:nvSpPr>
        <p:spPr>
          <a:xfrm>
            <a:off x="4515223" y="5422468"/>
            <a:ext cx="3553875" cy="646331"/>
          </a:xfrm>
          <a:prstGeom prst="rect">
            <a:avLst/>
          </a:prstGeom>
          <a:noFill/>
        </p:spPr>
        <p:txBody>
          <a:bodyPr wrap="square" rtlCol="0">
            <a:spAutoFit/>
          </a:bodyPr>
          <a:lstStyle/>
          <a:p>
            <a:r>
              <a:rPr lang="de-CH" sz="3600" b="1" dirty="0">
                <a:solidFill>
                  <a:srgbClr val="FE7B2E"/>
                </a:solidFill>
                <a:effectLst>
                  <a:outerShdw blurRad="38100" dist="38100" dir="2700000" algn="tl">
                    <a:srgbClr val="000000">
                      <a:alpha val="43137"/>
                    </a:srgbClr>
                  </a:outerShdw>
                </a:effectLst>
                <a:latin typeface="+mj-lt"/>
                <a:ea typeface="+mj-ea"/>
                <a:cs typeface="+mj-cs"/>
              </a:rPr>
              <a:t>Traumapädagogik</a:t>
            </a:r>
          </a:p>
        </p:txBody>
      </p:sp>
      <p:sp>
        <p:nvSpPr>
          <p:cNvPr id="14" name="Pfeil: nach rechts gekrümmt 13">
            <a:extLst>
              <a:ext uri="{FF2B5EF4-FFF2-40B4-BE49-F238E27FC236}">
                <a16:creationId xmlns:a16="http://schemas.microsoft.com/office/drawing/2014/main" id="{6B8BE9FF-03A2-469E-9D49-176D1DC45BCA}"/>
              </a:ext>
            </a:extLst>
          </p:cNvPr>
          <p:cNvSpPr/>
          <p:nvPr/>
        </p:nvSpPr>
        <p:spPr>
          <a:xfrm>
            <a:off x="2119520" y="3197270"/>
            <a:ext cx="1896534" cy="2902266"/>
          </a:xfrm>
          <a:prstGeom prst="curvedRightArrow">
            <a:avLst/>
          </a:prstGeom>
          <a:solidFill>
            <a:srgbClr val="FE7B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15" name="Pfeil: nach links gekrümmt 14">
            <a:extLst>
              <a:ext uri="{FF2B5EF4-FFF2-40B4-BE49-F238E27FC236}">
                <a16:creationId xmlns:a16="http://schemas.microsoft.com/office/drawing/2014/main" id="{111889C5-1E00-4717-B6A8-D81CBA8D847D}"/>
              </a:ext>
            </a:extLst>
          </p:cNvPr>
          <p:cNvSpPr/>
          <p:nvPr/>
        </p:nvSpPr>
        <p:spPr>
          <a:xfrm>
            <a:off x="8568267" y="3197270"/>
            <a:ext cx="1778000" cy="2871529"/>
          </a:xfrm>
          <a:prstGeom prst="curvedLeftArrow">
            <a:avLst/>
          </a:prstGeom>
          <a:solidFill>
            <a:srgbClr val="FE7B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pic>
        <p:nvPicPr>
          <p:cNvPr id="16" name="Grafik 15">
            <a:extLst>
              <a:ext uri="{FF2B5EF4-FFF2-40B4-BE49-F238E27FC236}">
                <a16:creationId xmlns:a16="http://schemas.microsoft.com/office/drawing/2014/main" id="{9F60C74D-1583-47BC-9E21-2E61C5DA40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039" y="4261062"/>
            <a:ext cx="1240488" cy="698808"/>
          </a:xfrm>
          <a:prstGeom prst="rect">
            <a:avLst/>
          </a:prstGeom>
        </p:spPr>
      </p:pic>
      <p:pic>
        <p:nvPicPr>
          <p:cNvPr id="17" name="Grafik 16">
            <a:extLst>
              <a:ext uri="{FF2B5EF4-FFF2-40B4-BE49-F238E27FC236}">
                <a16:creationId xmlns:a16="http://schemas.microsoft.com/office/drawing/2014/main" id="{F5F8F7F5-975C-49B1-80A6-BAF806E45B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8436" y="5034108"/>
            <a:ext cx="881890" cy="881890"/>
          </a:xfrm>
          <a:prstGeom prst="rect">
            <a:avLst/>
          </a:prstGeom>
        </p:spPr>
      </p:pic>
      <p:pic>
        <p:nvPicPr>
          <p:cNvPr id="18" name="Grafik 17">
            <a:extLst>
              <a:ext uri="{FF2B5EF4-FFF2-40B4-BE49-F238E27FC236}">
                <a16:creationId xmlns:a16="http://schemas.microsoft.com/office/drawing/2014/main" id="{AF0B6140-5AA4-4652-82D5-72383498A9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54856" y="3414487"/>
            <a:ext cx="1015167" cy="738729"/>
          </a:xfrm>
          <a:prstGeom prst="rect">
            <a:avLst/>
          </a:prstGeom>
        </p:spPr>
      </p:pic>
      <p:pic>
        <p:nvPicPr>
          <p:cNvPr id="19" name="Grafik 18">
            <a:extLst>
              <a:ext uri="{FF2B5EF4-FFF2-40B4-BE49-F238E27FC236}">
                <a16:creationId xmlns:a16="http://schemas.microsoft.com/office/drawing/2014/main" id="{958DBBB0-AB00-411D-870E-08A461D520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54856" y="4593163"/>
            <a:ext cx="881890" cy="881890"/>
          </a:xfrm>
          <a:prstGeom prst="rect">
            <a:avLst/>
          </a:prstGeom>
        </p:spPr>
      </p:pic>
      <p:pic>
        <p:nvPicPr>
          <p:cNvPr id="20" name="Grafik 19">
            <a:extLst>
              <a:ext uri="{FF2B5EF4-FFF2-40B4-BE49-F238E27FC236}">
                <a16:creationId xmlns:a16="http://schemas.microsoft.com/office/drawing/2014/main" id="{BF602FAA-71E6-4AE7-9911-BBAAAB9AE0D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8436" y="3198021"/>
            <a:ext cx="1015167" cy="738729"/>
          </a:xfrm>
          <a:prstGeom prst="rect">
            <a:avLst/>
          </a:prstGeom>
        </p:spPr>
      </p:pic>
      <p:sp>
        <p:nvSpPr>
          <p:cNvPr id="2" name="Foliennummernplatzhalter 1"/>
          <p:cNvSpPr>
            <a:spLocks noGrp="1"/>
          </p:cNvSpPr>
          <p:nvPr>
            <p:ph type="sldNum" sz="quarter" idx="12"/>
          </p:nvPr>
        </p:nvSpPr>
        <p:spPr/>
        <p:txBody>
          <a:bodyPr/>
          <a:lstStyle/>
          <a:p>
            <a:fld id="{DD3AA65A-437D-40ED-9A73-A06447304748}" type="slidenum">
              <a:rPr lang="de-CH" smtClean="0"/>
              <a:t>27</a:t>
            </a:fld>
            <a:endParaRPr lang="de-CH" dirty="0"/>
          </a:p>
        </p:txBody>
      </p:sp>
    </p:spTree>
    <p:extLst>
      <p:ext uri="{BB962C8B-B14F-4D97-AF65-F5344CB8AC3E}">
        <p14:creationId xmlns:p14="http://schemas.microsoft.com/office/powerpoint/2010/main" val="3854015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838200" y="1176136"/>
            <a:ext cx="10515600" cy="654883"/>
          </a:xfrm>
        </p:spPr>
        <p:txBody>
          <a:bodyPr>
            <a:normAutofit fontScale="90000"/>
          </a:bodyPr>
          <a:lstStyle/>
          <a:p>
            <a:r>
              <a:rPr lang="de-CH" b="1" dirty="0"/>
              <a:t>Wie kann Traumapädagogik umgesetzt werden? </a:t>
            </a:r>
          </a:p>
        </p:txBody>
      </p:sp>
      <p:sp>
        <p:nvSpPr>
          <p:cNvPr id="9" name="Inhaltsplatzhalter 8"/>
          <p:cNvSpPr>
            <a:spLocks noGrp="1"/>
          </p:cNvSpPr>
          <p:nvPr>
            <p:ph idx="1"/>
          </p:nvPr>
        </p:nvSpPr>
        <p:spPr>
          <a:xfrm>
            <a:off x="838200" y="1831019"/>
            <a:ext cx="10515600" cy="4345944"/>
          </a:xfrm>
        </p:spPr>
        <p:txBody>
          <a:bodyPr>
            <a:normAutofit/>
          </a:bodyPr>
          <a:lstStyle/>
          <a:p>
            <a:endParaRPr lang="de-CH" altLang="de-DE" sz="2000" dirty="0"/>
          </a:p>
          <a:p>
            <a:pPr marL="0" indent="0">
              <a:buClr>
                <a:srgbClr val="D4502C"/>
              </a:buClr>
              <a:buNone/>
            </a:pPr>
            <a:endParaRPr lang="de-CH" dirty="0">
              <a:latin typeface="+mj-lt"/>
            </a:endParaRPr>
          </a:p>
        </p:txBody>
      </p:sp>
      <p:pic>
        <p:nvPicPr>
          <p:cNvPr id="4" name="Bild 2" descr="Bachstei_Logo_ganz.jpg"/>
          <p:cNvPicPr/>
          <p:nvPr/>
        </p:nvPicPr>
        <p:blipFill>
          <a:blip r:embed="rId2"/>
          <a:srcRect b="31928"/>
          <a:stretch>
            <a:fillRect/>
          </a:stretch>
        </p:blipFill>
        <p:spPr>
          <a:xfrm>
            <a:off x="532711" y="149426"/>
            <a:ext cx="5759450" cy="819150"/>
          </a:xfrm>
          <a:prstGeom prst="rect">
            <a:avLst/>
          </a:prstGeom>
        </p:spPr>
      </p:pic>
      <p:pic>
        <p:nvPicPr>
          <p:cNvPr id="5" name="Bild 2" descr="Bachstei_Logo_ganz.jpg"/>
          <p:cNvPicPr/>
          <p:nvPr/>
        </p:nvPicPr>
        <p:blipFill>
          <a:blip r:embed="rId2"/>
          <a:srcRect t="65940" b="16458"/>
          <a:stretch>
            <a:fillRect/>
          </a:stretch>
        </p:blipFill>
        <p:spPr>
          <a:xfrm>
            <a:off x="532711" y="6384524"/>
            <a:ext cx="5759450" cy="211455"/>
          </a:xfrm>
          <a:prstGeom prst="rect">
            <a:avLst/>
          </a:prstGeom>
        </p:spPr>
      </p:pic>
      <p:graphicFrame>
        <p:nvGraphicFramePr>
          <p:cNvPr id="7" name="Inhaltsplatzhalter 3"/>
          <p:cNvGraphicFramePr>
            <a:graphicFrameLocks/>
          </p:cNvGraphicFramePr>
          <p:nvPr/>
        </p:nvGraphicFramePr>
        <p:xfrm>
          <a:off x="3687483" y="2202018"/>
          <a:ext cx="5448802" cy="36039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liennummernplatzhalter 1"/>
          <p:cNvSpPr>
            <a:spLocks noGrp="1"/>
          </p:cNvSpPr>
          <p:nvPr>
            <p:ph type="sldNum" sz="quarter" idx="12"/>
          </p:nvPr>
        </p:nvSpPr>
        <p:spPr/>
        <p:txBody>
          <a:bodyPr/>
          <a:lstStyle/>
          <a:p>
            <a:fld id="{DD3AA65A-437D-40ED-9A73-A06447304748}" type="slidenum">
              <a:rPr lang="de-CH" smtClean="0"/>
              <a:t>28</a:t>
            </a:fld>
            <a:endParaRPr lang="de-CH" dirty="0"/>
          </a:p>
        </p:txBody>
      </p:sp>
    </p:spTree>
    <p:extLst>
      <p:ext uri="{BB962C8B-B14F-4D97-AF65-F5344CB8AC3E}">
        <p14:creationId xmlns:p14="http://schemas.microsoft.com/office/powerpoint/2010/main" val="1817782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838200" y="1176136"/>
            <a:ext cx="10515600" cy="654883"/>
          </a:xfrm>
        </p:spPr>
        <p:txBody>
          <a:bodyPr>
            <a:normAutofit fontScale="90000"/>
          </a:bodyPr>
          <a:lstStyle/>
          <a:p>
            <a:r>
              <a:rPr lang="de-CH" b="1" dirty="0">
                <a:solidFill>
                  <a:srgbClr val="FFC000"/>
                </a:solidFill>
                <a:effectLst>
                  <a:outerShdw blurRad="38100" dist="38100" dir="2700000" algn="tl">
                    <a:srgbClr val="000000">
                      <a:alpha val="43137"/>
                    </a:srgbClr>
                  </a:outerShdw>
                </a:effectLst>
              </a:rPr>
              <a:t>Grundhaltung</a:t>
            </a:r>
            <a:r>
              <a:rPr lang="de-CH" b="1" dirty="0"/>
              <a:t> in der </a:t>
            </a:r>
            <a:r>
              <a:rPr lang="de-CH" b="1" dirty="0" err="1"/>
              <a:t>Traumapädagogik</a:t>
            </a:r>
            <a:endParaRPr lang="de-CH" b="1" dirty="0"/>
          </a:p>
        </p:txBody>
      </p:sp>
      <p:sp>
        <p:nvSpPr>
          <p:cNvPr id="9" name="Inhaltsplatzhalter 8"/>
          <p:cNvSpPr>
            <a:spLocks noGrp="1"/>
          </p:cNvSpPr>
          <p:nvPr>
            <p:ph idx="1"/>
          </p:nvPr>
        </p:nvSpPr>
        <p:spPr>
          <a:xfrm>
            <a:off x="838200" y="1831019"/>
            <a:ext cx="10515600" cy="4345944"/>
          </a:xfrm>
        </p:spPr>
        <p:txBody>
          <a:bodyPr>
            <a:normAutofit/>
          </a:bodyPr>
          <a:lstStyle/>
          <a:p>
            <a:endParaRPr lang="de-CH" altLang="de-DE" sz="2000" dirty="0"/>
          </a:p>
          <a:p>
            <a:pPr marL="0" indent="0">
              <a:buClr>
                <a:srgbClr val="D4502C"/>
              </a:buClr>
              <a:buNone/>
            </a:pPr>
            <a:endParaRPr lang="de-CH" dirty="0">
              <a:latin typeface="+mj-lt"/>
            </a:endParaRPr>
          </a:p>
        </p:txBody>
      </p:sp>
      <p:pic>
        <p:nvPicPr>
          <p:cNvPr id="4" name="Bild 2" descr="Bachstei_Logo_ganz.jpg"/>
          <p:cNvPicPr/>
          <p:nvPr/>
        </p:nvPicPr>
        <p:blipFill>
          <a:blip r:embed="rId2"/>
          <a:srcRect b="31928"/>
          <a:stretch>
            <a:fillRect/>
          </a:stretch>
        </p:blipFill>
        <p:spPr>
          <a:xfrm>
            <a:off x="532711" y="149426"/>
            <a:ext cx="5759450" cy="819150"/>
          </a:xfrm>
          <a:prstGeom prst="rect">
            <a:avLst/>
          </a:prstGeom>
        </p:spPr>
      </p:pic>
      <p:pic>
        <p:nvPicPr>
          <p:cNvPr id="5" name="Bild 2" descr="Bachstei_Logo_ganz.jpg"/>
          <p:cNvPicPr/>
          <p:nvPr/>
        </p:nvPicPr>
        <p:blipFill>
          <a:blip r:embed="rId2"/>
          <a:srcRect t="65940" b="16458"/>
          <a:stretch>
            <a:fillRect/>
          </a:stretch>
        </p:blipFill>
        <p:spPr>
          <a:xfrm>
            <a:off x="532711" y="6384524"/>
            <a:ext cx="5759450" cy="211455"/>
          </a:xfrm>
          <a:prstGeom prst="rect">
            <a:avLst/>
          </a:prstGeom>
        </p:spPr>
      </p:pic>
      <p:graphicFrame>
        <p:nvGraphicFramePr>
          <p:cNvPr id="8" name="Diagramm 7"/>
          <p:cNvGraphicFramePr/>
          <p:nvPr>
            <p:extLst>
              <p:ext uri="{D42A27DB-BD31-4B8C-83A1-F6EECF244321}">
                <p14:modId xmlns:p14="http://schemas.microsoft.com/office/powerpoint/2010/main" val="1904955241"/>
              </p:ext>
            </p:extLst>
          </p:nvPr>
        </p:nvGraphicFramePr>
        <p:xfrm>
          <a:off x="2732187" y="1831019"/>
          <a:ext cx="6727626" cy="36865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liennummernplatzhalter 1"/>
          <p:cNvSpPr>
            <a:spLocks noGrp="1"/>
          </p:cNvSpPr>
          <p:nvPr>
            <p:ph type="sldNum" sz="quarter" idx="12"/>
          </p:nvPr>
        </p:nvSpPr>
        <p:spPr/>
        <p:txBody>
          <a:bodyPr/>
          <a:lstStyle/>
          <a:p>
            <a:fld id="{DD3AA65A-437D-40ED-9A73-A06447304748}" type="slidenum">
              <a:rPr lang="de-CH" smtClean="0"/>
              <a:t>29</a:t>
            </a:fld>
            <a:endParaRPr lang="de-CH" dirty="0"/>
          </a:p>
        </p:txBody>
      </p:sp>
    </p:spTree>
    <p:extLst>
      <p:ext uri="{BB962C8B-B14F-4D97-AF65-F5344CB8AC3E}">
        <p14:creationId xmlns:p14="http://schemas.microsoft.com/office/powerpoint/2010/main" val="3480546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532711" y="1257008"/>
            <a:ext cx="10821089" cy="722112"/>
          </a:xfrm>
        </p:spPr>
        <p:txBody>
          <a:bodyPr>
            <a:normAutofit/>
          </a:bodyPr>
          <a:lstStyle/>
          <a:p>
            <a:r>
              <a:rPr lang="de-CH" sz="4000" b="1" dirty="0"/>
              <a:t>Vom Herzschlag bis zum Sinn der Welt</a:t>
            </a:r>
          </a:p>
        </p:txBody>
      </p:sp>
      <p:pic>
        <p:nvPicPr>
          <p:cNvPr id="4" name="Bild 2" descr="Bachstei_Logo_ganz.jpg"/>
          <p:cNvPicPr/>
          <p:nvPr/>
        </p:nvPicPr>
        <p:blipFill>
          <a:blip r:embed="rId3"/>
          <a:srcRect b="31928"/>
          <a:stretch>
            <a:fillRect/>
          </a:stretch>
        </p:blipFill>
        <p:spPr>
          <a:xfrm>
            <a:off x="532711" y="149426"/>
            <a:ext cx="5759450" cy="819150"/>
          </a:xfrm>
          <a:prstGeom prst="rect">
            <a:avLst/>
          </a:prstGeom>
        </p:spPr>
      </p:pic>
      <p:pic>
        <p:nvPicPr>
          <p:cNvPr id="5" name="Bild 2" descr="Bachstei_Logo_ganz.jpg"/>
          <p:cNvPicPr/>
          <p:nvPr/>
        </p:nvPicPr>
        <p:blipFill>
          <a:blip r:embed="rId3"/>
          <a:srcRect t="65940" b="16458"/>
          <a:stretch>
            <a:fillRect/>
          </a:stretch>
        </p:blipFill>
        <p:spPr>
          <a:xfrm>
            <a:off x="532711" y="6384524"/>
            <a:ext cx="5759450" cy="211455"/>
          </a:xfrm>
          <a:prstGeom prst="rect">
            <a:avLst/>
          </a:prstGeom>
        </p:spPr>
      </p:pic>
      <p:sp>
        <p:nvSpPr>
          <p:cNvPr id="11" name="Textplatzhalter 8"/>
          <p:cNvSpPr>
            <a:spLocks noGrp="1"/>
          </p:cNvSpPr>
          <p:nvPr>
            <p:ph sz="half" idx="1"/>
          </p:nvPr>
        </p:nvSpPr>
        <p:spPr>
          <a:xfrm>
            <a:off x="532711" y="1825625"/>
            <a:ext cx="5759449" cy="4351337"/>
          </a:xfrm>
        </p:spPr>
        <p:txBody>
          <a:bodyPr rtlCol="0" anchor="ctr">
            <a:normAutofit/>
          </a:bodyPr>
          <a:lstStyle/>
          <a:p>
            <a:pPr eaLnBrk="1" fontAlgn="auto" hangingPunct="1">
              <a:spcAft>
                <a:spcPts val="0"/>
              </a:spcAft>
              <a:buClr>
                <a:srgbClr val="D4502C"/>
              </a:buClr>
              <a:defRPr/>
            </a:pPr>
            <a:endParaRPr lang="de-CH" altLang="de-DE" sz="3200" b="1" dirty="0"/>
          </a:p>
          <a:p>
            <a:pPr eaLnBrk="1" fontAlgn="auto" hangingPunct="1">
              <a:spcAft>
                <a:spcPts val="0"/>
              </a:spcAft>
              <a:buClr>
                <a:srgbClr val="D4502C"/>
              </a:buClr>
              <a:defRPr/>
            </a:pPr>
            <a:r>
              <a:rPr lang="de-CH" altLang="de-DE" sz="2600" b="1" dirty="0">
                <a:latin typeface="+mj-lt"/>
              </a:rPr>
              <a:t>Grosshirn</a:t>
            </a:r>
            <a:r>
              <a:rPr lang="de-CH" altLang="de-DE" sz="2600" dirty="0">
                <a:latin typeface="+mj-lt"/>
              </a:rPr>
              <a:t> </a:t>
            </a:r>
            <a:r>
              <a:rPr lang="de-CH" altLang="de-DE" sz="2600" b="1" dirty="0">
                <a:latin typeface="+mj-lt"/>
              </a:rPr>
              <a:t>mit</a:t>
            </a:r>
          </a:p>
          <a:p>
            <a:pPr marL="742950" lvl="1" indent="-285750" eaLnBrk="1" fontAlgn="auto" hangingPunct="1">
              <a:spcAft>
                <a:spcPts val="0"/>
              </a:spcAft>
              <a:buClr>
                <a:srgbClr val="D4502C"/>
              </a:buClr>
              <a:defRPr/>
            </a:pPr>
            <a:r>
              <a:rPr lang="de-CH" altLang="de-DE" sz="2600" b="1" dirty="0">
                <a:latin typeface="+mj-lt"/>
                <a:sym typeface="Wingdings" panose="05000000000000000000" pitchFamily="2" charset="2"/>
              </a:rPr>
              <a:t>Subcortikaler Struktur</a:t>
            </a:r>
            <a:br>
              <a:rPr lang="de-CH" altLang="de-DE" sz="2600" b="1" dirty="0">
                <a:latin typeface="+mj-lt"/>
                <a:sym typeface="Wingdings" panose="05000000000000000000" pitchFamily="2" charset="2"/>
              </a:rPr>
            </a:br>
            <a:r>
              <a:rPr lang="de-CH" altLang="de-DE" sz="2600" dirty="0">
                <a:latin typeface="+mj-lt"/>
                <a:sym typeface="Wingdings" panose="05000000000000000000" pitchFamily="2" charset="2"/>
              </a:rPr>
              <a:t>(Limbisches System)</a:t>
            </a:r>
          </a:p>
          <a:p>
            <a:pPr marL="742950" lvl="1" indent="-285750" eaLnBrk="1" fontAlgn="auto" hangingPunct="1">
              <a:spcAft>
                <a:spcPts val="0"/>
              </a:spcAft>
              <a:buClr>
                <a:srgbClr val="D4502C"/>
              </a:buClr>
              <a:defRPr/>
            </a:pPr>
            <a:r>
              <a:rPr lang="de-CH" altLang="de-DE" sz="2600" b="1" dirty="0">
                <a:latin typeface="+mj-lt"/>
                <a:sym typeface="Wingdings" panose="05000000000000000000" pitchFamily="2" charset="2"/>
              </a:rPr>
              <a:t>Grosshirnrinde </a:t>
            </a:r>
            <a:r>
              <a:rPr lang="de-CH" altLang="de-DE" sz="2600" dirty="0">
                <a:latin typeface="+mj-lt"/>
                <a:sym typeface="Wingdings" panose="05000000000000000000" pitchFamily="2" charset="2"/>
              </a:rPr>
              <a:t>(Neocortex)  </a:t>
            </a:r>
          </a:p>
          <a:p>
            <a:pPr marL="400050" indent="-285750" eaLnBrk="1" fontAlgn="auto" hangingPunct="1">
              <a:spcAft>
                <a:spcPts val="0"/>
              </a:spcAft>
              <a:buClr>
                <a:srgbClr val="D4502C"/>
              </a:buClr>
              <a:defRPr/>
            </a:pPr>
            <a:r>
              <a:rPr lang="de-CH" altLang="de-DE" sz="2600" b="1" dirty="0">
                <a:latin typeface="+mj-lt"/>
              </a:rPr>
              <a:t>Kleinhirn</a:t>
            </a:r>
          </a:p>
          <a:p>
            <a:pPr marL="400050" indent="-285750" eaLnBrk="1" fontAlgn="auto" hangingPunct="1">
              <a:spcAft>
                <a:spcPts val="0"/>
              </a:spcAft>
              <a:buClr>
                <a:srgbClr val="D4502C"/>
              </a:buClr>
              <a:defRPr/>
            </a:pPr>
            <a:r>
              <a:rPr lang="de-CH" altLang="de-DE" sz="2600" b="1" dirty="0">
                <a:latin typeface="+mj-lt"/>
              </a:rPr>
              <a:t>Hirnstamm </a:t>
            </a:r>
            <a:r>
              <a:rPr lang="de-CH" altLang="de-DE" sz="2600" dirty="0">
                <a:latin typeface="+mj-lt"/>
              </a:rPr>
              <a:t>(Reptilienhirn)</a:t>
            </a:r>
          </a:p>
          <a:p>
            <a:pPr marL="400050" indent="-285750" eaLnBrk="1" fontAlgn="auto" hangingPunct="1">
              <a:spcAft>
                <a:spcPts val="0"/>
              </a:spcAft>
              <a:buClr>
                <a:srgbClr val="D4502C"/>
              </a:buClr>
              <a:defRPr/>
            </a:pPr>
            <a:r>
              <a:rPr lang="de-CH" altLang="de-DE" sz="2600" b="1" dirty="0">
                <a:latin typeface="+mj-lt"/>
              </a:rPr>
              <a:t>Rückenmark</a:t>
            </a:r>
          </a:p>
          <a:p>
            <a:pPr marL="400050" indent="-285750" eaLnBrk="1" fontAlgn="auto" hangingPunct="1">
              <a:spcAft>
                <a:spcPts val="0"/>
              </a:spcAft>
              <a:defRPr/>
            </a:pPr>
            <a:endParaRPr lang="de-CH" altLang="de-DE" b="1" dirty="0"/>
          </a:p>
        </p:txBody>
      </p:sp>
      <p:pic>
        <p:nvPicPr>
          <p:cNvPr id="12" name="Inhaltsplatzhalter 3"/>
          <p:cNvPicPr>
            <a:picLocks noGrp="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019800" y="1825625"/>
            <a:ext cx="5036280" cy="4351338"/>
          </a:xfrm>
        </p:spPr>
      </p:pic>
      <p:sp>
        <p:nvSpPr>
          <p:cNvPr id="2" name="Foliennummernplatzhalter 1"/>
          <p:cNvSpPr>
            <a:spLocks noGrp="1"/>
          </p:cNvSpPr>
          <p:nvPr>
            <p:ph type="sldNum" sz="quarter" idx="12"/>
          </p:nvPr>
        </p:nvSpPr>
        <p:spPr/>
        <p:txBody>
          <a:bodyPr/>
          <a:lstStyle/>
          <a:p>
            <a:fld id="{DD3AA65A-437D-40ED-9A73-A06447304748}" type="slidenum">
              <a:rPr lang="de-CH" smtClean="0"/>
              <a:t>3</a:t>
            </a:fld>
            <a:endParaRPr lang="de-CH" dirty="0"/>
          </a:p>
        </p:txBody>
      </p:sp>
    </p:spTree>
    <p:extLst>
      <p:ext uri="{BB962C8B-B14F-4D97-AF65-F5344CB8AC3E}">
        <p14:creationId xmlns:p14="http://schemas.microsoft.com/office/powerpoint/2010/main" val="18131988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838200" y="1176136"/>
            <a:ext cx="10515600" cy="654883"/>
          </a:xfrm>
        </p:spPr>
        <p:txBody>
          <a:bodyPr>
            <a:normAutofit fontScale="90000"/>
          </a:bodyPr>
          <a:lstStyle/>
          <a:p>
            <a:r>
              <a:rPr lang="de-CH" b="1" dirty="0">
                <a:solidFill>
                  <a:srgbClr val="FFC000"/>
                </a:solidFill>
                <a:effectLst>
                  <a:outerShdw blurRad="38100" dist="38100" dir="2700000" algn="tl">
                    <a:srgbClr val="000000">
                      <a:alpha val="43137"/>
                    </a:srgbClr>
                  </a:outerShdw>
                </a:effectLst>
              </a:rPr>
              <a:t>Grundhaltung: </a:t>
            </a:r>
            <a:r>
              <a:rPr lang="de-CH" sz="3600" b="1" dirty="0"/>
              <a:t>Annahme des guten Grundes</a:t>
            </a:r>
          </a:p>
        </p:txBody>
      </p:sp>
      <p:sp>
        <p:nvSpPr>
          <p:cNvPr id="9" name="Inhaltsplatzhalter 8"/>
          <p:cNvSpPr>
            <a:spLocks noGrp="1"/>
          </p:cNvSpPr>
          <p:nvPr>
            <p:ph idx="1"/>
          </p:nvPr>
        </p:nvSpPr>
        <p:spPr>
          <a:xfrm>
            <a:off x="838200" y="1831019"/>
            <a:ext cx="10515600" cy="4345944"/>
          </a:xfrm>
        </p:spPr>
        <p:txBody>
          <a:bodyPr vert="horz" lIns="91440" tIns="45720" rIns="91440" bIns="45720" rtlCol="0">
            <a:normAutofit/>
          </a:bodyPr>
          <a:lstStyle/>
          <a:p>
            <a:endParaRPr lang="de-CH" altLang="de-DE" sz="2000" dirty="0"/>
          </a:p>
          <a:p>
            <a:endParaRPr lang="de-CH" sz="2000" dirty="0"/>
          </a:p>
        </p:txBody>
      </p:sp>
      <p:pic>
        <p:nvPicPr>
          <p:cNvPr id="4" name="Bild 2" descr="Bachstei_Logo_ganz.jpg"/>
          <p:cNvPicPr/>
          <p:nvPr/>
        </p:nvPicPr>
        <p:blipFill>
          <a:blip r:embed="rId3"/>
          <a:srcRect b="31928"/>
          <a:stretch>
            <a:fillRect/>
          </a:stretch>
        </p:blipFill>
        <p:spPr>
          <a:xfrm>
            <a:off x="532711" y="149426"/>
            <a:ext cx="5759450" cy="819150"/>
          </a:xfrm>
          <a:prstGeom prst="rect">
            <a:avLst/>
          </a:prstGeom>
        </p:spPr>
      </p:pic>
      <p:pic>
        <p:nvPicPr>
          <p:cNvPr id="5" name="Bild 2" descr="Bachstei_Logo_ganz.jpg"/>
          <p:cNvPicPr/>
          <p:nvPr/>
        </p:nvPicPr>
        <p:blipFill>
          <a:blip r:embed="rId3"/>
          <a:srcRect t="65940" b="16458"/>
          <a:stretch>
            <a:fillRect/>
          </a:stretch>
        </p:blipFill>
        <p:spPr>
          <a:xfrm>
            <a:off x="532711" y="6384524"/>
            <a:ext cx="5759450" cy="211455"/>
          </a:xfrm>
          <a:prstGeom prst="rect">
            <a:avLst/>
          </a:prstGeom>
        </p:spPr>
      </p:pic>
      <p:sp>
        <p:nvSpPr>
          <p:cNvPr id="2" name="Rechteck 1"/>
          <p:cNvSpPr/>
          <p:nvPr/>
        </p:nvSpPr>
        <p:spPr>
          <a:xfrm>
            <a:off x="838200" y="2174498"/>
            <a:ext cx="10515600" cy="3929281"/>
          </a:xfrm>
          <a:prstGeom prst="rect">
            <a:avLst/>
          </a:prstGeom>
        </p:spPr>
        <p:txBody>
          <a:bodyPr wrap="square">
            <a:spAutoFit/>
          </a:bodyPr>
          <a:lstStyle/>
          <a:p>
            <a:pPr marL="228600" indent="-228600" defTabSz="914400">
              <a:lnSpc>
                <a:spcPct val="90000"/>
              </a:lnSpc>
              <a:spcBef>
                <a:spcPts val="1000"/>
              </a:spcBef>
              <a:buClr>
                <a:srgbClr val="D4502C"/>
              </a:buClr>
              <a:buFont typeface="Arial" panose="020B0604020202020204" pitchFamily="34" charset="0"/>
              <a:buChar char="•"/>
              <a:defRPr/>
            </a:pPr>
            <a:r>
              <a:rPr lang="de-CH" altLang="de-DE" sz="2400" dirty="0">
                <a:latin typeface="+mj-lt"/>
                <a:sym typeface="Wingdings" panose="05000000000000000000" pitchFamily="2" charset="2"/>
              </a:rPr>
              <a:t>Jedes Verhalten der Kinder und Jugendlichen hat einen guten Grund, es gilt ihn gemeinsam zu finden und zu verstehen. </a:t>
            </a:r>
          </a:p>
          <a:p>
            <a:pPr marL="228600" indent="-228600" defTabSz="914400">
              <a:lnSpc>
                <a:spcPct val="90000"/>
              </a:lnSpc>
              <a:spcBef>
                <a:spcPts val="1000"/>
              </a:spcBef>
              <a:buClr>
                <a:srgbClr val="D4502C"/>
              </a:buClr>
              <a:buFont typeface="Arial" panose="020B0604020202020204" pitchFamily="34" charset="0"/>
              <a:buChar char="•"/>
              <a:defRPr/>
            </a:pPr>
            <a:endParaRPr lang="de-CH" altLang="de-DE" sz="2400" dirty="0">
              <a:latin typeface="+mj-lt"/>
              <a:sym typeface="Wingdings" panose="05000000000000000000" pitchFamily="2" charset="2"/>
            </a:endParaRPr>
          </a:p>
          <a:p>
            <a:pPr marL="228600" indent="-228600" defTabSz="914400">
              <a:lnSpc>
                <a:spcPct val="90000"/>
              </a:lnSpc>
              <a:spcBef>
                <a:spcPts val="1000"/>
              </a:spcBef>
              <a:buClr>
                <a:srgbClr val="D4502C"/>
              </a:buClr>
              <a:buFont typeface="Arial" panose="020B0604020202020204" pitchFamily="34" charset="0"/>
              <a:buChar char="•"/>
              <a:defRPr/>
            </a:pPr>
            <a:r>
              <a:rPr lang="de-CH" altLang="de-DE" sz="2400" dirty="0">
                <a:latin typeface="+mj-lt"/>
                <a:sym typeface="Wingdings" panose="05000000000000000000" pitchFamily="2" charset="2"/>
              </a:rPr>
              <a:t>Diese Grundhaltung unterstützt die Achtung, Wertschätzung und das Verstehen der Kinder und Jugendlichen, ohne dabei mit dem Verhalten einverstanden sein zu müssen.</a:t>
            </a:r>
          </a:p>
          <a:p>
            <a:pPr marL="228600" indent="-228600" defTabSz="914400">
              <a:lnSpc>
                <a:spcPct val="90000"/>
              </a:lnSpc>
              <a:spcBef>
                <a:spcPts val="1000"/>
              </a:spcBef>
              <a:buClr>
                <a:srgbClr val="D4502C"/>
              </a:buClr>
              <a:buFont typeface="Arial" panose="020B0604020202020204" pitchFamily="34" charset="0"/>
              <a:buChar char="•"/>
              <a:defRPr/>
            </a:pPr>
            <a:endParaRPr lang="de-CH" altLang="de-DE" sz="2400" dirty="0">
              <a:latin typeface="+mj-lt"/>
              <a:sym typeface="Wingdings" panose="05000000000000000000" pitchFamily="2" charset="2"/>
            </a:endParaRPr>
          </a:p>
          <a:p>
            <a:pPr marL="228600" indent="-228600" defTabSz="914400">
              <a:lnSpc>
                <a:spcPct val="90000"/>
              </a:lnSpc>
              <a:spcBef>
                <a:spcPts val="1000"/>
              </a:spcBef>
              <a:buClr>
                <a:srgbClr val="D4502C"/>
              </a:buClr>
              <a:buFont typeface="Arial" panose="020B0604020202020204" pitchFamily="34" charset="0"/>
              <a:buChar char="•"/>
              <a:defRPr/>
            </a:pPr>
            <a:r>
              <a:rPr lang="de-CH" altLang="de-DE" sz="2400" dirty="0">
                <a:latin typeface="+mj-lt"/>
                <a:sym typeface="Wingdings" panose="05000000000000000000" pitchFamily="2" charset="2"/>
              </a:rPr>
              <a:t>Offenheit bezüglich des guten Grundes der </a:t>
            </a:r>
            <a:r>
              <a:rPr lang="de-CH" altLang="de-DE" sz="2400" dirty="0" err="1">
                <a:latin typeface="+mj-lt"/>
                <a:sym typeface="Wingdings" panose="05000000000000000000" pitchFamily="2" charset="2"/>
              </a:rPr>
              <a:t>PädagogInnen</a:t>
            </a:r>
            <a:r>
              <a:rPr lang="de-CH" altLang="de-DE" sz="2400" dirty="0">
                <a:latin typeface="+mj-lt"/>
                <a:sym typeface="Wingdings" panose="05000000000000000000" pitchFamily="2" charset="2"/>
              </a:rPr>
              <a:t> schafft bei den Kindern und Jugendlichen innere Sicherheit, klare Handlungen, Authentizität, Transparenz, </a:t>
            </a:r>
            <a:r>
              <a:rPr lang="de-CH" altLang="de-DE" sz="2400" dirty="0" err="1">
                <a:latin typeface="+mj-lt"/>
                <a:sym typeface="Wingdings" panose="05000000000000000000" pitchFamily="2" charset="2"/>
              </a:rPr>
              <a:t>Einschätzbarkeit</a:t>
            </a:r>
            <a:r>
              <a:rPr lang="de-CH" altLang="de-DE" sz="2400" dirty="0">
                <a:latin typeface="+mj-lt"/>
                <a:sym typeface="Wingdings" panose="05000000000000000000" pitchFamily="2" charset="2"/>
              </a:rPr>
              <a:t> und steigert das Vertrauen und die Glaubhaftigkeit. </a:t>
            </a:r>
          </a:p>
        </p:txBody>
      </p:sp>
      <p:sp>
        <p:nvSpPr>
          <p:cNvPr id="3" name="Foliennummernplatzhalter 2"/>
          <p:cNvSpPr>
            <a:spLocks noGrp="1"/>
          </p:cNvSpPr>
          <p:nvPr>
            <p:ph type="sldNum" sz="quarter" idx="12"/>
          </p:nvPr>
        </p:nvSpPr>
        <p:spPr/>
        <p:txBody>
          <a:bodyPr/>
          <a:lstStyle/>
          <a:p>
            <a:fld id="{DD3AA65A-437D-40ED-9A73-A06447304748}" type="slidenum">
              <a:rPr lang="de-CH" smtClean="0"/>
              <a:t>30</a:t>
            </a:fld>
            <a:endParaRPr lang="de-CH" dirty="0"/>
          </a:p>
        </p:txBody>
      </p:sp>
    </p:spTree>
    <p:extLst>
      <p:ext uri="{BB962C8B-B14F-4D97-AF65-F5344CB8AC3E}">
        <p14:creationId xmlns:p14="http://schemas.microsoft.com/office/powerpoint/2010/main" val="12222980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838200" y="1176136"/>
            <a:ext cx="10515600" cy="654883"/>
          </a:xfrm>
        </p:spPr>
        <p:txBody>
          <a:bodyPr>
            <a:normAutofit fontScale="90000"/>
          </a:bodyPr>
          <a:lstStyle/>
          <a:p>
            <a:r>
              <a:rPr lang="de-CH" b="1" dirty="0">
                <a:solidFill>
                  <a:srgbClr val="FFC000"/>
                </a:solidFill>
                <a:effectLst>
                  <a:outerShdw blurRad="38100" dist="38100" dir="2700000" algn="tl">
                    <a:srgbClr val="000000">
                      <a:alpha val="43137"/>
                    </a:srgbClr>
                  </a:outerShdw>
                </a:effectLst>
              </a:rPr>
              <a:t>Grundhaltung: </a:t>
            </a:r>
            <a:r>
              <a:rPr lang="de-CH" sz="3600" b="1" dirty="0"/>
              <a:t>Wertschätzung</a:t>
            </a:r>
          </a:p>
        </p:txBody>
      </p:sp>
      <p:sp>
        <p:nvSpPr>
          <p:cNvPr id="9" name="Inhaltsplatzhalter 8"/>
          <p:cNvSpPr>
            <a:spLocks noGrp="1"/>
          </p:cNvSpPr>
          <p:nvPr>
            <p:ph idx="1"/>
          </p:nvPr>
        </p:nvSpPr>
        <p:spPr>
          <a:xfrm>
            <a:off x="838200" y="1831019"/>
            <a:ext cx="10515600" cy="4345944"/>
          </a:xfrm>
        </p:spPr>
        <p:txBody>
          <a:bodyPr vert="horz" lIns="91440" tIns="45720" rIns="91440" bIns="45720" rtlCol="0">
            <a:normAutofit/>
          </a:bodyPr>
          <a:lstStyle/>
          <a:p>
            <a:endParaRPr lang="de-CH" altLang="de-DE" sz="2000" dirty="0"/>
          </a:p>
          <a:p>
            <a:endParaRPr lang="de-CH" sz="2000" dirty="0"/>
          </a:p>
        </p:txBody>
      </p:sp>
      <p:pic>
        <p:nvPicPr>
          <p:cNvPr id="4" name="Bild 2" descr="Bachstei_Logo_ganz.jpg"/>
          <p:cNvPicPr/>
          <p:nvPr/>
        </p:nvPicPr>
        <p:blipFill>
          <a:blip r:embed="rId3"/>
          <a:srcRect b="31928"/>
          <a:stretch>
            <a:fillRect/>
          </a:stretch>
        </p:blipFill>
        <p:spPr>
          <a:xfrm>
            <a:off x="532711" y="149426"/>
            <a:ext cx="5759450" cy="819150"/>
          </a:xfrm>
          <a:prstGeom prst="rect">
            <a:avLst/>
          </a:prstGeom>
        </p:spPr>
      </p:pic>
      <p:pic>
        <p:nvPicPr>
          <p:cNvPr id="5" name="Bild 2" descr="Bachstei_Logo_ganz.jpg"/>
          <p:cNvPicPr/>
          <p:nvPr/>
        </p:nvPicPr>
        <p:blipFill>
          <a:blip r:embed="rId3"/>
          <a:srcRect t="65940" b="16458"/>
          <a:stretch>
            <a:fillRect/>
          </a:stretch>
        </p:blipFill>
        <p:spPr>
          <a:xfrm>
            <a:off x="532711" y="6384524"/>
            <a:ext cx="5759450" cy="211455"/>
          </a:xfrm>
          <a:prstGeom prst="rect">
            <a:avLst/>
          </a:prstGeom>
        </p:spPr>
      </p:pic>
      <p:sp>
        <p:nvSpPr>
          <p:cNvPr id="2" name="Rechteck 1"/>
          <p:cNvSpPr/>
          <p:nvPr/>
        </p:nvSpPr>
        <p:spPr>
          <a:xfrm>
            <a:off x="838200" y="2038579"/>
            <a:ext cx="10515600" cy="3264483"/>
          </a:xfrm>
          <a:prstGeom prst="rect">
            <a:avLst/>
          </a:prstGeom>
        </p:spPr>
        <p:txBody>
          <a:bodyPr wrap="square">
            <a:spAutoFit/>
          </a:bodyPr>
          <a:lstStyle/>
          <a:p>
            <a:pPr marL="228600" indent="-228600" defTabSz="914400">
              <a:lnSpc>
                <a:spcPct val="90000"/>
              </a:lnSpc>
              <a:spcBef>
                <a:spcPts val="1000"/>
              </a:spcBef>
              <a:buClr>
                <a:srgbClr val="D4502C"/>
              </a:buClr>
              <a:buFont typeface="Arial" panose="020B0604020202020204" pitchFamily="34" charset="0"/>
              <a:buChar char="•"/>
              <a:defRPr/>
            </a:pPr>
            <a:r>
              <a:rPr lang="de-CH" altLang="de-DE" sz="2400" dirty="0">
                <a:latin typeface="+mj-lt"/>
                <a:sym typeface="Wingdings" panose="05000000000000000000" pitchFamily="2" charset="2"/>
              </a:rPr>
              <a:t>Die Mädchen und Jungen als Experten für ihren traumatischen </a:t>
            </a:r>
            <a:r>
              <a:rPr lang="de-DE" altLang="de-DE" sz="2400" dirty="0">
                <a:latin typeface="+mj-lt"/>
                <a:sym typeface="Wingdings" panose="05000000000000000000" pitchFamily="2" charset="2"/>
              </a:rPr>
              <a:t>Stress ernst nehmen und ihre Strategien wertschätzen. </a:t>
            </a:r>
          </a:p>
          <a:p>
            <a:pPr marL="228600" indent="-228600" defTabSz="914400">
              <a:lnSpc>
                <a:spcPct val="90000"/>
              </a:lnSpc>
              <a:spcBef>
                <a:spcPts val="1000"/>
              </a:spcBef>
              <a:buClr>
                <a:srgbClr val="D4502C"/>
              </a:buClr>
              <a:buFont typeface="Arial" panose="020B0604020202020204" pitchFamily="34" charset="0"/>
              <a:buChar char="•"/>
              <a:defRPr/>
            </a:pPr>
            <a:endParaRPr lang="de-CH" altLang="de-DE" sz="2400" dirty="0">
              <a:latin typeface="+mj-lt"/>
              <a:sym typeface="Wingdings" panose="05000000000000000000" pitchFamily="2" charset="2"/>
            </a:endParaRPr>
          </a:p>
          <a:p>
            <a:pPr marL="228600" indent="-228600" defTabSz="914400">
              <a:lnSpc>
                <a:spcPct val="90000"/>
              </a:lnSpc>
              <a:spcBef>
                <a:spcPts val="1000"/>
              </a:spcBef>
              <a:buClr>
                <a:srgbClr val="D4502C"/>
              </a:buClr>
              <a:buFont typeface="Arial" panose="020B0604020202020204" pitchFamily="34" charset="0"/>
              <a:buChar char="•"/>
              <a:defRPr/>
            </a:pPr>
            <a:r>
              <a:rPr lang="de-CH" altLang="de-DE" sz="2400" dirty="0">
                <a:latin typeface="+mj-lt"/>
                <a:sym typeface="Wingdings" panose="05000000000000000000" pitchFamily="2" charset="2"/>
              </a:rPr>
              <a:t>Die Verhaltensweisen der Kinder und Jugendlichen als normale Reaktion auf eine Stressbelastung verstehen und dies formulieren. </a:t>
            </a:r>
          </a:p>
          <a:p>
            <a:pPr marL="228600" indent="-228600" defTabSz="914400">
              <a:lnSpc>
                <a:spcPct val="90000"/>
              </a:lnSpc>
              <a:spcBef>
                <a:spcPts val="1000"/>
              </a:spcBef>
              <a:buClr>
                <a:srgbClr val="D4502C"/>
              </a:buClr>
              <a:buFont typeface="Arial" panose="020B0604020202020204" pitchFamily="34" charset="0"/>
              <a:buChar char="•"/>
              <a:defRPr/>
            </a:pPr>
            <a:endParaRPr lang="de-CH" altLang="de-DE" sz="2400" dirty="0">
              <a:latin typeface="+mj-lt"/>
              <a:sym typeface="Wingdings" panose="05000000000000000000" pitchFamily="2" charset="2"/>
            </a:endParaRPr>
          </a:p>
          <a:p>
            <a:pPr marL="228600" indent="-228600" defTabSz="914400">
              <a:lnSpc>
                <a:spcPct val="90000"/>
              </a:lnSpc>
              <a:spcBef>
                <a:spcPts val="1000"/>
              </a:spcBef>
              <a:buClr>
                <a:srgbClr val="D4502C"/>
              </a:buClr>
              <a:buFont typeface="Arial" panose="020B0604020202020204" pitchFamily="34" charset="0"/>
              <a:buChar char="•"/>
              <a:defRPr/>
            </a:pPr>
            <a:r>
              <a:rPr lang="de-CH" altLang="de-DE" sz="2400" dirty="0">
                <a:latin typeface="+mj-lt"/>
                <a:sym typeface="Wingdings" panose="05000000000000000000" pitchFamily="2" charset="2"/>
              </a:rPr>
              <a:t>Durch Wertschätzung eine Korrektur der Erfahrung von Ohnmacht, Hilflosigkeit, Erleben von Selbstwertverlust und Unwirksamkeitserfahrung ermöglichen. </a:t>
            </a:r>
          </a:p>
        </p:txBody>
      </p:sp>
      <p:sp>
        <p:nvSpPr>
          <p:cNvPr id="3" name="Foliennummernplatzhalter 2"/>
          <p:cNvSpPr>
            <a:spLocks noGrp="1"/>
          </p:cNvSpPr>
          <p:nvPr>
            <p:ph type="sldNum" sz="quarter" idx="12"/>
          </p:nvPr>
        </p:nvSpPr>
        <p:spPr/>
        <p:txBody>
          <a:bodyPr/>
          <a:lstStyle/>
          <a:p>
            <a:fld id="{DD3AA65A-437D-40ED-9A73-A06447304748}" type="slidenum">
              <a:rPr lang="de-CH" smtClean="0"/>
              <a:t>31</a:t>
            </a:fld>
            <a:endParaRPr lang="de-CH" dirty="0"/>
          </a:p>
        </p:txBody>
      </p:sp>
    </p:spTree>
    <p:extLst>
      <p:ext uri="{BB962C8B-B14F-4D97-AF65-F5344CB8AC3E}">
        <p14:creationId xmlns:p14="http://schemas.microsoft.com/office/powerpoint/2010/main" val="4134692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838200" y="1176136"/>
            <a:ext cx="10515600" cy="654883"/>
          </a:xfrm>
        </p:spPr>
        <p:txBody>
          <a:bodyPr>
            <a:normAutofit fontScale="90000"/>
          </a:bodyPr>
          <a:lstStyle/>
          <a:p>
            <a:r>
              <a:rPr lang="de-CH" b="1" dirty="0">
                <a:solidFill>
                  <a:srgbClr val="FFC000"/>
                </a:solidFill>
                <a:effectLst>
                  <a:outerShdw blurRad="38100" dist="38100" dir="2700000" algn="tl">
                    <a:srgbClr val="000000">
                      <a:alpha val="43137"/>
                    </a:srgbClr>
                  </a:outerShdw>
                </a:effectLst>
              </a:rPr>
              <a:t>Grundhaltung: </a:t>
            </a:r>
            <a:r>
              <a:rPr lang="de-CH" sz="3600" b="1" dirty="0"/>
              <a:t>Partizipation</a:t>
            </a:r>
          </a:p>
        </p:txBody>
      </p:sp>
      <p:sp>
        <p:nvSpPr>
          <p:cNvPr id="9" name="Inhaltsplatzhalter 8"/>
          <p:cNvSpPr>
            <a:spLocks noGrp="1"/>
          </p:cNvSpPr>
          <p:nvPr>
            <p:ph idx="1"/>
          </p:nvPr>
        </p:nvSpPr>
        <p:spPr>
          <a:xfrm>
            <a:off x="838200" y="1831019"/>
            <a:ext cx="10515600" cy="4345944"/>
          </a:xfrm>
        </p:spPr>
        <p:txBody>
          <a:bodyPr vert="horz" lIns="91440" tIns="45720" rIns="91440" bIns="45720" rtlCol="0">
            <a:normAutofit/>
          </a:bodyPr>
          <a:lstStyle/>
          <a:p>
            <a:endParaRPr lang="de-CH" altLang="de-DE" sz="2000" dirty="0"/>
          </a:p>
          <a:p>
            <a:pPr marL="0" indent="0">
              <a:buNone/>
            </a:pPr>
            <a:endParaRPr lang="de-CH" sz="2000" dirty="0"/>
          </a:p>
        </p:txBody>
      </p:sp>
      <p:pic>
        <p:nvPicPr>
          <p:cNvPr id="4" name="Bild 2" descr="Bachstei_Logo_ganz.jpg"/>
          <p:cNvPicPr/>
          <p:nvPr/>
        </p:nvPicPr>
        <p:blipFill>
          <a:blip r:embed="rId3"/>
          <a:srcRect b="31928"/>
          <a:stretch>
            <a:fillRect/>
          </a:stretch>
        </p:blipFill>
        <p:spPr>
          <a:xfrm>
            <a:off x="532711" y="149426"/>
            <a:ext cx="5759450" cy="819150"/>
          </a:xfrm>
          <a:prstGeom prst="rect">
            <a:avLst/>
          </a:prstGeom>
        </p:spPr>
      </p:pic>
      <p:pic>
        <p:nvPicPr>
          <p:cNvPr id="5" name="Bild 2" descr="Bachstei_Logo_ganz.jpg"/>
          <p:cNvPicPr/>
          <p:nvPr/>
        </p:nvPicPr>
        <p:blipFill>
          <a:blip r:embed="rId3"/>
          <a:srcRect t="65940" b="16458"/>
          <a:stretch>
            <a:fillRect/>
          </a:stretch>
        </p:blipFill>
        <p:spPr>
          <a:xfrm>
            <a:off x="532711" y="6384524"/>
            <a:ext cx="5759450" cy="211455"/>
          </a:xfrm>
          <a:prstGeom prst="rect">
            <a:avLst/>
          </a:prstGeom>
        </p:spPr>
      </p:pic>
      <p:sp>
        <p:nvSpPr>
          <p:cNvPr id="2" name="Rechteck 1"/>
          <p:cNvSpPr/>
          <p:nvPr/>
        </p:nvSpPr>
        <p:spPr>
          <a:xfrm>
            <a:off x="838200" y="2076112"/>
            <a:ext cx="10515600" cy="3929281"/>
          </a:xfrm>
          <a:prstGeom prst="rect">
            <a:avLst/>
          </a:prstGeom>
        </p:spPr>
        <p:txBody>
          <a:bodyPr wrap="square">
            <a:spAutoFit/>
          </a:bodyPr>
          <a:lstStyle/>
          <a:p>
            <a:pPr marL="228600" indent="-228600" defTabSz="914400">
              <a:lnSpc>
                <a:spcPct val="90000"/>
              </a:lnSpc>
              <a:spcBef>
                <a:spcPts val="1000"/>
              </a:spcBef>
              <a:buClr>
                <a:srgbClr val="D4502C"/>
              </a:buClr>
              <a:buFont typeface="Arial" panose="020B0604020202020204" pitchFamily="34" charset="0"/>
              <a:buChar char="•"/>
              <a:defRPr/>
            </a:pPr>
            <a:r>
              <a:rPr lang="de-CH" altLang="de-DE" sz="2400" dirty="0">
                <a:latin typeface="+mj-lt"/>
                <a:sym typeface="Wingdings" panose="05000000000000000000" pitchFamily="2" charset="2"/>
              </a:rPr>
              <a:t>Die Teilhabe an der Gestaltung der eigenen Lebensbedingungen zählt zu den wichtigsten Einflussfaktoren, die zu seelischen Gesundheit führen.</a:t>
            </a:r>
          </a:p>
          <a:p>
            <a:pPr marL="228600" indent="-228600" defTabSz="914400">
              <a:lnSpc>
                <a:spcPct val="90000"/>
              </a:lnSpc>
              <a:spcBef>
                <a:spcPts val="1000"/>
              </a:spcBef>
              <a:buClr>
                <a:srgbClr val="D4502C"/>
              </a:buClr>
              <a:buFont typeface="Arial" panose="020B0604020202020204" pitchFamily="34" charset="0"/>
              <a:buChar char="•"/>
              <a:defRPr/>
            </a:pPr>
            <a:endParaRPr lang="de-CH" altLang="de-DE" sz="2400" dirty="0">
              <a:latin typeface="+mj-lt"/>
              <a:sym typeface="Wingdings" panose="05000000000000000000" pitchFamily="2" charset="2"/>
            </a:endParaRPr>
          </a:p>
          <a:p>
            <a:pPr marL="228600" indent="-228600" defTabSz="914400">
              <a:lnSpc>
                <a:spcPct val="90000"/>
              </a:lnSpc>
              <a:spcBef>
                <a:spcPts val="1000"/>
              </a:spcBef>
              <a:buClr>
                <a:srgbClr val="D4502C"/>
              </a:buClr>
              <a:buFont typeface="Arial" panose="020B0604020202020204" pitchFamily="34" charset="0"/>
              <a:buChar char="•"/>
              <a:defRPr/>
            </a:pPr>
            <a:r>
              <a:rPr lang="de-CH" altLang="de-DE" sz="2400" dirty="0">
                <a:latin typeface="+mj-lt"/>
                <a:sym typeface="Wingdings" panose="05000000000000000000" pitchFamily="2" charset="2"/>
              </a:rPr>
              <a:t>Struktur und Situationen schaffen, in denen Kinder und Jugendliche wiederkehrend lernen, sich aktiv an der Gestaltung von Tagesstruktur, Gruppenentscheiden, Förderplanungen, etc. zu beteiligen.</a:t>
            </a:r>
          </a:p>
          <a:p>
            <a:pPr marL="228600" indent="-228600" defTabSz="914400">
              <a:lnSpc>
                <a:spcPct val="90000"/>
              </a:lnSpc>
              <a:spcBef>
                <a:spcPts val="1000"/>
              </a:spcBef>
              <a:buClr>
                <a:srgbClr val="D4502C"/>
              </a:buClr>
              <a:buFont typeface="Arial" panose="020B0604020202020204" pitchFamily="34" charset="0"/>
              <a:buChar char="•"/>
              <a:defRPr/>
            </a:pPr>
            <a:endParaRPr lang="de-CH" altLang="de-DE" sz="2400" dirty="0">
              <a:latin typeface="+mj-lt"/>
              <a:sym typeface="Wingdings" panose="05000000000000000000" pitchFamily="2" charset="2"/>
            </a:endParaRPr>
          </a:p>
          <a:p>
            <a:pPr marL="228600" indent="-228600" defTabSz="914400">
              <a:lnSpc>
                <a:spcPct val="90000"/>
              </a:lnSpc>
              <a:spcBef>
                <a:spcPts val="1000"/>
              </a:spcBef>
              <a:buClr>
                <a:srgbClr val="D4502C"/>
              </a:buClr>
              <a:buFont typeface="Arial" panose="020B0604020202020204" pitchFamily="34" charset="0"/>
              <a:buChar char="•"/>
              <a:defRPr/>
            </a:pPr>
            <a:r>
              <a:rPr lang="de-CH" altLang="de-DE" sz="2400" dirty="0">
                <a:latin typeface="+mj-lt"/>
                <a:sym typeface="Wingdings" panose="05000000000000000000" pitchFamily="2" charset="2"/>
              </a:rPr>
              <a:t>Traumatisierte Kinder und Jugendliche werden diesen Prozess </a:t>
            </a:r>
            <a:r>
              <a:rPr lang="de-CH" altLang="de-DE" sz="2400" dirty="0" err="1">
                <a:latin typeface="+mj-lt"/>
                <a:sym typeface="Wingdings" panose="05000000000000000000" pitchFamily="2" charset="2"/>
              </a:rPr>
              <a:t>evt</a:t>
            </a:r>
            <a:r>
              <a:rPr lang="de-CH" altLang="de-DE" sz="2400" dirty="0">
                <a:latin typeface="+mj-lt"/>
                <a:sym typeface="Wingdings" panose="05000000000000000000" pitchFamily="2" charset="2"/>
              </a:rPr>
              <a:t>. mit grossen Unsicherheiten und Ängsten beginnen, hier ist Geduld, Empathie, Beharrlichkeit und Reflexion gefordert (Partizipation soll keine Überforderung sein). </a:t>
            </a:r>
          </a:p>
        </p:txBody>
      </p:sp>
      <p:sp>
        <p:nvSpPr>
          <p:cNvPr id="3" name="Foliennummernplatzhalter 2"/>
          <p:cNvSpPr>
            <a:spLocks noGrp="1"/>
          </p:cNvSpPr>
          <p:nvPr>
            <p:ph type="sldNum" sz="quarter" idx="12"/>
          </p:nvPr>
        </p:nvSpPr>
        <p:spPr/>
        <p:txBody>
          <a:bodyPr/>
          <a:lstStyle/>
          <a:p>
            <a:fld id="{DD3AA65A-437D-40ED-9A73-A06447304748}" type="slidenum">
              <a:rPr lang="de-CH" smtClean="0"/>
              <a:t>32</a:t>
            </a:fld>
            <a:endParaRPr lang="de-CH" dirty="0"/>
          </a:p>
        </p:txBody>
      </p:sp>
    </p:spTree>
    <p:extLst>
      <p:ext uri="{BB962C8B-B14F-4D97-AF65-F5344CB8AC3E}">
        <p14:creationId xmlns:p14="http://schemas.microsoft.com/office/powerpoint/2010/main" val="21729681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838200" y="1176136"/>
            <a:ext cx="10515600" cy="654883"/>
          </a:xfrm>
        </p:spPr>
        <p:txBody>
          <a:bodyPr>
            <a:normAutofit fontScale="90000"/>
          </a:bodyPr>
          <a:lstStyle/>
          <a:p>
            <a:r>
              <a:rPr lang="de-CH" b="1" dirty="0">
                <a:solidFill>
                  <a:srgbClr val="FFC000"/>
                </a:solidFill>
                <a:effectLst>
                  <a:outerShdw blurRad="38100" dist="38100" dir="2700000" algn="tl">
                    <a:srgbClr val="000000">
                      <a:alpha val="43137"/>
                    </a:srgbClr>
                  </a:outerShdw>
                </a:effectLst>
              </a:rPr>
              <a:t>Grundhaltung: </a:t>
            </a:r>
            <a:r>
              <a:rPr lang="de-CH" sz="3600" b="1" dirty="0"/>
              <a:t>Partizipation</a:t>
            </a:r>
          </a:p>
        </p:txBody>
      </p:sp>
      <p:sp>
        <p:nvSpPr>
          <p:cNvPr id="9" name="Inhaltsplatzhalter 8"/>
          <p:cNvSpPr>
            <a:spLocks noGrp="1"/>
          </p:cNvSpPr>
          <p:nvPr>
            <p:ph idx="1"/>
          </p:nvPr>
        </p:nvSpPr>
        <p:spPr>
          <a:xfrm>
            <a:off x="838200" y="1831019"/>
            <a:ext cx="10515600" cy="4345944"/>
          </a:xfrm>
        </p:spPr>
        <p:txBody>
          <a:bodyPr vert="horz" lIns="91440" tIns="45720" rIns="91440" bIns="45720" rtlCol="0">
            <a:normAutofit/>
          </a:bodyPr>
          <a:lstStyle/>
          <a:p>
            <a:endParaRPr lang="de-CH" altLang="de-DE" sz="2000" dirty="0"/>
          </a:p>
          <a:p>
            <a:pPr marL="0" indent="0">
              <a:buNone/>
            </a:pPr>
            <a:endParaRPr lang="de-CH" sz="2000" dirty="0"/>
          </a:p>
        </p:txBody>
      </p:sp>
      <p:pic>
        <p:nvPicPr>
          <p:cNvPr id="4" name="Bild 2" descr="Bachstei_Logo_ganz.jpg"/>
          <p:cNvPicPr/>
          <p:nvPr/>
        </p:nvPicPr>
        <p:blipFill>
          <a:blip r:embed="rId3"/>
          <a:srcRect b="31928"/>
          <a:stretch>
            <a:fillRect/>
          </a:stretch>
        </p:blipFill>
        <p:spPr>
          <a:xfrm>
            <a:off x="532711" y="149426"/>
            <a:ext cx="5759450" cy="819150"/>
          </a:xfrm>
          <a:prstGeom prst="rect">
            <a:avLst/>
          </a:prstGeom>
        </p:spPr>
      </p:pic>
      <p:pic>
        <p:nvPicPr>
          <p:cNvPr id="5" name="Bild 2" descr="Bachstei_Logo_ganz.jpg"/>
          <p:cNvPicPr/>
          <p:nvPr/>
        </p:nvPicPr>
        <p:blipFill>
          <a:blip r:embed="rId3"/>
          <a:srcRect t="65940" b="16458"/>
          <a:stretch>
            <a:fillRect/>
          </a:stretch>
        </p:blipFill>
        <p:spPr>
          <a:xfrm>
            <a:off x="532711" y="6384524"/>
            <a:ext cx="5759450" cy="211455"/>
          </a:xfrm>
          <a:prstGeom prst="rect">
            <a:avLst/>
          </a:prstGeom>
        </p:spPr>
      </p:pic>
      <p:sp>
        <p:nvSpPr>
          <p:cNvPr id="2" name="Rechteck 1"/>
          <p:cNvSpPr/>
          <p:nvPr/>
        </p:nvSpPr>
        <p:spPr>
          <a:xfrm>
            <a:off x="838200" y="2076112"/>
            <a:ext cx="10515600" cy="2675604"/>
          </a:xfrm>
          <a:prstGeom prst="rect">
            <a:avLst/>
          </a:prstGeom>
        </p:spPr>
        <p:txBody>
          <a:bodyPr wrap="square">
            <a:spAutoFit/>
          </a:bodyPr>
          <a:lstStyle/>
          <a:p>
            <a:pPr marL="228600" indent="-228600" defTabSz="914400">
              <a:lnSpc>
                <a:spcPct val="90000"/>
              </a:lnSpc>
              <a:spcBef>
                <a:spcPts val="1000"/>
              </a:spcBef>
              <a:buClr>
                <a:srgbClr val="D4502C"/>
              </a:buClr>
              <a:buFont typeface="Arial" panose="020B0604020202020204" pitchFamily="34" charset="0"/>
              <a:buChar char="•"/>
              <a:defRPr/>
            </a:pPr>
            <a:r>
              <a:rPr lang="de-CH" altLang="de-DE" sz="2400" dirty="0">
                <a:latin typeface="+mj-lt"/>
                <a:sym typeface="Wingdings" panose="05000000000000000000" pitchFamily="2" charset="2"/>
              </a:rPr>
              <a:t>Gruppen- und Einrichtungsregeln müssen von den Kindern und Jugendlichen inhaltlich als sinnhaft verstanden werden, Verstösse und ihre Folgen sollten klar verständlich sein und dürfen nicht als Willkür der Einrichtung/</a:t>
            </a:r>
            <a:r>
              <a:rPr lang="de-CH" altLang="de-DE" sz="2400" dirty="0" err="1">
                <a:latin typeface="+mj-lt"/>
                <a:sym typeface="Wingdings" panose="05000000000000000000" pitchFamily="2" charset="2"/>
              </a:rPr>
              <a:t>PädagogInnen</a:t>
            </a:r>
            <a:r>
              <a:rPr lang="de-CH" altLang="de-DE" sz="2400" dirty="0">
                <a:latin typeface="+mj-lt"/>
                <a:sym typeface="Wingdings" panose="05000000000000000000" pitchFamily="2" charset="2"/>
              </a:rPr>
              <a:t> verstanden werden. </a:t>
            </a:r>
          </a:p>
          <a:p>
            <a:pPr marL="228600" indent="-228600" defTabSz="914400">
              <a:lnSpc>
                <a:spcPct val="90000"/>
              </a:lnSpc>
              <a:spcBef>
                <a:spcPts val="1000"/>
              </a:spcBef>
              <a:buClr>
                <a:srgbClr val="D4502C"/>
              </a:buClr>
              <a:buFont typeface="Arial" panose="020B0604020202020204" pitchFamily="34" charset="0"/>
              <a:buChar char="•"/>
              <a:defRPr/>
            </a:pPr>
            <a:endParaRPr lang="de-CH" altLang="de-DE" sz="2400" dirty="0">
              <a:latin typeface="+mj-lt"/>
              <a:sym typeface="Wingdings" panose="05000000000000000000" pitchFamily="2" charset="2"/>
            </a:endParaRPr>
          </a:p>
          <a:p>
            <a:pPr marL="228600" indent="-228600" defTabSz="914400">
              <a:lnSpc>
                <a:spcPct val="90000"/>
              </a:lnSpc>
              <a:spcBef>
                <a:spcPts val="1000"/>
              </a:spcBef>
              <a:buClr>
                <a:srgbClr val="D4502C"/>
              </a:buClr>
              <a:buFont typeface="Arial" panose="020B0604020202020204" pitchFamily="34" charset="0"/>
              <a:buChar char="•"/>
              <a:defRPr/>
            </a:pPr>
            <a:r>
              <a:rPr lang="de-CH" altLang="de-DE" sz="2400" dirty="0">
                <a:latin typeface="+mj-lt"/>
                <a:sym typeface="Wingdings" panose="05000000000000000000" pitchFamily="2" charset="2"/>
              </a:rPr>
              <a:t>Es muss sorgsam festgelegt werden wer, wo, wie und was von den Kindern und Jugendlichen mitbestimmt werden kann. </a:t>
            </a:r>
          </a:p>
        </p:txBody>
      </p:sp>
      <p:sp>
        <p:nvSpPr>
          <p:cNvPr id="3" name="Foliennummernplatzhalter 2"/>
          <p:cNvSpPr>
            <a:spLocks noGrp="1"/>
          </p:cNvSpPr>
          <p:nvPr>
            <p:ph type="sldNum" sz="quarter" idx="12"/>
          </p:nvPr>
        </p:nvSpPr>
        <p:spPr/>
        <p:txBody>
          <a:bodyPr/>
          <a:lstStyle/>
          <a:p>
            <a:fld id="{DD3AA65A-437D-40ED-9A73-A06447304748}" type="slidenum">
              <a:rPr lang="de-CH" smtClean="0"/>
              <a:t>33</a:t>
            </a:fld>
            <a:endParaRPr lang="de-CH" dirty="0"/>
          </a:p>
        </p:txBody>
      </p:sp>
    </p:spTree>
    <p:extLst>
      <p:ext uri="{BB962C8B-B14F-4D97-AF65-F5344CB8AC3E}">
        <p14:creationId xmlns:p14="http://schemas.microsoft.com/office/powerpoint/2010/main" val="13999361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838200" y="1176136"/>
            <a:ext cx="10515600" cy="654883"/>
          </a:xfrm>
        </p:spPr>
        <p:txBody>
          <a:bodyPr>
            <a:normAutofit fontScale="90000"/>
          </a:bodyPr>
          <a:lstStyle/>
          <a:p>
            <a:r>
              <a:rPr lang="de-CH" b="1" dirty="0">
                <a:solidFill>
                  <a:srgbClr val="FFC000"/>
                </a:solidFill>
                <a:effectLst>
                  <a:outerShdw blurRad="38100" dist="38100" dir="2700000" algn="tl">
                    <a:srgbClr val="000000">
                      <a:alpha val="43137"/>
                    </a:srgbClr>
                  </a:outerShdw>
                </a:effectLst>
              </a:rPr>
              <a:t>Grundhaltung: </a:t>
            </a:r>
            <a:r>
              <a:rPr lang="de-CH" sz="3600" b="1" dirty="0"/>
              <a:t>Transparenz</a:t>
            </a:r>
          </a:p>
        </p:txBody>
      </p:sp>
      <p:sp>
        <p:nvSpPr>
          <p:cNvPr id="9" name="Inhaltsplatzhalter 8"/>
          <p:cNvSpPr>
            <a:spLocks noGrp="1"/>
          </p:cNvSpPr>
          <p:nvPr>
            <p:ph idx="1"/>
          </p:nvPr>
        </p:nvSpPr>
        <p:spPr>
          <a:xfrm>
            <a:off x="838200" y="1831019"/>
            <a:ext cx="10515600" cy="4345944"/>
          </a:xfrm>
        </p:spPr>
        <p:txBody>
          <a:bodyPr vert="horz" lIns="91440" tIns="45720" rIns="91440" bIns="45720" rtlCol="0">
            <a:normAutofit/>
          </a:bodyPr>
          <a:lstStyle/>
          <a:p>
            <a:endParaRPr lang="de-CH" altLang="de-DE" sz="2000" dirty="0"/>
          </a:p>
          <a:p>
            <a:pPr marL="0" indent="0">
              <a:buNone/>
            </a:pPr>
            <a:endParaRPr lang="de-CH" sz="2000" dirty="0"/>
          </a:p>
        </p:txBody>
      </p:sp>
      <p:pic>
        <p:nvPicPr>
          <p:cNvPr id="4" name="Bild 2" descr="Bachstei_Logo_ganz.jpg"/>
          <p:cNvPicPr/>
          <p:nvPr/>
        </p:nvPicPr>
        <p:blipFill>
          <a:blip r:embed="rId3"/>
          <a:srcRect b="31928"/>
          <a:stretch>
            <a:fillRect/>
          </a:stretch>
        </p:blipFill>
        <p:spPr>
          <a:xfrm>
            <a:off x="532711" y="149426"/>
            <a:ext cx="5759450" cy="819150"/>
          </a:xfrm>
          <a:prstGeom prst="rect">
            <a:avLst/>
          </a:prstGeom>
        </p:spPr>
      </p:pic>
      <p:pic>
        <p:nvPicPr>
          <p:cNvPr id="5" name="Bild 2" descr="Bachstei_Logo_ganz.jpg"/>
          <p:cNvPicPr/>
          <p:nvPr/>
        </p:nvPicPr>
        <p:blipFill>
          <a:blip r:embed="rId3"/>
          <a:srcRect t="65940" b="16458"/>
          <a:stretch>
            <a:fillRect/>
          </a:stretch>
        </p:blipFill>
        <p:spPr>
          <a:xfrm>
            <a:off x="532711" y="6384524"/>
            <a:ext cx="5759450" cy="211455"/>
          </a:xfrm>
          <a:prstGeom prst="rect">
            <a:avLst/>
          </a:prstGeom>
        </p:spPr>
      </p:pic>
      <p:sp>
        <p:nvSpPr>
          <p:cNvPr id="2" name="Rechteck 1"/>
          <p:cNvSpPr/>
          <p:nvPr/>
        </p:nvSpPr>
        <p:spPr>
          <a:xfrm>
            <a:off x="838200" y="2076112"/>
            <a:ext cx="10515600" cy="3596882"/>
          </a:xfrm>
          <a:prstGeom prst="rect">
            <a:avLst/>
          </a:prstGeom>
        </p:spPr>
        <p:txBody>
          <a:bodyPr wrap="square">
            <a:spAutoFit/>
          </a:bodyPr>
          <a:lstStyle/>
          <a:p>
            <a:pPr marL="228600" indent="-228600" defTabSz="914400">
              <a:lnSpc>
                <a:spcPct val="90000"/>
              </a:lnSpc>
              <a:spcBef>
                <a:spcPts val="1000"/>
              </a:spcBef>
              <a:buClr>
                <a:srgbClr val="D4502C"/>
              </a:buClr>
              <a:buFont typeface="Arial" panose="020B0604020202020204" pitchFamily="34" charset="0"/>
              <a:buChar char="•"/>
              <a:defRPr/>
            </a:pPr>
            <a:r>
              <a:rPr lang="de-CH" altLang="de-DE" sz="2400" dirty="0">
                <a:latin typeface="+mj-lt"/>
                <a:sym typeface="Wingdings" panose="05000000000000000000" pitchFamily="2" charset="2"/>
              </a:rPr>
              <a:t>Die Berechenbarkeit, die Klarheit, die Vorhersehbarkeit, die Versteh- und Begründbarkeit schaffen Sicherheit (ich erkläre dir was, wann, wo und vor allem warum etwas passiert).</a:t>
            </a:r>
          </a:p>
          <a:p>
            <a:pPr defTabSz="914400">
              <a:lnSpc>
                <a:spcPct val="90000"/>
              </a:lnSpc>
              <a:spcBef>
                <a:spcPts val="1000"/>
              </a:spcBef>
              <a:buClr>
                <a:srgbClr val="D4502C"/>
              </a:buClr>
              <a:defRPr/>
            </a:pPr>
            <a:endParaRPr lang="de-CH" altLang="de-DE" sz="2400" dirty="0">
              <a:latin typeface="+mj-lt"/>
              <a:sym typeface="Wingdings" panose="05000000000000000000" pitchFamily="2" charset="2"/>
            </a:endParaRPr>
          </a:p>
          <a:p>
            <a:pPr marL="228600" indent="-228600" defTabSz="914400">
              <a:lnSpc>
                <a:spcPct val="90000"/>
              </a:lnSpc>
              <a:spcBef>
                <a:spcPts val="1000"/>
              </a:spcBef>
              <a:buClr>
                <a:srgbClr val="D4502C"/>
              </a:buClr>
              <a:buFont typeface="Arial" panose="020B0604020202020204" pitchFamily="34" charset="0"/>
              <a:buChar char="•"/>
              <a:defRPr/>
            </a:pPr>
            <a:r>
              <a:rPr lang="de-CH" altLang="de-DE" sz="2400" dirty="0">
                <a:latin typeface="+mj-lt"/>
                <a:sym typeface="Wingdings" panose="05000000000000000000" pitchFamily="2" charset="2"/>
              </a:rPr>
              <a:t>Sicherheit verhindert oder verringert die stetige Aktivierung der Kampf- und Flucht- und Erstarrungsstrategien mit ihren entsprechenden Verhaltensweisen. </a:t>
            </a:r>
          </a:p>
          <a:p>
            <a:pPr marL="228600" indent="-228600" defTabSz="914400">
              <a:lnSpc>
                <a:spcPct val="90000"/>
              </a:lnSpc>
              <a:spcBef>
                <a:spcPts val="1000"/>
              </a:spcBef>
              <a:buClr>
                <a:srgbClr val="D4502C"/>
              </a:buClr>
              <a:buFont typeface="Arial" panose="020B0604020202020204" pitchFamily="34" charset="0"/>
              <a:buChar char="•"/>
              <a:defRPr/>
            </a:pPr>
            <a:endParaRPr lang="de-CH" altLang="de-DE" sz="2400" dirty="0">
              <a:latin typeface="+mj-lt"/>
              <a:sym typeface="Wingdings" panose="05000000000000000000" pitchFamily="2" charset="2"/>
            </a:endParaRPr>
          </a:p>
          <a:p>
            <a:pPr marL="228600" indent="-228600" defTabSz="914400">
              <a:lnSpc>
                <a:spcPct val="90000"/>
              </a:lnSpc>
              <a:spcBef>
                <a:spcPts val="1000"/>
              </a:spcBef>
              <a:buClr>
                <a:srgbClr val="D4502C"/>
              </a:buClr>
              <a:buFont typeface="Arial" panose="020B0604020202020204" pitchFamily="34" charset="0"/>
              <a:buChar char="•"/>
              <a:defRPr/>
            </a:pPr>
            <a:r>
              <a:rPr lang="de-CH" altLang="de-DE" sz="2400" dirty="0">
                <a:latin typeface="+mj-lt"/>
                <a:sym typeface="Wingdings" panose="05000000000000000000" pitchFamily="2" charset="2"/>
              </a:rPr>
              <a:t>Transparenz in Macht-, Verantwortung- und Hierarchiestrukturen, Transparenz in Abläufen im Alltag und Transparenz in der Kommunikation.</a:t>
            </a:r>
          </a:p>
        </p:txBody>
      </p:sp>
      <p:sp>
        <p:nvSpPr>
          <p:cNvPr id="3" name="Foliennummernplatzhalter 2"/>
          <p:cNvSpPr>
            <a:spLocks noGrp="1"/>
          </p:cNvSpPr>
          <p:nvPr>
            <p:ph type="sldNum" sz="quarter" idx="12"/>
          </p:nvPr>
        </p:nvSpPr>
        <p:spPr/>
        <p:txBody>
          <a:bodyPr/>
          <a:lstStyle/>
          <a:p>
            <a:fld id="{DD3AA65A-437D-40ED-9A73-A06447304748}" type="slidenum">
              <a:rPr lang="de-CH" smtClean="0"/>
              <a:t>34</a:t>
            </a:fld>
            <a:endParaRPr lang="de-CH" dirty="0"/>
          </a:p>
        </p:txBody>
      </p:sp>
    </p:spTree>
    <p:extLst>
      <p:ext uri="{BB962C8B-B14F-4D97-AF65-F5344CB8AC3E}">
        <p14:creationId xmlns:p14="http://schemas.microsoft.com/office/powerpoint/2010/main" val="39820383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838200" y="1176136"/>
            <a:ext cx="10515600" cy="654883"/>
          </a:xfrm>
        </p:spPr>
        <p:txBody>
          <a:bodyPr>
            <a:normAutofit fontScale="90000"/>
          </a:bodyPr>
          <a:lstStyle/>
          <a:p>
            <a:r>
              <a:rPr lang="de-CH" b="1" dirty="0">
                <a:solidFill>
                  <a:srgbClr val="FFC000"/>
                </a:solidFill>
                <a:effectLst>
                  <a:outerShdw blurRad="38100" dist="38100" dir="2700000" algn="tl">
                    <a:srgbClr val="000000">
                      <a:alpha val="43137"/>
                    </a:srgbClr>
                  </a:outerShdw>
                </a:effectLst>
              </a:rPr>
              <a:t>Grundhaltung: </a:t>
            </a:r>
            <a:r>
              <a:rPr lang="de-CH" sz="3600" b="1" dirty="0"/>
              <a:t>Freude und Spass</a:t>
            </a:r>
          </a:p>
        </p:txBody>
      </p:sp>
      <p:sp>
        <p:nvSpPr>
          <p:cNvPr id="9" name="Inhaltsplatzhalter 8"/>
          <p:cNvSpPr>
            <a:spLocks noGrp="1"/>
          </p:cNvSpPr>
          <p:nvPr>
            <p:ph idx="1"/>
          </p:nvPr>
        </p:nvSpPr>
        <p:spPr>
          <a:xfrm>
            <a:off x="838200" y="1831019"/>
            <a:ext cx="10515600" cy="4345944"/>
          </a:xfrm>
        </p:spPr>
        <p:txBody>
          <a:bodyPr vert="horz" lIns="91440" tIns="45720" rIns="91440" bIns="45720" rtlCol="0">
            <a:normAutofit/>
          </a:bodyPr>
          <a:lstStyle/>
          <a:p>
            <a:endParaRPr lang="de-CH" altLang="de-DE" sz="2000" dirty="0"/>
          </a:p>
          <a:p>
            <a:pPr marL="0" indent="0">
              <a:buNone/>
            </a:pPr>
            <a:endParaRPr lang="de-CH" sz="2000" dirty="0"/>
          </a:p>
        </p:txBody>
      </p:sp>
      <p:pic>
        <p:nvPicPr>
          <p:cNvPr id="4" name="Bild 2" descr="Bachstei_Logo_ganz.jpg"/>
          <p:cNvPicPr/>
          <p:nvPr/>
        </p:nvPicPr>
        <p:blipFill>
          <a:blip r:embed="rId3"/>
          <a:srcRect b="31928"/>
          <a:stretch>
            <a:fillRect/>
          </a:stretch>
        </p:blipFill>
        <p:spPr>
          <a:xfrm>
            <a:off x="532711" y="149426"/>
            <a:ext cx="5759450" cy="819150"/>
          </a:xfrm>
          <a:prstGeom prst="rect">
            <a:avLst/>
          </a:prstGeom>
        </p:spPr>
      </p:pic>
      <p:pic>
        <p:nvPicPr>
          <p:cNvPr id="5" name="Bild 2" descr="Bachstei_Logo_ganz.jpg"/>
          <p:cNvPicPr/>
          <p:nvPr/>
        </p:nvPicPr>
        <p:blipFill>
          <a:blip r:embed="rId3"/>
          <a:srcRect t="65940" b="16458"/>
          <a:stretch>
            <a:fillRect/>
          </a:stretch>
        </p:blipFill>
        <p:spPr>
          <a:xfrm>
            <a:off x="532711" y="6384524"/>
            <a:ext cx="5759450" cy="211455"/>
          </a:xfrm>
          <a:prstGeom prst="rect">
            <a:avLst/>
          </a:prstGeom>
        </p:spPr>
      </p:pic>
      <p:sp>
        <p:nvSpPr>
          <p:cNvPr id="2" name="Rechteck 1"/>
          <p:cNvSpPr/>
          <p:nvPr/>
        </p:nvSpPr>
        <p:spPr>
          <a:xfrm>
            <a:off x="838199" y="1831019"/>
            <a:ext cx="10821089" cy="4722318"/>
          </a:xfrm>
          <a:prstGeom prst="rect">
            <a:avLst/>
          </a:prstGeom>
        </p:spPr>
        <p:txBody>
          <a:bodyPr wrap="square">
            <a:spAutoFit/>
          </a:bodyPr>
          <a:lstStyle/>
          <a:p>
            <a:pPr marL="342900" indent="-342900" defTabSz="914400">
              <a:lnSpc>
                <a:spcPct val="90000"/>
              </a:lnSpc>
              <a:spcBef>
                <a:spcPts val="1000"/>
              </a:spcBef>
              <a:buClr>
                <a:srgbClr val="D4502C"/>
              </a:buClr>
              <a:buFont typeface="Arial" panose="020B0604020202020204" pitchFamily="34" charset="0"/>
              <a:buChar char="•"/>
              <a:defRPr/>
            </a:pPr>
            <a:r>
              <a:rPr lang="de-CH" altLang="de-DE" sz="2400" dirty="0">
                <a:latin typeface="+mj-lt"/>
              </a:rPr>
              <a:t>Traumatisierte Kinder und Jugendliche sind von heftigen destruktiven Emotionen wie Angst, Scham, Schuld, Ekel, Trauer und Ohnmacht geprägt. Erfahrungen von Freude gab es wenige und wenn, war ihnen nicht zu trauen. </a:t>
            </a:r>
          </a:p>
          <a:p>
            <a:pPr marL="342900" indent="-342900" defTabSz="914400">
              <a:lnSpc>
                <a:spcPct val="90000"/>
              </a:lnSpc>
              <a:spcBef>
                <a:spcPts val="1000"/>
              </a:spcBef>
              <a:buClr>
                <a:srgbClr val="D4502C"/>
              </a:buClr>
              <a:buFont typeface="Arial" panose="020B0604020202020204" pitchFamily="34" charset="0"/>
              <a:buChar char="•"/>
              <a:defRPr/>
            </a:pPr>
            <a:endParaRPr lang="de-CH" altLang="de-DE" sz="2400" dirty="0">
              <a:latin typeface="+mj-lt"/>
            </a:endParaRPr>
          </a:p>
          <a:p>
            <a:pPr marL="342900" indent="-342900" defTabSz="914400">
              <a:lnSpc>
                <a:spcPct val="90000"/>
              </a:lnSpc>
              <a:spcBef>
                <a:spcPts val="1000"/>
              </a:spcBef>
              <a:buClr>
                <a:srgbClr val="D4502C"/>
              </a:buClr>
              <a:buFont typeface="Arial" panose="020B0604020202020204" pitchFamily="34" charset="0"/>
              <a:buChar char="•"/>
              <a:defRPr/>
            </a:pPr>
            <a:r>
              <a:rPr lang="de-CH" altLang="de-DE" sz="2400" dirty="0">
                <a:latin typeface="+mj-lt"/>
              </a:rPr>
              <a:t>Oftmals fehlt den Mädchen und Jungen die Möglichkeit, sich innerhalb ihrer Gefühle regulieren zu können. Mit Freude und Spass lässt sich dies einfacher üben.</a:t>
            </a:r>
          </a:p>
          <a:p>
            <a:pPr marL="342900" indent="-342900" defTabSz="914400">
              <a:lnSpc>
                <a:spcPct val="90000"/>
              </a:lnSpc>
              <a:spcBef>
                <a:spcPts val="1000"/>
              </a:spcBef>
              <a:buClr>
                <a:srgbClr val="D4502C"/>
              </a:buClr>
              <a:buFont typeface="Arial" panose="020B0604020202020204" pitchFamily="34" charset="0"/>
              <a:buChar char="•"/>
              <a:defRPr/>
            </a:pPr>
            <a:endParaRPr lang="de-CH" altLang="de-DE" sz="2400" dirty="0">
              <a:latin typeface="+mj-lt"/>
            </a:endParaRPr>
          </a:p>
          <a:p>
            <a:pPr marL="342900" indent="-342900" defTabSz="914400">
              <a:lnSpc>
                <a:spcPct val="90000"/>
              </a:lnSpc>
              <a:spcBef>
                <a:spcPts val="1000"/>
              </a:spcBef>
              <a:buClr>
                <a:srgbClr val="D4502C"/>
              </a:buClr>
              <a:buFont typeface="Arial" panose="020B0604020202020204" pitchFamily="34" charset="0"/>
              <a:buChar char="•"/>
              <a:defRPr/>
            </a:pPr>
            <a:r>
              <a:rPr lang="de-CH" altLang="de-DE" sz="2400" dirty="0">
                <a:latin typeface="+mj-lt"/>
              </a:rPr>
              <a:t>Ziele werden oft über Leistungsanforderungen formuliert. Bei vielen der betroffenen Kindern mangelt es jedoch nicht an der Leistungsmotivation sondern an der fehlenden Emotionsregulation. Mit Freude und Spass können die geforderten Leistungen einfacher erbracht werden.  </a:t>
            </a:r>
          </a:p>
          <a:p>
            <a:pPr marL="228600" indent="-228600" defTabSz="914400">
              <a:lnSpc>
                <a:spcPct val="90000"/>
              </a:lnSpc>
              <a:spcBef>
                <a:spcPts val="1000"/>
              </a:spcBef>
              <a:buClr>
                <a:srgbClr val="D4502C"/>
              </a:buClr>
              <a:buFont typeface="Arial" panose="020B0604020202020204" pitchFamily="34" charset="0"/>
              <a:buChar char="•"/>
              <a:defRPr/>
            </a:pPr>
            <a:endParaRPr lang="de-CH" altLang="de-DE" sz="2400" dirty="0">
              <a:latin typeface="+mj-lt"/>
              <a:sym typeface="Wingdings" panose="05000000000000000000" pitchFamily="2" charset="2"/>
            </a:endParaRPr>
          </a:p>
        </p:txBody>
      </p:sp>
      <p:sp>
        <p:nvSpPr>
          <p:cNvPr id="3" name="Foliennummernplatzhalter 2"/>
          <p:cNvSpPr>
            <a:spLocks noGrp="1"/>
          </p:cNvSpPr>
          <p:nvPr>
            <p:ph type="sldNum" sz="quarter" idx="12"/>
          </p:nvPr>
        </p:nvSpPr>
        <p:spPr/>
        <p:txBody>
          <a:bodyPr/>
          <a:lstStyle/>
          <a:p>
            <a:fld id="{DD3AA65A-437D-40ED-9A73-A06447304748}" type="slidenum">
              <a:rPr lang="de-CH" smtClean="0"/>
              <a:t>35</a:t>
            </a:fld>
            <a:endParaRPr lang="de-CH" dirty="0"/>
          </a:p>
        </p:txBody>
      </p:sp>
    </p:spTree>
    <p:extLst>
      <p:ext uri="{BB962C8B-B14F-4D97-AF65-F5344CB8AC3E}">
        <p14:creationId xmlns:p14="http://schemas.microsoft.com/office/powerpoint/2010/main" val="7781029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838200" y="1176136"/>
            <a:ext cx="10515600" cy="654883"/>
          </a:xfrm>
        </p:spPr>
        <p:txBody>
          <a:bodyPr>
            <a:normAutofit fontScale="90000"/>
          </a:bodyPr>
          <a:lstStyle/>
          <a:p>
            <a:r>
              <a:rPr lang="de-CH" b="1" dirty="0">
                <a:solidFill>
                  <a:srgbClr val="FFC000"/>
                </a:solidFill>
                <a:effectLst>
                  <a:outerShdw blurRad="38100" dist="38100" dir="2700000" algn="tl">
                    <a:srgbClr val="000000">
                      <a:alpha val="43137"/>
                    </a:srgbClr>
                  </a:outerShdw>
                </a:effectLst>
              </a:rPr>
              <a:t>Grundhaltung: </a:t>
            </a:r>
            <a:r>
              <a:rPr lang="de-CH" sz="3600" b="1" dirty="0"/>
              <a:t>Freude und Spass</a:t>
            </a:r>
          </a:p>
        </p:txBody>
      </p:sp>
      <p:sp>
        <p:nvSpPr>
          <p:cNvPr id="9" name="Inhaltsplatzhalter 8"/>
          <p:cNvSpPr>
            <a:spLocks noGrp="1"/>
          </p:cNvSpPr>
          <p:nvPr>
            <p:ph idx="1"/>
          </p:nvPr>
        </p:nvSpPr>
        <p:spPr>
          <a:xfrm>
            <a:off x="838200" y="1831019"/>
            <a:ext cx="10515600" cy="4345944"/>
          </a:xfrm>
        </p:spPr>
        <p:txBody>
          <a:bodyPr vert="horz" lIns="91440" tIns="45720" rIns="91440" bIns="45720" rtlCol="0">
            <a:normAutofit/>
          </a:bodyPr>
          <a:lstStyle/>
          <a:p>
            <a:endParaRPr lang="de-CH" altLang="de-DE" sz="2400" dirty="0"/>
          </a:p>
          <a:p>
            <a:pPr marL="0" indent="0">
              <a:buNone/>
            </a:pPr>
            <a:endParaRPr lang="de-CH" sz="2400" dirty="0"/>
          </a:p>
        </p:txBody>
      </p:sp>
      <p:pic>
        <p:nvPicPr>
          <p:cNvPr id="4" name="Bild 2" descr="Bachstei_Logo_ganz.jpg"/>
          <p:cNvPicPr/>
          <p:nvPr/>
        </p:nvPicPr>
        <p:blipFill>
          <a:blip r:embed="rId3"/>
          <a:srcRect b="31928"/>
          <a:stretch>
            <a:fillRect/>
          </a:stretch>
        </p:blipFill>
        <p:spPr>
          <a:xfrm>
            <a:off x="532711" y="149426"/>
            <a:ext cx="5759450" cy="819150"/>
          </a:xfrm>
          <a:prstGeom prst="rect">
            <a:avLst/>
          </a:prstGeom>
        </p:spPr>
      </p:pic>
      <p:pic>
        <p:nvPicPr>
          <p:cNvPr id="5" name="Bild 2" descr="Bachstei_Logo_ganz.jpg"/>
          <p:cNvPicPr/>
          <p:nvPr/>
        </p:nvPicPr>
        <p:blipFill>
          <a:blip r:embed="rId3"/>
          <a:srcRect t="65940" b="16458"/>
          <a:stretch>
            <a:fillRect/>
          </a:stretch>
        </p:blipFill>
        <p:spPr>
          <a:xfrm>
            <a:off x="532711" y="6384524"/>
            <a:ext cx="5759450" cy="211455"/>
          </a:xfrm>
          <a:prstGeom prst="rect">
            <a:avLst/>
          </a:prstGeom>
        </p:spPr>
      </p:pic>
      <p:sp>
        <p:nvSpPr>
          <p:cNvPr id="2" name="Rechteck 1"/>
          <p:cNvSpPr/>
          <p:nvPr/>
        </p:nvSpPr>
        <p:spPr>
          <a:xfrm>
            <a:off x="838200" y="2076112"/>
            <a:ext cx="10515600" cy="3672800"/>
          </a:xfrm>
          <a:prstGeom prst="rect">
            <a:avLst/>
          </a:prstGeom>
        </p:spPr>
        <p:txBody>
          <a:bodyPr wrap="square">
            <a:spAutoFit/>
          </a:bodyPr>
          <a:lstStyle/>
          <a:p>
            <a:pPr marL="342900" indent="-342900" defTabSz="914400">
              <a:lnSpc>
                <a:spcPct val="90000"/>
              </a:lnSpc>
              <a:spcBef>
                <a:spcPts val="1000"/>
              </a:spcBef>
              <a:buClr>
                <a:srgbClr val="D4502C"/>
              </a:buClr>
              <a:buFont typeface="Arial" panose="020B0604020202020204" pitchFamily="34" charset="0"/>
              <a:buChar char="•"/>
              <a:defRPr/>
            </a:pPr>
            <a:r>
              <a:rPr lang="de-CH" altLang="de-DE" sz="2400" dirty="0">
                <a:latin typeface="+mj-lt"/>
              </a:rPr>
              <a:t>Durch Freude und Spass werden korrigierende Erfahrungen ermöglicht. </a:t>
            </a:r>
            <a:br>
              <a:rPr lang="de-CH" altLang="de-DE" sz="2400" dirty="0">
                <a:latin typeface="+mj-lt"/>
              </a:rPr>
            </a:br>
            <a:endParaRPr lang="de-CH" altLang="de-DE" sz="2400" dirty="0">
              <a:latin typeface="+mj-lt"/>
            </a:endParaRPr>
          </a:p>
          <a:p>
            <a:pPr marL="342900" indent="-342900" defTabSz="914400">
              <a:lnSpc>
                <a:spcPct val="90000"/>
              </a:lnSpc>
              <a:spcBef>
                <a:spcPts val="1000"/>
              </a:spcBef>
              <a:buClr>
                <a:srgbClr val="D4502C"/>
              </a:buClr>
              <a:buFont typeface="Arial" panose="020B0604020202020204" pitchFamily="34" charset="0"/>
              <a:buChar char="•"/>
              <a:defRPr/>
            </a:pPr>
            <a:r>
              <a:rPr lang="de-CH" altLang="de-DE" sz="2400" dirty="0">
                <a:latin typeface="+mj-lt"/>
              </a:rPr>
              <a:t>Fokussierung auf die Freude und Spass in der Pädagogik erhöht auch die Freude an der Arbeit seitens der </a:t>
            </a:r>
            <a:r>
              <a:rPr lang="de-CH" altLang="de-DE" sz="2400" dirty="0" err="1">
                <a:latin typeface="+mj-lt"/>
              </a:rPr>
              <a:t>PädagogInnen</a:t>
            </a:r>
            <a:r>
              <a:rPr lang="de-CH" altLang="de-DE" sz="2400" dirty="0">
                <a:latin typeface="+mj-lt"/>
              </a:rPr>
              <a:t>.</a:t>
            </a:r>
            <a:br>
              <a:rPr lang="de-CH" altLang="de-DE" sz="2400" dirty="0">
                <a:latin typeface="+mj-lt"/>
              </a:rPr>
            </a:br>
            <a:endParaRPr lang="de-CH" altLang="de-DE" sz="2400" dirty="0">
              <a:latin typeface="+mj-lt"/>
            </a:endParaRPr>
          </a:p>
          <a:p>
            <a:pPr marL="342900" indent="-342900" defTabSz="914400">
              <a:lnSpc>
                <a:spcPct val="90000"/>
              </a:lnSpc>
              <a:spcBef>
                <a:spcPts val="1000"/>
              </a:spcBef>
              <a:buClr>
                <a:srgbClr val="D4502C"/>
              </a:buClr>
              <a:buFont typeface="Arial" panose="020B0604020202020204" pitchFamily="34" charset="0"/>
              <a:buChar char="•"/>
              <a:defRPr/>
            </a:pPr>
            <a:r>
              <a:rPr lang="de-CH" altLang="de-DE" sz="2400" dirty="0">
                <a:latin typeface="+mj-lt"/>
              </a:rPr>
              <a:t>Wenn Mädchen und Jungen innerhalb von Beziehungsgestaltung und Erziehungsmassnahmen auf belastete und gestresste Erwachsene treffen, erhöht sich auch ihr eigenes Stress- und Belastungserleben, was dazu führen wird, dass die Kinder entweder versuchen, sich anzupassen oder sich aus Angst massiv wehren. Beides erhöht den Druck und hemmt die Entwicklung. </a:t>
            </a:r>
          </a:p>
        </p:txBody>
      </p:sp>
      <p:sp>
        <p:nvSpPr>
          <p:cNvPr id="3" name="Foliennummernplatzhalter 2"/>
          <p:cNvSpPr>
            <a:spLocks noGrp="1"/>
          </p:cNvSpPr>
          <p:nvPr>
            <p:ph type="sldNum" sz="quarter" idx="12"/>
          </p:nvPr>
        </p:nvSpPr>
        <p:spPr/>
        <p:txBody>
          <a:bodyPr/>
          <a:lstStyle/>
          <a:p>
            <a:fld id="{DD3AA65A-437D-40ED-9A73-A06447304748}" type="slidenum">
              <a:rPr lang="de-CH" smtClean="0"/>
              <a:t>36</a:t>
            </a:fld>
            <a:endParaRPr lang="de-CH" dirty="0"/>
          </a:p>
        </p:txBody>
      </p:sp>
    </p:spTree>
    <p:extLst>
      <p:ext uri="{BB962C8B-B14F-4D97-AF65-F5344CB8AC3E}">
        <p14:creationId xmlns:p14="http://schemas.microsoft.com/office/powerpoint/2010/main" val="33021660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838200" y="1176136"/>
            <a:ext cx="10515600" cy="654883"/>
          </a:xfrm>
        </p:spPr>
        <p:txBody>
          <a:bodyPr>
            <a:normAutofit fontScale="90000"/>
          </a:bodyPr>
          <a:lstStyle/>
          <a:p>
            <a:r>
              <a:rPr lang="de-CH" b="1" dirty="0">
                <a:solidFill>
                  <a:srgbClr val="FFC000"/>
                </a:solidFill>
                <a:effectLst>
                  <a:outerShdw blurRad="38100" dist="38100" dir="2700000" algn="tl">
                    <a:srgbClr val="000000">
                      <a:alpha val="43137"/>
                    </a:srgbClr>
                  </a:outerShdw>
                </a:effectLst>
              </a:rPr>
              <a:t>Grundhaltung</a:t>
            </a:r>
            <a:r>
              <a:rPr lang="de-CH" b="1" dirty="0"/>
              <a:t> in der </a:t>
            </a:r>
            <a:r>
              <a:rPr lang="de-CH" b="1" dirty="0" err="1"/>
              <a:t>Traumapädagogik</a:t>
            </a:r>
            <a:endParaRPr lang="de-CH" b="1" dirty="0"/>
          </a:p>
        </p:txBody>
      </p:sp>
      <p:sp>
        <p:nvSpPr>
          <p:cNvPr id="9" name="Inhaltsplatzhalter 8"/>
          <p:cNvSpPr>
            <a:spLocks noGrp="1"/>
          </p:cNvSpPr>
          <p:nvPr>
            <p:ph idx="1"/>
          </p:nvPr>
        </p:nvSpPr>
        <p:spPr>
          <a:xfrm>
            <a:off x="838200" y="1831019"/>
            <a:ext cx="10515600" cy="4345944"/>
          </a:xfrm>
        </p:spPr>
        <p:txBody>
          <a:bodyPr>
            <a:normAutofit/>
          </a:bodyPr>
          <a:lstStyle/>
          <a:p>
            <a:endParaRPr lang="de-CH" altLang="de-DE" sz="2000" dirty="0"/>
          </a:p>
          <a:p>
            <a:pPr marL="0" indent="0">
              <a:buClr>
                <a:srgbClr val="D4502C"/>
              </a:buClr>
              <a:buNone/>
            </a:pPr>
            <a:endParaRPr lang="de-CH" dirty="0">
              <a:latin typeface="+mj-lt"/>
            </a:endParaRPr>
          </a:p>
        </p:txBody>
      </p:sp>
      <p:pic>
        <p:nvPicPr>
          <p:cNvPr id="4" name="Bild 2" descr="Bachstei_Logo_ganz.jpg"/>
          <p:cNvPicPr/>
          <p:nvPr/>
        </p:nvPicPr>
        <p:blipFill>
          <a:blip r:embed="rId2"/>
          <a:srcRect b="31928"/>
          <a:stretch>
            <a:fillRect/>
          </a:stretch>
        </p:blipFill>
        <p:spPr>
          <a:xfrm>
            <a:off x="532711" y="149426"/>
            <a:ext cx="5759450" cy="819150"/>
          </a:xfrm>
          <a:prstGeom prst="rect">
            <a:avLst/>
          </a:prstGeom>
        </p:spPr>
      </p:pic>
      <p:pic>
        <p:nvPicPr>
          <p:cNvPr id="5" name="Bild 2" descr="Bachstei_Logo_ganz.jpg"/>
          <p:cNvPicPr/>
          <p:nvPr/>
        </p:nvPicPr>
        <p:blipFill>
          <a:blip r:embed="rId2"/>
          <a:srcRect t="65940" b="16458"/>
          <a:stretch>
            <a:fillRect/>
          </a:stretch>
        </p:blipFill>
        <p:spPr>
          <a:xfrm>
            <a:off x="532711" y="6384524"/>
            <a:ext cx="5759450" cy="211455"/>
          </a:xfrm>
          <a:prstGeom prst="rect">
            <a:avLst/>
          </a:prstGeom>
        </p:spPr>
      </p:pic>
      <p:graphicFrame>
        <p:nvGraphicFramePr>
          <p:cNvPr id="8" name="Diagramm 7"/>
          <p:cNvGraphicFramePr/>
          <p:nvPr/>
        </p:nvGraphicFramePr>
        <p:xfrm>
          <a:off x="2732187" y="1831019"/>
          <a:ext cx="6727626" cy="36865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liennummernplatzhalter 1"/>
          <p:cNvSpPr>
            <a:spLocks noGrp="1"/>
          </p:cNvSpPr>
          <p:nvPr>
            <p:ph type="sldNum" sz="quarter" idx="12"/>
          </p:nvPr>
        </p:nvSpPr>
        <p:spPr/>
        <p:txBody>
          <a:bodyPr/>
          <a:lstStyle/>
          <a:p>
            <a:fld id="{DD3AA65A-437D-40ED-9A73-A06447304748}" type="slidenum">
              <a:rPr lang="de-CH" smtClean="0"/>
              <a:t>37</a:t>
            </a:fld>
            <a:endParaRPr lang="de-CH" dirty="0"/>
          </a:p>
        </p:txBody>
      </p:sp>
    </p:spTree>
    <p:extLst>
      <p:ext uri="{BB962C8B-B14F-4D97-AF65-F5344CB8AC3E}">
        <p14:creationId xmlns:p14="http://schemas.microsoft.com/office/powerpoint/2010/main" val="39145491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el 1"/>
          <p:cNvSpPr>
            <a:spLocks noGrp="1"/>
          </p:cNvSpPr>
          <p:nvPr>
            <p:ph type="title"/>
          </p:nvPr>
        </p:nvSpPr>
        <p:spPr>
          <a:xfrm>
            <a:off x="532711" y="1087612"/>
            <a:ext cx="11129753" cy="848763"/>
          </a:xfrm>
        </p:spPr>
        <p:txBody>
          <a:bodyPr>
            <a:normAutofit fontScale="90000"/>
          </a:bodyPr>
          <a:lstStyle/>
          <a:p>
            <a:pPr eaLnBrk="1" hangingPunct="1"/>
            <a:r>
              <a:rPr lang="de-CH" altLang="de-DE" sz="3200" b="1" dirty="0"/>
              <a:t>Gegenüberstellung von traumatisierendem und </a:t>
            </a:r>
            <a:r>
              <a:rPr lang="de-CH" altLang="de-DE" sz="3200" b="1" dirty="0" err="1"/>
              <a:t>traumapädagogischem</a:t>
            </a:r>
            <a:r>
              <a:rPr lang="de-CH" altLang="de-DE" sz="3200" b="1" dirty="0"/>
              <a:t> Milieu</a:t>
            </a:r>
          </a:p>
        </p:txBody>
      </p:sp>
      <p:sp>
        <p:nvSpPr>
          <p:cNvPr id="62467" name="Textplatzhalter 2"/>
          <p:cNvSpPr>
            <a:spLocks noGrp="1"/>
          </p:cNvSpPr>
          <p:nvPr>
            <p:ph type="body" idx="1"/>
          </p:nvPr>
        </p:nvSpPr>
        <p:spPr>
          <a:xfrm>
            <a:off x="532711" y="1978026"/>
            <a:ext cx="3868737" cy="459430"/>
          </a:xfrm>
        </p:spPr>
        <p:txBody>
          <a:bodyPr/>
          <a:lstStyle/>
          <a:p>
            <a:pPr eaLnBrk="1" hangingPunct="1"/>
            <a:r>
              <a:rPr lang="de-CH" altLang="de-DE" sz="2000" dirty="0"/>
              <a:t>Traumatisierendes Milieu</a:t>
            </a:r>
          </a:p>
        </p:txBody>
      </p:sp>
      <p:sp>
        <p:nvSpPr>
          <p:cNvPr id="62468" name="Inhaltsplatzhalter 3"/>
          <p:cNvSpPr>
            <a:spLocks noGrp="1"/>
          </p:cNvSpPr>
          <p:nvPr>
            <p:ph sz="half" idx="2"/>
          </p:nvPr>
        </p:nvSpPr>
        <p:spPr>
          <a:xfrm>
            <a:off x="532711" y="2528047"/>
            <a:ext cx="5490265" cy="3828304"/>
          </a:xfrm>
        </p:spPr>
        <p:txBody>
          <a:bodyPr>
            <a:normAutofit fontScale="70000" lnSpcReduction="20000"/>
          </a:bodyPr>
          <a:lstStyle/>
          <a:p>
            <a:pPr>
              <a:buClr>
                <a:srgbClr val="D4502C"/>
              </a:buClr>
            </a:pPr>
            <a:r>
              <a:rPr lang="de-CH" altLang="de-DE" sz="2600" dirty="0">
                <a:latin typeface="+mj-lt"/>
              </a:rPr>
              <a:t>Unberechenbarkeit</a:t>
            </a:r>
          </a:p>
          <a:p>
            <a:pPr>
              <a:buClr>
                <a:srgbClr val="D4502C"/>
              </a:buClr>
            </a:pPr>
            <a:r>
              <a:rPr lang="de-CH" altLang="de-DE" sz="2600" dirty="0">
                <a:latin typeface="+mj-lt"/>
              </a:rPr>
              <a:t>Einsamkeit / Isolation</a:t>
            </a:r>
          </a:p>
          <a:p>
            <a:pPr>
              <a:buClr>
                <a:srgbClr val="D4502C"/>
              </a:buClr>
            </a:pPr>
            <a:r>
              <a:rPr lang="de-CH" altLang="de-DE" sz="2600" dirty="0">
                <a:latin typeface="+mj-lt"/>
              </a:rPr>
              <a:t>Nicht gesehen, nicht beachtet, nicht gehört werden</a:t>
            </a:r>
          </a:p>
          <a:p>
            <a:pPr>
              <a:buClr>
                <a:srgbClr val="D4502C"/>
              </a:buClr>
            </a:pPr>
            <a:r>
              <a:rPr lang="de-CH" altLang="de-DE" sz="2600" dirty="0">
                <a:latin typeface="+mj-lt"/>
              </a:rPr>
              <a:t>Geringschätzung</a:t>
            </a:r>
          </a:p>
          <a:p>
            <a:pPr>
              <a:buClr>
                <a:srgbClr val="D4502C"/>
              </a:buClr>
            </a:pPr>
            <a:r>
              <a:rPr lang="de-CH" altLang="de-DE" sz="2600" dirty="0">
                <a:latin typeface="+mj-lt"/>
              </a:rPr>
              <a:t>Bedürfnisse missachten</a:t>
            </a:r>
          </a:p>
          <a:p>
            <a:pPr>
              <a:buClr>
                <a:srgbClr val="D4502C"/>
              </a:buClr>
            </a:pPr>
            <a:r>
              <a:rPr lang="de-CH" altLang="de-DE" sz="2600" dirty="0">
                <a:latin typeface="+mj-lt"/>
              </a:rPr>
              <a:t>Ausgeliefert sein – andere bestimmen absolut über mich</a:t>
            </a:r>
          </a:p>
          <a:p>
            <a:pPr>
              <a:buClr>
                <a:srgbClr val="D4502C"/>
              </a:buClr>
            </a:pPr>
            <a:r>
              <a:rPr lang="de-CH" altLang="de-DE" sz="2600" dirty="0">
                <a:latin typeface="+mj-lt"/>
              </a:rPr>
              <a:t>Abwertung und Bestrafung</a:t>
            </a:r>
          </a:p>
          <a:p>
            <a:pPr>
              <a:buClr>
                <a:srgbClr val="D4502C"/>
              </a:buClr>
            </a:pPr>
            <a:r>
              <a:rPr lang="de-CH" altLang="de-DE" sz="2600" dirty="0">
                <a:latin typeface="+mj-lt"/>
              </a:rPr>
              <a:t>Keine adäquate Förderung – häufige Überforderungs- oder Unterforderungssituationen </a:t>
            </a:r>
          </a:p>
          <a:p>
            <a:pPr>
              <a:buClr>
                <a:srgbClr val="D4502C"/>
              </a:buClr>
            </a:pPr>
            <a:r>
              <a:rPr lang="de-CH" altLang="de-DE" sz="2600" dirty="0">
                <a:latin typeface="+mj-lt"/>
              </a:rPr>
              <a:t>Leid</a:t>
            </a:r>
          </a:p>
        </p:txBody>
      </p:sp>
      <p:sp>
        <p:nvSpPr>
          <p:cNvPr id="62469" name="Textplatzhalter 4"/>
          <p:cNvSpPr>
            <a:spLocks noGrp="1"/>
          </p:cNvSpPr>
          <p:nvPr>
            <p:ph type="body" sz="quarter" idx="3"/>
          </p:nvPr>
        </p:nvSpPr>
        <p:spPr>
          <a:xfrm>
            <a:off x="6153150" y="1871868"/>
            <a:ext cx="5370303" cy="574675"/>
          </a:xfrm>
        </p:spPr>
        <p:txBody>
          <a:bodyPr/>
          <a:lstStyle/>
          <a:p>
            <a:pPr eaLnBrk="1" hangingPunct="1"/>
            <a:r>
              <a:rPr lang="de-CH" altLang="de-DE" sz="2000" dirty="0"/>
              <a:t>Förderliches </a:t>
            </a:r>
            <a:r>
              <a:rPr lang="de-CH" altLang="de-DE" sz="2000" dirty="0" err="1"/>
              <a:t>traumapädagogisches</a:t>
            </a:r>
            <a:r>
              <a:rPr lang="de-CH" altLang="de-DE" sz="2000" dirty="0"/>
              <a:t> Milieu</a:t>
            </a:r>
          </a:p>
        </p:txBody>
      </p:sp>
      <p:sp>
        <p:nvSpPr>
          <p:cNvPr id="62470" name="Inhaltsplatzhalter 5"/>
          <p:cNvSpPr>
            <a:spLocks noGrp="1"/>
          </p:cNvSpPr>
          <p:nvPr>
            <p:ph sz="quarter" idx="4"/>
          </p:nvPr>
        </p:nvSpPr>
        <p:spPr>
          <a:xfrm>
            <a:off x="6153150" y="2528047"/>
            <a:ext cx="5787838" cy="3709266"/>
          </a:xfrm>
        </p:spPr>
        <p:txBody>
          <a:bodyPr>
            <a:normAutofit fontScale="70000" lnSpcReduction="20000"/>
          </a:bodyPr>
          <a:lstStyle/>
          <a:p>
            <a:pPr>
              <a:lnSpc>
                <a:spcPct val="110000"/>
              </a:lnSpc>
              <a:buClr>
                <a:srgbClr val="D4502C"/>
              </a:buClr>
            </a:pPr>
            <a:r>
              <a:rPr lang="de-CH" altLang="de-DE" sz="2600" dirty="0">
                <a:latin typeface="+mj-lt"/>
              </a:rPr>
              <a:t>Transparenz / Berechenbarkeit</a:t>
            </a:r>
          </a:p>
          <a:p>
            <a:pPr>
              <a:lnSpc>
                <a:spcPct val="110000"/>
              </a:lnSpc>
              <a:buClr>
                <a:srgbClr val="D4502C"/>
              </a:buClr>
            </a:pPr>
            <a:r>
              <a:rPr lang="de-CH" altLang="de-DE" sz="2600" dirty="0">
                <a:latin typeface="+mj-lt"/>
              </a:rPr>
              <a:t>Beziehungsangebote</a:t>
            </a:r>
          </a:p>
          <a:p>
            <a:pPr>
              <a:lnSpc>
                <a:spcPct val="110000"/>
              </a:lnSpc>
              <a:buClr>
                <a:srgbClr val="D4502C"/>
              </a:buClr>
            </a:pPr>
            <a:r>
              <a:rPr lang="de-CH" altLang="de-DE" sz="2600" dirty="0">
                <a:latin typeface="+mj-lt"/>
              </a:rPr>
              <a:t>Beachtet werden / wichtig sein</a:t>
            </a:r>
          </a:p>
          <a:p>
            <a:pPr>
              <a:lnSpc>
                <a:spcPct val="110000"/>
              </a:lnSpc>
              <a:buClr>
                <a:srgbClr val="D4502C"/>
              </a:buClr>
            </a:pPr>
            <a:r>
              <a:rPr lang="de-CH" altLang="de-DE" sz="2600" dirty="0">
                <a:latin typeface="+mj-lt"/>
              </a:rPr>
              <a:t>Wertschätzung (auch in der individuellen Besonderheit)</a:t>
            </a:r>
          </a:p>
          <a:p>
            <a:pPr>
              <a:lnSpc>
                <a:spcPct val="110000"/>
              </a:lnSpc>
              <a:buClr>
                <a:srgbClr val="D4502C"/>
              </a:buClr>
            </a:pPr>
            <a:r>
              <a:rPr lang="de-CH" altLang="de-DE" sz="2600" dirty="0">
                <a:latin typeface="+mj-lt"/>
              </a:rPr>
              <a:t>Bedürfnisorientierung</a:t>
            </a:r>
          </a:p>
          <a:p>
            <a:pPr>
              <a:lnSpc>
                <a:spcPct val="110000"/>
              </a:lnSpc>
              <a:buClr>
                <a:srgbClr val="D4502C"/>
              </a:buClr>
            </a:pPr>
            <a:r>
              <a:rPr lang="de-CH" altLang="de-DE" sz="2600" dirty="0">
                <a:latin typeface="+mj-lt"/>
              </a:rPr>
              <a:t>Mitbestimmen können – Partizipation an Entscheidungen</a:t>
            </a:r>
          </a:p>
          <a:p>
            <a:pPr>
              <a:lnSpc>
                <a:spcPct val="110000"/>
              </a:lnSpc>
              <a:buClr>
                <a:srgbClr val="D4502C"/>
              </a:buClr>
            </a:pPr>
            <a:r>
              <a:rPr lang="de-CH" altLang="de-DE" sz="2600" dirty="0">
                <a:latin typeface="+mj-lt"/>
              </a:rPr>
              <a:t>Ermutigung und Lob</a:t>
            </a:r>
          </a:p>
          <a:p>
            <a:pPr>
              <a:lnSpc>
                <a:spcPct val="110000"/>
              </a:lnSpc>
              <a:buClr>
                <a:srgbClr val="D4502C"/>
              </a:buClr>
            </a:pPr>
            <a:r>
              <a:rPr lang="de-CH" altLang="de-DE" sz="2600" dirty="0">
                <a:latin typeface="+mj-lt"/>
              </a:rPr>
              <a:t>Individuelle, dem Entwicklungsstand entsprechende Förderung</a:t>
            </a:r>
          </a:p>
          <a:p>
            <a:pPr>
              <a:lnSpc>
                <a:spcPct val="110000"/>
              </a:lnSpc>
              <a:buClr>
                <a:srgbClr val="D4502C"/>
              </a:buClr>
            </a:pPr>
            <a:r>
              <a:rPr lang="de-CH" altLang="de-DE" sz="2600" dirty="0">
                <a:latin typeface="+mj-lt"/>
              </a:rPr>
              <a:t>Freude</a:t>
            </a:r>
          </a:p>
        </p:txBody>
      </p:sp>
      <p:pic>
        <p:nvPicPr>
          <p:cNvPr id="8" name="Bild 2" descr="Bachstei_Logo_ganz.jpg"/>
          <p:cNvPicPr/>
          <p:nvPr/>
        </p:nvPicPr>
        <p:blipFill>
          <a:blip r:embed="rId3"/>
          <a:srcRect b="31928"/>
          <a:stretch>
            <a:fillRect/>
          </a:stretch>
        </p:blipFill>
        <p:spPr>
          <a:xfrm>
            <a:off x="532711" y="149426"/>
            <a:ext cx="5759450" cy="819150"/>
          </a:xfrm>
          <a:prstGeom prst="rect">
            <a:avLst/>
          </a:prstGeom>
        </p:spPr>
      </p:pic>
      <p:pic>
        <p:nvPicPr>
          <p:cNvPr id="9" name="Bild 2" descr="Bachstei_Logo_ganz.jpg"/>
          <p:cNvPicPr/>
          <p:nvPr/>
        </p:nvPicPr>
        <p:blipFill>
          <a:blip r:embed="rId3"/>
          <a:srcRect t="65940" b="16458"/>
          <a:stretch>
            <a:fillRect/>
          </a:stretch>
        </p:blipFill>
        <p:spPr>
          <a:xfrm>
            <a:off x="532711" y="6519358"/>
            <a:ext cx="5759450" cy="211455"/>
          </a:xfrm>
          <a:prstGeom prst="rect">
            <a:avLst/>
          </a:prstGeom>
        </p:spPr>
      </p:pic>
      <p:sp>
        <p:nvSpPr>
          <p:cNvPr id="3" name="Foliennummernplatzhalter 2"/>
          <p:cNvSpPr>
            <a:spLocks noGrp="1"/>
          </p:cNvSpPr>
          <p:nvPr>
            <p:ph type="sldNum" sz="quarter" idx="12"/>
          </p:nvPr>
        </p:nvSpPr>
        <p:spPr/>
        <p:txBody>
          <a:bodyPr/>
          <a:lstStyle/>
          <a:p>
            <a:fld id="{DD3AA65A-437D-40ED-9A73-A06447304748}" type="slidenum">
              <a:rPr lang="de-CH" smtClean="0"/>
              <a:t>38</a:t>
            </a:fld>
            <a:endParaRPr lang="de-CH" dirty="0"/>
          </a:p>
        </p:txBody>
      </p:sp>
    </p:spTree>
    <p:extLst>
      <p:ext uri="{BB962C8B-B14F-4D97-AF65-F5344CB8AC3E}">
        <p14:creationId xmlns:p14="http://schemas.microsoft.com/office/powerpoint/2010/main" val="21566846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838200" y="1176136"/>
            <a:ext cx="10515600" cy="654883"/>
          </a:xfrm>
        </p:spPr>
        <p:txBody>
          <a:bodyPr>
            <a:normAutofit fontScale="90000"/>
          </a:bodyPr>
          <a:lstStyle/>
          <a:p>
            <a:r>
              <a:rPr lang="de-CH" b="1" dirty="0"/>
              <a:t>Gruppenarbeit</a:t>
            </a:r>
          </a:p>
        </p:txBody>
      </p:sp>
      <p:sp>
        <p:nvSpPr>
          <p:cNvPr id="9" name="Inhaltsplatzhalter 8"/>
          <p:cNvSpPr>
            <a:spLocks noGrp="1"/>
          </p:cNvSpPr>
          <p:nvPr>
            <p:ph idx="1"/>
          </p:nvPr>
        </p:nvSpPr>
        <p:spPr>
          <a:xfrm>
            <a:off x="838200" y="1831019"/>
            <a:ext cx="10515600" cy="4345944"/>
          </a:xfrm>
        </p:spPr>
        <p:txBody>
          <a:bodyPr>
            <a:normAutofit/>
          </a:bodyPr>
          <a:lstStyle/>
          <a:p>
            <a:pPr>
              <a:buClr>
                <a:srgbClr val="D4502C"/>
              </a:buClr>
            </a:pPr>
            <a:endParaRPr lang="de-CH" altLang="de-DE" sz="2200" dirty="0">
              <a:latin typeface="+mj-lt"/>
            </a:endParaRPr>
          </a:p>
          <a:p>
            <a:pPr>
              <a:buClr>
                <a:srgbClr val="D4502C"/>
              </a:buClr>
              <a:defRPr/>
            </a:pPr>
            <a:r>
              <a:rPr lang="de-CH" altLang="de-DE" sz="2600" dirty="0">
                <a:latin typeface="+mj-lt"/>
              </a:rPr>
              <a:t>Wo weisst ihr auf euren Gruppen ein förderliches </a:t>
            </a:r>
            <a:r>
              <a:rPr lang="de-CH" altLang="de-DE" sz="2600" dirty="0" err="1">
                <a:latin typeface="+mj-lt"/>
              </a:rPr>
              <a:t>traumapädagogisches</a:t>
            </a:r>
            <a:r>
              <a:rPr lang="de-CH" altLang="de-DE" sz="2600" dirty="0">
                <a:latin typeface="+mj-lt"/>
              </a:rPr>
              <a:t> Milieu auf?</a:t>
            </a:r>
            <a:br>
              <a:rPr lang="de-CH" altLang="de-DE" sz="2600" dirty="0">
                <a:latin typeface="+mj-lt"/>
              </a:rPr>
            </a:br>
            <a:endParaRPr lang="de-CH" altLang="de-DE" sz="2600" dirty="0">
              <a:latin typeface="+mj-lt"/>
            </a:endParaRPr>
          </a:p>
          <a:p>
            <a:pPr>
              <a:buClr>
                <a:srgbClr val="D4502C"/>
              </a:buClr>
              <a:defRPr/>
            </a:pPr>
            <a:r>
              <a:rPr lang="de-CH" altLang="de-DE" sz="2600" dirty="0">
                <a:latin typeface="+mj-lt"/>
              </a:rPr>
              <a:t>Worauf könnte noch mehr geachtet werden? </a:t>
            </a:r>
          </a:p>
        </p:txBody>
      </p:sp>
      <p:pic>
        <p:nvPicPr>
          <p:cNvPr id="4" name="Bild 2" descr="Bachstei_Logo_ganz.jpg"/>
          <p:cNvPicPr/>
          <p:nvPr/>
        </p:nvPicPr>
        <p:blipFill>
          <a:blip r:embed="rId2"/>
          <a:srcRect b="31928"/>
          <a:stretch>
            <a:fillRect/>
          </a:stretch>
        </p:blipFill>
        <p:spPr>
          <a:xfrm>
            <a:off x="532711" y="149426"/>
            <a:ext cx="5759450" cy="819150"/>
          </a:xfrm>
          <a:prstGeom prst="rect">
            <a:avLst/>
          </a:prstGeom>
        </p:spPr>
      </p:pic>
      <p:pic>
        <p:nvPicPr>
          <p:cNvPr id="5" name="Bild 2" descr="Bachstei_Logo_ganz.jpg"/>
          <p:cNvPicPr/>
          <p:nvPr/>
        </p:nvPicPr>
        <p:blipFill>
          <a:blip r:embed="rId2"/>
          <a:srcRect t="65940" b="16458"/>
          <a:stretch>
            <a:fillRect/>
          </a:stretch>
        </p:blipFill>
        <p:spPr>
          <a:xfrm>
            <a:off x="532711" y="6384524"/>
            <a:ext cx="5759450" cy="211455"/>
          </a:xfrm>
          <a:prstGeom prst="rect">
            <a:avLst/>
          </a:prstGeom>
        </p:spPr>
      </p:pic>
      <p:sp>
        <p:nvSpPr>
          <p:cNvPr id="2" name="Foliennummernplatzhalter 1"/>
          <p:cNvSpPr>
            <a:spLocks noGrp="1"/>
          </p:cNvSpPr>
          <p:nvPr>
            <p:ph type="sldNum" sz="quarter" idx="12"/>
          </p:nvPr>
        </p:nvSpPr>
        <p:spPr/>
        <p:txBody>
          <a:bodyPr/>
          <a:lstStyle/>
          <a:p>
            <a:fld id="{DD3AA65A-437D-40ED-9A73-A06447304748}" type="slidenum">
              <a:rPr lang="de-CH" smtClean="0"/>
              <a:t>39</a:t>
            </a:fld>
            <a:endParaRPr lang="de-CH" dirty="0"/>
          </a:p>
        </p:txBody>
      </p:sp>
    </p:spTree>
    <p:extLst>
      <p:ext uri="{BB962C8B-B14F-4D97-AF65-F5344CB8AC3E}">
        <p14:creationId xmlns:p14="http://schemas.microsoft.com/office/powerpoint/2010/main" val="914280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838200" y="1257008"/>
            <a:ext cx="10515600" cy="722112"/>
          </a:xfrm>
        </p:spPr>
        <p:txBody>
          <a:bodyPr>
            <a:noAutofit/>
          </a:bodyPr>
          <a:lstStyle/>
          <a:p>
            <a:r>
              <a:rPr lang="de-CH" sz="4000" b="1" dirty="0"/>
              <a:t>Ressourcenbereich</a:t>
            </a:r>
          </a:p>
        </p:txBody>
      </p:sp>
      <p:pic>
        <p:nvPicPr>
          <p:cNvPr id="4" name="Bild 2" descr="Bachstei_Logo_ganz.jpg"/>
          <p:cNvPicPr/>
          <p:nvPr/>
        </p:nvPicPr>
        <p:blipFill>
          <a:blip r:embed="rId3"/>
          <a:srcRect b="31928"/>
          <a:stretch>
            <a:fillRect/>
          </a:stretch>
        </p:blipFill>
        <p:spPr>
          <a:xfrm>
            <a:off x="532711" y="149426"/>
            <a:ext cx="5759450" cy="819150"/>
          </a:xfrm>
          <a:prstGeom prst="rect">
            <a:avLst/>
          </a:prstGeom>
        </p:spPr>
      </p:pic>
      <p:pic>
        <p:nvPicPr>
          <p:cNvPr id="5" name="Bild 2" descr="Bachstei_Logo_ganz.jpg"/>
          <p:cNvPicPr/>
          <p:nvPr/>
        </p:nvPicPr>
        <p:blipFill>
          <a:blip r:embed="rId3"/>
          <a:srcRect t="65940" b="16458"/>
          <a:stretch>
            <a:fillRect/>
          </a:stretch>
        </p:blipFill>
        <p:spPr>
          <a:xfrm>
            <a:off x="532711" y="6384524"/>
            <a:ext cx="5759450" cy="211455"/>
          </a:xfrm>
          <a:prstGeom prst="rect">
            <a:avLst/>
          </a:prstGeom>
        </p:spPr>
      </p:pic>
      <p:sp>
        <p:nvSpPr>
          <p:cNvPr id="11" name="Textplatzhalter 8"/>
          <p:cNvSpPr>
            <a:spLocks noGrp="1"/>
          </p:cNvSpPr>
          <p:nvPr>
            <p:ph sz="half" idx="1"/>
          </p:nvPr>
        </p:nvSpPr>
        <p:spPr/>
        <p:txBody>
          <a:bodyPr rtlCol="0" anchor="ctr">
            <a:normAutofit/>
          </a:bodyPr>
          <a:lstStyle/>
          <a:p>
            <a:pPr eaLnBrk="1" fontAlgn="auto" hangingPunct="1">
              <a:spcAft>
                <a:spcPts val="0"/>
              </a:spcAft>
              <a:buClr>
                <a:srgbClr val="D4502C"/>
              </a:buClr>
              <a:defRPr/>
            </a:pPr>
            <a:endParaRPr lang="de-CH" altLang="de-DE" sz="2400" b="1" dirty="0"/>
          </a:p>
          <a:p>
            <a:pPr>
              <a:lnSpc>
                <a:spcPct val="100000"/>
              </a:lnSpc>
              <a:spcBef>
                <a:spcPct val="0"/>
              </a:spcBef>
              <a:buClr>
                <a:srgbClr val="D4502C"/>
              </a:buClr>
            </a:pPr>
            <a:r>
              <a:rPr lang="de-CH" altLang="de-DE" sz="2600" dirty="0">
                <a:latin typeface="+mj-lt"/>
              </a:rPr>
              <a:t>Alle Rhythmen im Körper sind anpassungs- und schwingungsfähig </a:t>
            </a:r>
          </a:p>
          <a:p>
            <a:pPr>
              <a:lnSpc>
                <a:spcPct val="100000"/>
              </a:lnSpc>
              <a:spcBef>
                <a:spcPct val="0"/>
              </a:spcBef>
              <a:buClr>
                <a:srgbClr val="D4502C"/>
              </a:buClr>
            </a:pPr>
            <a:endParaRPr lang="de-CH" altLang="de-DE" sz="2600" dirty="0">
              <a:latin typeface="+mj-lt"/>
            </a:endParaRPr>
          </a:p>
          <a:p>
            <a:pPr>
              <a:lnSpc>
                <a:spcPct val="100000"/>
              </a:lnSpc>
              <a:spcBef>
                <a:spcPct val="0"/>
              </a:spcBef>
              <a:buClr>
                <a:srgbClr val="D4502C"/>
              </a:buClr>
            </a:pPr>
            <a:r>
              <a:rPr lang="de-CH" altLang="de-DE" sz="2600" dirty="0">
                <a:latin typeface="+mj-lt"/>
              </a:rPr>
              <a:t>Zugriff auf alle Funktionen unseres Gehirns</a:t>
            </a:r>
          </a:p>
          <a:p>
            <a:pPr>
              <a:lnSpc>
                <a:spcPct val="100000"/>
              </a:lnSpc>
              <a:spcBef>
                <a:spcPct val="0"/>
              </a:spcBef>
              <a:buClr>
                <a:srgbClr val="D4502C"/>
              </a:buClr>
            </a:pPr>
            <a:endParaRPr lang="de-CH" altLang="de-DE" sz="2600" dirty="0">
              <a:latin typeface="+mj-lt"/>
            </a:endParaRPr>
          </a:p>
          <a:p>
            <a:pPr>
              <a:lnSpc>
                <a:spcPct val="100000"/>
              </a:lnSpc>
              <a:spcBef>
                <a:spcPct val="0"/>
              </a:spcBef>
              <a:buClr>
                <a:srgbClr val="D4502C"/>
              </a:buClr>
            </a:pPr>
            <a:r>
              <a:rPr lang="de-CH" altLang="de-DE" sz="2600" dirty="0">
                <a:latin typeface="+mj-lt"/>
              </a:rPr>
              <a:t>Lernen, Körperwahrnehmung, Kontrolle und Veränderungen sind möglich</a:t>
            </a:r>
          </a:p>
        </p:txBody>
      </p:sp>
      <p:pic>
        <p:nvPicPr>
          <p:cNvPr id="13" name="Grafik 1"/>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766560" y="968576"/>
            <a:ext cx="4305993" cy="5415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iennummernplatzhalter 1"/>
          <p:cNvSpPr>
            <a:spLocks noGrp="1"/>
          </p:cNvSpPr>
          <p:nvPr>
            <p:ph type="sldNum" sz="quarter" idx="12"/>
          </p:nvPr>
        </p:nvSpPr>
        <p:spPr/>
        <p:txBody>
          <a:bodyPr/>
          <a:lstStyle/>
          <a:p>
            <a:fld id="{DD3AA65A-437D-40ED-9A73-A06447304748}" type="slidenum">
              <a:rPr lang="de-CH" smtClean="0"/>
              <a:t>4</a:t>
            </a:fld>
            <a:endParaRPr lang="de-CH" dirty="0"/>
          </a:p>
        </p:txBody>
      </p:sp>
    </p:spTree>
    <p:extLst>
      <p:ext uri="{BB962C8B-B14F-4D97-AF65-F5344CB8AC3E}">
        <p14:creationId xmlns:p14="http://schemas.microsoft.com/office/powerpoint/2010/main" val="23410145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496579" y="968576"/>
            <a:ext cx="11372691" cy="1226405"/>
          </a:xfrm>
        </p:spPr>
        <p:txBody>
          <a:bodyPr>
            <a:normAutofit fontScale="90000"/>
          </a:bodyPr>
          <a:lstStyle/>
          <a:p>
            <a:r>
              <a:rPr lang="de-CH" b="1" dirty="0">
                <a:solidFill>
                  <a:srgbClr val="00B050"/>
                </a:solidFill>
                <a:effectLst>
                  <a:outerShdw blurRad="38100" dist="38100" dir="2700000" algn="tl">
                    <a:srgbClr val="000000">
                      <a:alpha val="43137"/>
                    </a:srgbClr>
                  </a:outerShdw>
                </a:effectLst>
              </a:rPr>
              <a:t>Methoden</a:t>
            </a:r>
            <a:r>
              <a:rPr lang="de-CH" b="1" dirty="0">
                <a:solidFill>
                  <a:srgbClr val="00B050"/>
                </a:solidFill>
              </a:rPr>
              <a:t> </a:t>
            </a:r>
            <a:r>
              <a:rPr lang="de-CH" b="1" dirty="0"/>
              <a:t>zur Förderung von Selbstwirksamkeit und Selbstermächtigung</a:t>
            </a:r>
          </a:p>
        </p:txBody>
      </p:sp>
      <p:sp>
        <p:nvSpPr>
          <p:cNvPr id="9" name="Inhaltsplatzhalter 8"/>
          <p:cNvSpPr>
            <a:spLocks noGrp="1"/>
          </p:cNvSpPr>
          <p:nvPr>
            <p:ph idx="1"/>
          </p:nvPr>
        </p:nvSpPr>
        <p:spPr>
          <a:xfrm>
            <a:off x="838200" y="1831019"/>
            <a:ext cx="10515600" cy="4345944"/>
          </a:xfrm>
        </p:spPr>
        <p:txBody>
          <a:bodyPr>
            <a:normAutofit/>
          </a:bodyPr>
          <a:lstStyle/>
          <a:p>
            <a:endParaRPr lang="de-CH" altLang="de-DE" sz="2000" dirty="0"/>
          </a:p>
          <a:p>
            <a:pPr marL="0" indent="0">
              <a:buClr>
                <a:srgbClr val="D4502C"/>
              </a:buClr>
              <a:buNone/>
            </a:pPr>
            <a:endParaRPr lang="de-CH" dirty="0">
              <a:latin typeface="+mj-lt"/>
            </a:endParaRPr>
          </a:p>
        </p:txBody>
      </p:sp>
      <p:pic>
        <p:nvPicPr>
          <p:cNvPr id="4" name="Bild 2" descr="Bachstei_Logo_ganz.jpg"/>
          <p:cNvPicPr/>
          <p:nvPr/>
        </p:nvPicPr>
        <p:blipFill>
          <a:blip r:embed="rId3"/>
          <a:srcRect b="31928"/>
          <a:stretch>
            <a:fillRect/>
          </a:stretch>
        </p:blipFill>
        <p:spPr>
          <a:xfrm>
            <a:off x="532711" y="149426"/>
            <a:ext cx="5759450" cy="819150"/>
          </a:xfrm>
          <a:prstGeom prst="rect">
            <a:avLst/>
          </a:prstGeom>
        </p:spPr>
      </p:pic>
      <p:pic>
        <p:nvPicPr>
          <p:cNvPr id="5" name="Bild 2" descr="Bachstei_Logo_ganz.jpg"/>
          <p:cNvPicPr/>
          <p:nvPr/>
        </p:nvPicPr>
        <p:blipFill>
          <a:blip r:embed="rId3"/>
          <a:srcRect t="65940" b="16458"/>
          <a:stretch>
            <a:fillRect/>
          </a:stretch>
        </p:blipFill>
        <p:spPr>
          <a:xfrm>
            <a:off x="532711" y="6525183"/>
            <a:ext cx="5759450" cy="211455"/>
          </a:xfrm>
          <a:prstGeom prst="rect">
            <a:avLst/>
          </a:prstGeom>
        </p:spPr>
      </p:pic>
      <p:graphicFrame>
        <p:nvGraphicFramePr>
          <p:cNvPr id="7" name="Diagramm 6"/>
          <p:cNvGraphicFramePr/>
          <p:nvPr>
            <p:extLst>
              <p:ext uri="{D42A27DB-BD31-4B8C-83A1-F6EECF244321}">
                <p14:modId xmlns:p14="http://schemas.microsoft.com/office/powerpoint/2010/main" val="1532143687"/>
              </p:ext>
            </p:extLst>
          </p:nvPr>
        </p:nvGraphicFramePr>
        <p:xfrm>
          <a:off x="1136276" y="2422233"/>
          <a:ext cx="9919447" cy="38583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Foliennummernplatzhalter 1"/>
          <p:cNvSpPr>
            <a:spLocks noGrp="1"/>
          </p:cNvSpPr>
          <p:nvPr>
            <p:ph type="sldNum" sz="quarter" idx="12"/>
          </p:nvPr>
        </p:nvSpPr>
        <p:spPr/>
        <p:txBody>
          <a:bodyPr/>
          <a:lstStyle/>
          <a:p>
            <a:fld id="{DD3AA65A-437D-40ED-9A73-A06447304748}" type="slidenum">
              <a:rPr lang="de-CH" smtClean="0"/>
              <a:t>40</a:t>
            </a:fld>
            <a:endParaRPr lang="de-CH" dirty="0"/>
          </a:p>
        </p:txBody>
      </p:sp>
    </p:spTree>
    <p:extLst>
      <p:ext uri="{BB962C8B-B14F-4D97-AF65-F5344CB8AC3E}">
        <p14:creationId xmlns:p14="http://schemas.microsoft.com/office/powerpoint/2010/main" val="2447473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838200" y="1176136"/>
            <a:ext cx="10515600" cy="654883"/>
          </a:xfrm>
        </p:spPr>
        <p:txBody>
          <a:bodyPr>
            <a:normAutofit fontScale="90000"/>
          </a:bodyPr>
          <a:lstStyle/>
          <a:p>
            <a:r>
              <a:rPr lang="de-CH" b="1" dirty="0"/>
              <a:t>Übung</a:t>
            </a:r>
          </a:p>
        </p:txBody>
      </p:sp>
      <p:sp>
        <p:nvSpPr>
          <p:cNvPr id="9" name="Inhaltsplatzhalter 8"/>
          <p:cNvSpPr>
            <a:spLocks noGrp="1"/>
          </p:cNvSpPr>
          <p:nvPr>
            <p:ph idx="1"/>
          </p:nvPr>
        </p:nvSpPr>
        <p:spPr>
          <a:xfrm>
            <a:off x="838200" y="1831019"/>
            <a:ext cx="10515600" cy="4345944"/>
          </a:xfrm>
        </p:spPr>
        <p:txBody>
          <a:bodyPr>
            <a:normAutofit/>
          </a:bodyPr>
          <a:lstStyle/>
          <a:p>
            <a:pPr>
              <a:buClr>
                <a:srgbClr val="D4502C"/>
              </a:buClr>
              <a:defRPr/>
            </a:pPr>
            <a:r>
              <a:rPr lang="de-CH" altLang="de-DE" sz="2600" dirty="0" err="1">
                <a:latin typeface="+mj-lt"/>
              </a:rPr>
              <a:t>Dissoziationsstop</a:t>
            </a:r>
            <a:r>
              <a:rPr lang="de-CH" altLang="de-DE" sz="2600" dirty="0">
                <a:latin typeface="+mj-lt"/>
              </a:rPr>
              <a:t>: Musterunterbrechung</a:t>
            </a:r>
          </a:p>
          <a:p>
            <a:pPr marL="0" indent="0">
              <a:buClr>
                <a:srgbClr val="D4502C"/>
              </a:buClr>
              <a:buNone/>
              <a:defRPr/>
            </a:pPr>
            <a:endParaRPr lang="de-CH" altLang="de-DE" sz="2600" dirty="0">
              <a:latin typeface="+mj-lt"/>
            </a:endParaRPr>
          </a:p>
          <a:p>
            <a:pPr>
              <a:buClr>
                <a:srgbClr val="D4502C"/>
              </a:buClr>
              <a:defRPr/>
            </a:pPr>
            <a:r>
              <a:rPr lang="de-CH" altLang="de-DE" sz="2600" dirty="0" err="1">
                <a:latin typeface="+mj-lt"/>
              </a:rPr>
              <a:t>Reorientierungsübung</a:t>
            </a:r>
            <a:r>
              <a:rPr lang="de-CH" altLang="de-DE" sz="2600" dirty="0">
                <a:latin typeface="+mj-lt"/>
              </a:rPr>
              <a:t>: 1-2-3-4-5</a:t>
            </a:r>
          </a:p>
          <a:p>
            <a:pPr marL="0" indent="0">
              <a:buClr>
                <a:srgbClr val="D4502C"/>
              </a:buClr>
              <a:buNone/>
              <a:defRPr/>
            </a:pPr>
            <a:endParaRPr lang="de-CH" altLang="de-DE" sz="2600" dirty="0">
              <a:latin typeface="+mj-lt"/>
            </a:endParaRPr>
          </a:p>
          <a:p>
            <a:pPr>
              <a:buClr>
                <a:srgbClr val="D4502C"/>
              </a:buClr>
              <a:defRPr/>
            </a:pPr>
            <a:r>
              <a:rPr lang="de-CH" altLang="de-DE" sz="2600" dirty="0">
                <a:latin typeface="+mj-lt"/>
              </a:rPr>
              <a:t>Einschlafübungen: ABC- oder 5-4-3-2-1-Übung</a:t>
            </a:r>
          </a:p>
        </p:txBody>
      </p:sp>
      <p:pic>
        <p:nvPicPr>
          <p:cNvPr id="4" name="Bild 2" descr="Bachstei_Logo_ganz.jpg"/>
          <p:cNvPicPr/>
          <p:nvPr/>
        </p:nvPicPr>
        <p:blipFill>
          <a:blip r:embed="rId3"/>
          <a:srcRect b="31928"/>
          <a:stretch>
            <a:fillRect/>
          </a:stretch>
        </p:blipFill>
        <p:spPr>
          <a:xfrm>
            <a:off x="532711" y="149426"/>
            <a:ext cx="5759450" cy="819150"/>
          </a:xfrm>
          <a:prstGeom prst="rect">
            <a:avLst/>
          </a:prstGeom>
        </p:spPr>
      </p:pic>
      <p:pic>
        <p:nvPicPr>
          <p:cNvPr id="5" name="Bild 2" descr="Bachstei_Logo_ganz.jpg"/>
          <p:cNvPicPr/>
          <p:nvPr/>
        </p:nvPicPr>
        <p:blipFill>
          <a:blip r:embed="rId3"/>
          <a:srcRect t="65940" b="16458"/>
          <a:stretch>
            <a:fillRect/>
          </a:stretch>
        </p:blipFill>
        <p:spPr>
          <a:xfrm>
            <a:off x="532711" y="6384524"/>
            <a:ext cx="5759450" cy="211455"/>
          </a:xfrm>
          <a:prstGeom prst="rect">
            <a:avLst/>
          </a:prstGeom>
        </p:spPr>
      </p:pic>
      <p:sp>
        <p:nvSpPr>
          <p:cNvPr id="2" name="Foliennummernplatzhalter 1"/>
          <p:cNvSpPr>
            <a:spLocks noGrp="1"/>
          </p:cNvSpPr>
          <p:nvPr>
            <p:ph type="sldNum" sz="quarter" idx="12"/>
          </p:nvPr>
        </p:nvSpPr>
        <p:spPr/>
        <p:txBody>
          <a:bodyPr/>
          <a:lstStyle/>
          <a:p>
            <a:fld id="{DD3AA65A-437D-40ED-9A73-A06447304748}" type="slidenum">
              <a:rPr lang="de-CH" smtClean="0"/>
              <a:t>41</a:t>
            </a:fld>
            <a:endParaRPr lang="de-CH" dirty="0"/>
          </a:p>
        </p:txBody>
      </p:sp>
    </p:spTree>
    <p:extLst>
      <p:ext uri="{BB962C8B-B14F-4D97-AF65-F5344CB8AC3E}">
        <p14:creationId xmlns:p14="http://schemas.microsoft.com/office/powerpoint/2010/main" val="37464517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496579" y="968576"/>
            <a:ext cx="11372691" cy="1226405"/>
          </a:xfrm>
        </p:spPr>
        <p:txBody>
          <a:bodyPr>
            <a:normAutofit/>
          </a:bodyPr>
          <a:lstStyle/>
          <a:p>
            <a:r>
              <a:rPr lang="de-CH" b="1" dirty="0">
                <a:solidFill>
                  <a:srgbClr val="0070C0"/>
                </a:solidFill>
                <a:effectLst>
                  <a:outerShdw blurRad="38100" dist="38100" dir="2700000" algn="tl">
                    <a:srgbClr val="000000">
                      <a:alpha val="43137"/>
                    </a:srgbClr>
                  </a:outerShdw>
                </a:effectLst>
              </a:rPr>
              <a:t>Struktur: </a:t>
            </a:r>
            <a:r>
              <a:rPr lang="de-CH" b="1" dirty="0"/>
              <a:t>Worauf es ankommt</a:t>
            </a:r>
          </a:p>
        </p:txBody>
      </p:sp>
      <p:sp>
        <p:nvSpPr>
          <p:cNvPr id="9" name="Inhaltsplatzhalter 8"/>
          <p:cNvSpPr>
            <a:spLocks noGrp="1"/>
          </p:cNvSpPr>
          <p:nvPr>
            <p:ph idx="1"/>
          </p:nvPr>
        </p:nvSpPr>
        <p:spPr>
          <a:xfrm>
            <a:off x="838200" y="1831019"/>
            <a:ext cx="10515600" cy="4345944"/>
          </a:xfrm>
        </p:spPr>
        <p:txBody>
          <a:bodyPr>
            <a:normAutofit/>
          </a:bodyPr>
          <a:lstStyle/>
          <a:p>
            <a:endParaRPr lang="de-CH" altLang="de-DE" sz="2000" dirty="0"/>
          </a:p>
          <a:p>
            <a:pPr marL="0" indent="0">
              <a:buClr>
                <a:srgbClr val="D4502C"/>
              </a:buClr>
              <a:buNone/>
            </a:pPr>
            <a:endParaRPr lang="de-CH" dirty="0">
              <a:latin typeface="+mj-lt"/>
            </a:endParaRPr>
          </a:p>
        </p:txBody>
      </p:sp>
      <p:pic>
        <p:nvPicPr>
          <p:cNvPr id="4" name="Bild 2" descr="Bachstei_Logo_ganz.jpg"/>
          <p:cNvPicPr/>
          <p:nvPr/>
        </p:nvPicPr>
        <p:blipFill>
          <a:blip r:embed="rId3"/>
          <a:srcRect b="31928"/>
          <a:stretch>
            <a:fillRect/>
          </a:stretch>
        </p:blipFill>
        <p:spPr>
          <a:xfrm>
            <a:off x="532711" y="149426"/>
            <a:ext cx="5759450" cy="819150"/>
          </a:xfrm>
          <a:prstGeom prst="rect">
            <a:avLst/>
          </a:prstGeom>
        </p:spPr>
      </p:pic>
      <p:pic>
        <p:nvPicPr>
          <p:cNvPr id="5" name="Bild 2" descr="Bachstei_Logo_ganz.jpg"/>
          <p:cNvPicPr/>
          <p:nvPr/>
        </p:nvPicPr>
        <p:blipFill>
          <a:blip r:embed="rId3"/>
          <a:srcRect t="65940" b="16458"/>
          <a:stretch>
            <a:fillRect/>
          </a:stretch>
        </p:blipFill>
        <p:spPr>
          <a:xfrm>
            <a:off x="532711" y="6525183"/>
            <a:ext cx="5759450" cy="211455"/>
          </a:xfrm>
          <a:prstGeom prst="rect">
            <a:avLst/>
          </a:prstGeom>
        </p:spPr>
      </p:pic>
      <p:graphicFrame>
        <p:nvGraphicFramePr>
          <p:cNvPr id="8" name="Diagramm 7"/>
          <p:cNvGraphicFramePr/>
          <p:nvPr>
            <p:extLst>
              <p:ext uri="{D42A27DB-BD31-4B8C-83A1-F6EECF244321}">
                <p14:modId xmlns:p14="http://schemas.microsoft.com/office/powerpoint/2010/main" val="3528300596"/>
              </p:ext>
            </p:extLst>
          </p:nvPr>
        </p:nvGraphicFramePr>
        <p:xfrm>
          <a:off x="2550564" y="2084451"/>
          <a:ext cx="7264719" cy="38390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Foliennummernplatzhalter 1"/>
          <p:cNvSpPr>
            <a:spLocks noGrp="1"/>
          </p:cNvSpPr>
          <p:nvPr>
            <p:ph type="sldNum" sz="quarter" idx="12"/>
          </p:nvPr>
        </p:nvSpPr>
        <p:spPr/>
        <p:txBody>
          <a:bodyPr/>
          <a:lstStyle/>
          <a:p>
            <a:fld id="{DD3AA65A-437D-40ED-9A73-A06447304748}" type="slidenum">
              <a:rPr lang="de-CH" smtClean="0"/>
              <a:t>42</a:t>
            </a:fld>
            <a:endParaRPr lang="de-CH" dirty="0"/>
          </a:p>
        </p:txBody>
      </p:sp>
    </p:spTree>
    <p:extLst>
      <p:ext uri="{BB962C8B-B14F-4D97-AF65-F5344CB8AC3E}">
        <p14:creationId xmlns:p14="http://schemas.microsoft.com/office/powerpoint/2010/main" val="3160428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496579" y="968576"/>
            <a:ext cx="11372691" cy="1226405"/>
          </a:xfrm>
        </p:spPr>
        <p:txBody>
          <a:bodyPr>
            <a:normAutofit/>
          </a:bodyPr>
          <a:lstStyle/>
          <a:p>
            <a:r>
              <a:rPr lang="de-CH" b="1" dirty="0">
                <a:solidFill>
                  <a:srgbClr val="0070C0"/>
                </a:solidFill>
                <a:effectLst>
                  <a:outerShdw blurRad="38100" dist="38100" dir="2700000" algn="tl">
                    <a:srgbClr val="000000">
                      <a:alpha val="43137"/>
                    </a:srgbClr>
                  </a:outerShdw>
                </a:effectLst>
              </a:rPr>
              <a:t>Struktur: </a:t>
            </a:r>
            <a:r>
              <a:rPr lang="de-CH" b="1" dirty="0"/>
              <a:t>Worauf es ankommt</a:t>
            </a:r>
          </a:p>
        </p:txBody>
      </p:sp>
      <p:sp>
        <p:nvSpPr>
          <p:cNvPr id="9" name="Inhaltsplatzhalter 8"/>
          <p:cNvSpPr>
            <a:spLocks noGrp="1"/>
          </p:cNvSpPr>
          <p:nvPr>
            <p:ph idx="1"/>
          </p:nvPr>
        </p:nvSpPr>
        <p:spPr>
          <a:xfrm>
            <a:off x="838200" y="1831019"/>
            <a:ext cx="10515600" cy="4345944"/>
          </a:xfrm>
        </p:spPr>
        <p:txBody>
          <a:bodyPr>
            <a:normAutofit/>
          </a:bodyPr>
          <a:lstStyle/>
          <a:p>
            <a:endParaRPr lang="de-CH" altLang="de-DE" sz="2000" dirty="0"/>
          </a:p>
          <a:p>
            <a:pPr marL="0" indent="0">
              <a:buClr>
                <a:srgbClr val="D4502C"/>
              </a:buClr>
              <a:buNone/>
            </a:pPr>
            <a:endParaRPr lang="de-CH" dirty="0">
              <a:latin typeface="+mj-lt"/>
            </a:endParaRPr>
          </a:p>
        </p:txBody>
      </p:sp>
      <p:pic>
        <p:nvPicPr>
          <p:cNvPr id="4" name="Bild 2" descr="Bachstei_Logo_ganz.jpg"/>
          <p:cNvPicPr/>
          <p:nvPr/>
        </p:nvPicPr>
        <p:blipFill>
          <a:blip r:embed="rId3"/>
          <a:srcRect b="31928"/>
          <a:stretch>
            <a:fillRect/>
          </a:stretch>
        </p:blipFill>
        <p:spPr>
          <a:xfrm>
            <a:off x="532711" y="149426"/>
            <a:ext cx="5759450" cy="819150"/>
          </a:xfrm>
          <a:prstGeom prst="rect">
            <a:avLst/>
          </a:prstGeom>
        </p:spPr>
      </p:pic>
      <p:pic>
        <p:nvPicPr>
          <p:cNvPr id="5" name="Bild 2" descr="Bachstei_Logo_ganz.jpg"/>
          <p:cNvPicPr/>
          <p:nvPr/>
        </p:nvPicPr>
        <p:blipFill>
          <a:blip r:embed="rId3"/>
          <a:srcRect t="65940" b="16458"/>
          <a:stretch>
            <a:fillRect/>
          </a:stretch>
        </p:blipFill>
        <p:spPr>
          <a:xfrm>
            <a:off x="532711" y="6525183"/>
            <a:ext cx="5759450" cy="211455"/>
          </a:xfrm>
          <a:prstGeom prst="rect">
            <a:avLst/>
          </a:prstGeom>
        </p:spPr>
      </p:pic>
      <p:graphicFrame>
        <p:nvGraphicFramePr>
          <p:cNvPr id="7" name="Diagramm 6"/>
          <p:cNvGraphicFramePr/>
          <p:nvPr>
            <p:extLst>
              <p:ext uri="{D42A27DB-BD31-4B8C-83A1-F6EECF244321}">
                <p14:modId xmlns:p14="http://schemas.microsoft.com/office/powerpoint/2010/main" val="2453305076"/>
              </p:ext>
            </p:extLst>
          </p:nvPr>
        </p:nvGraphicFramePr>
        <p:xfrm>
          <a:off x="3623409" y="2010875"/>
          <a:ext cx="5119028" cy="31099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hteck 18"/>
          <p:cNvSpPr>
            <a:spLocks noChangeArrowheads="1"/>
          </p:cNvSpPr>
          <p:nvPr/>
        </p:nvSpPr>
        <p:spPr bwMode="auto">
          <a:xfrm>
            <a:off x="634331" y="5469077"/>
            <a:ext cx="1109718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Times" panose="02020603050405020304" pitchFamily="18" charset="0"/>
              <a:buChar char="•"/>
              <a:defRPr sz="16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buChar char="•"/>
              <a:defRPr sz="16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Times" panose="02020603050405020304" pitchFamily="18" charset="0"/>
              <a:buChar char="•"/>
              <a:defRPr sz="16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spcBef>
                <a:spcPct val="0"/>
              </a:spcBef>
              <a:buFontTx/>
              <a:buNone/>
              <a:defRPr/>
            </a:pPr>
            <a:r>
              <a:rPr lang="de-DE" altLang="de-DE" sz="2000" b="1" dirty="0">
                <a:latin typeface="+mj-lt"/>
              </a:rPr>
              <a:t>Gegenseitige Wirkung von Sicherheit und Stabilität! Traumapädagogik bedeutet, dass die Grundhaltung und die Methoden auf allen Ebenen gelebt werden. </a:t>
            </a:r>
          </a:p>
        </p:txBody>
      </p:sp>
      <p:sp>
        <p:nvSpPr>
          <p:cNvPr id="2" name="Foliennummernplatzhalter 1"/>
          <p:cNvSpPr>
            <a:spLocks noGrp="1"/>
          </p:cNvSpPr>
          <p:nvPr>
            <p:ph type="sldNum" sz="quarter" idx="12"/>
          </p:nvPr>
        </p:nvSpPr>
        <p:spPr/>
        <p:txBody>
          <a:bodyPr/>
          <a:lstStyle/>
          <a:p>
            <a:fld id="{DD3AA65A-437D-40ED-9A73-A06447304748}" type="slidenum">
              <a:rPr lang="de-CH" smtClean="0"/>
              <a:t>43</a:t>
            </a:fld>
            <a:endParaRPr lang="de-CH" dirty="0"/>
          </a:p>
        </p:txBody>
      </p:sp>
    </p:spTree>
    <p:extLst>
      <p:ext uri="{BB962C8B-B14F-4D97-AF65-F5344CB8AC3E}">
        <p14:creationId xmlns:p14="http://schemas.microsoft.com/office/powerpoint/2010/main" val="18339773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496579" y="968576"/>
            <a:ext cx="11372691" cy="1226405"/>
          </a:xfrm>
        </p:spPr>
        <p:txBody>
          <a:bodyPr>
            <a:normAutofit/>
          </a:bodyPr>
          <a:lstStyle/>
          <a:p>
            <a:r>
              <a:rPr lang="de-CH" b="1" dirty="0">
                <a:solidFill>
                  <a:srgbClr val="7030A0"/>
                </a:solidFill>
                <a:effectLst>
                  <a:outerShdw blurRad="38100" dist="38100" dir="2700000" algn="tl">
                    <a:srgbClr val="000000">
                      <a:alpha val="43137"/>
                    </a:srgbClr>
                  </a:outerShdw>
                </a:effectLst>
              </a:rPr>
              <a:t>Der sichere Ort </a:t>
            </a:r>
            <a:r>
              <a:rPr lang="de-CH" b="1" dirty="0"/>
              <a:t>in der </a:t>
            </a:r>
            <a:r>
              <a:rPr lang="de-CH" b="1" dirty="0" err="1"/>
              <a:t>Traumapädagogik</a:t>
            </a:r>
            <a:endParaRPr lang="de-CH" b="1" dirty="0"/>
          </a:p>
        </p:txBody>
      </p:sp>
      <p:sp>
        <p:nvSpPr>
          <p:cNvPr id="9" name="Inhaltsplatzhalter 8"/>
          <p:cNvSpPr>
            <a:spLocks noGrp="1"/>
          </p:cNvSpPr>
          <p:nvPr>
            <p:ph idx="1"/>
          </p:nvPr>
        </p:nvSpPr>
        <p:spPr>
          <a:xfrm>
            <a:off x="838200" y="1831019"/>
            <a:ext cx="10515600" cy="4345944"/>
          </a:xfrm>
        </p:spPr>
        <p:txBody>
          <a:bodyPr>
            <a:normAutofit/>
          </a:bodyPr>
          <a:lstStyle/>
          <a:p>
            <a:endParaRPr lang="de-CH" altLang="de-DE" sz="2000" dirty="0"/>
          </a:p>
          <a:p>
            <a:pPr marL="0" indent="0">
              <a:buClr>
                <a:srgbClr val="D4502C"/>
              </a:buClr>
              <a:buNone/>
            </a:pPr>
            <a:endParaRPr lang="de-CH" dirty="0">
              <a:latin typeface="+mj-lt"/>
            </a:endParaRPr>
          </a:p>
        </p:txBody>
      </p:sp>
      <p:pic>
        <p:nvPicPr>
          <p:cNvPr id="4" name="Bild 2" descr="Bachstei_Logo_ganz.jpg"/>
          <p:cNvPicPr/>
          <p:nvPr/>
        </p:nvPicPr>
        <p:blipFill>
          <a:blip r:embed="rId3"/>
          <a:srcRect b="31928"/>
          <a:stretch>
            <a:fillRect/>
          </a:stretch>
        </p:blipFill>
        <p:spPr>
          <a:xfrm>
            <a:off x="532711" y="149426"/>
            <a:ext cx="5759450" cy="819150"/>
          </a:xfrm>
          <a:prstGeom prst="rect">
            <a:avLst/>
          </a:prstGeom>
        </p:spPr>
      </p:pic>
      <p:pic>
        <p:nvPicPr>
          <p:cNvPr id="5" name="Bild 2" descr="Bachstei_Logo_ganz.jpg"/>
          <p:cNvPicPr/>
          <p:nvPr/>
        </p:nvPicPr>
        <p:blipFill>
          <a:blip r:embed="rId3"/>
          <a:srcRect t="65940" b="16458"/>
          <a:stretch>
            <a:fillRect/>
          </a:stretch>
        </p:blipFill>
        <p:spPr>
          <a:xfrm>
            <a:off x="532711" y="6525183"/>
            <a:ext cx="5759450" cy="211455"/>
          </a:xfrm>
          <a:prstGeom prst="rect">
            <a:avLst/>
          </a:prstGeom>
        </p:spPr>
      </p:pic>
      <p:grpSp>
        <p:nvGrpSpPr>
          <p:cNvPr id="8" name="Gruppieren 12"/>
          <p:cNvGrpSpPr>
            <a:grpSpLocks/>
          </p:cNvGrpSpPr>
          <p:nvPr/>
        </p:nvGrpSpPr>
        <p:grpSpPr bwMode="auto">
          <a:xfrm>
            <a:off x="2071687" y="2194981"/>
            <a:ext cx="8048625" cy="3959225"/>
            <a:chOff x="628650" y="2163763"/>
            <a:chExt cx="7693025" cy="3905250"/>
          </a:xfrm>
        </p:grpSpPr>
        <p:graphicFrame>
          <p:nvGraphicFramePr>
            <p:cNvPr id="11" name="Inhaltsplatzhalter 3"/>
            <p:cNvGraphicFramePr>
              <a:graphicFrameLocks/>
            </p:cNvGraphicFramePr>
            <p:nvPr/>
          </p:nvGraphicFramePr>
          <p:xfrm>
            <a:off x="628650" y="2163763"/>
            <a:ext cx="5905738" cy="39052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2" name="Gruppieren 11"/>
            <p:cNvGrpSpPr/>
            <p:nvPr/>
          </p:nvGrpSpPr>
          <p:grpSpPr bwMode="auto">
            <a:xfrm>
              <a:off x="6155804" y="2709347"/>
              <a:ext cx="2165871" cy="2165361"/>
              <a:chOff x="2248512" y="4"/>
              <a:chExt cx="2551985" cy="2551985"/>
            </a:xfrm>
            <a:scene3d>
              <a:camera prst="orthographicFront"/>
              <a:lightRig rig="chilly" dir="t"/>
            </a:scene3d>
          </p:grpSpPr>
          <p:sp>
            <p:nvSpPr>
              <p:cNvPr id="14" name="Ellipse 13"/>
              <p:cNvSpPr/>
              <p:nvPr/>
            </p:nvSpPr>
            <p:spPr>
              <a:xfrm>
                <a:off x="2248512" y="4"/>
                <a:ext cx="2551985" cy="2551985"/>
              </a:xfrm>
              <a:prstGeom prst="ellipse">
                <a:avLst/>
              </a:prstGeom>
              <a:solidFill>
                <a:srgbClr val="7030A0">
                  <a:alpha val="50000"/>
                </a:srgbClr>
              </a:solidFill>
              <a:sp3d prstMaterial="translucentPowder">
                <a:bevelT w="127000" h="25400" prst="softRound"/>
              </a:sp3d>
            </p:spPr>
            <p:style>
              <a:lnRef idx="0">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5" name="Ellipse 4"/>
              <p:cNvSpPr/>
              <p:nvPr/>
            </p:nvSpPr>
            <p:spPr>
              <a:xfrm>
                <a:off x="2622242" y="373734"/>
                <a:ext cx="1804525" cy="1804525"/>
              </a:xfrm>
              <a:prstGeom prst="rect">
                <a:avLst/>
              </a:prstGeom>
              <a:sp3d/>
            </p:spPr>
            <p:style>
              <a:lnRef idx="0">
                <a:scrgbClr r="0" g="0" b="0"/>
              </a:lnRef>
              <a:fillRef idx="0">
                <a:scrgbClr r="0" g="0" b="0"/>
              </a:fillRef>
              <a:effectRef idx="0">
                <a:scrgbClr r="0" g="0" b="0"/>
              </a:effectRef>
              <a:fontRef idx="minor">
                <a:schemeClr val="tx1"/>
              </a:fontRef>
            </p:style>
            <p:txBody>
              <a:bodyPr lIns="105333" tIns="22860" rIns="105333" bIns="22860" spcCol="1270" anchor="ctr"/>
              <a:lstStyle/>
              <a:p>
                <a:pPr algn="ctr" eaLnBrk="1" fontAlgn="auto" hangingPunct="1">
                  <a:spcAft>
                    <a:spcPts val="0"/>
                  </a:spcAft>
                  <a:defRPr/>
                </a:pPr>
                <a:r>
                  <a:rPr lang="de-CH" b="1" dirty="0"/>
                  <a:t>Der sichere Ort</a:t>
                </a:r>
              </a:p>
            </p:txBody>
          </p:sp>
        </p:grpSp>
        <p:sp>
          <p:nvSpPr>
            <p:cNvPr id="13" name="Gleich 12"/>
            <p:cNvSpPr/>
            <p:nvPr/>
          </p:nvSpPr>
          <p:spPr bwMode="auto">
            <a:xfrm>
              <a:off x="4951615" y="3468122"/>
              <a:ext cx="928626" cy="648265"/>
            </a:xfrm>
            <a:prstGeom prst="mathEqual">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sz="1800" dirty="0">
                <a:solidFill>
                  <a:schemeClr val="tx1"/>
                </a:solidFill>
              </a:endParaRPr>
            </a:p>
          </p:txBody>
        </p:sp>
      </p:grpSp>
      <p:sp>
        <p:nvSpPr>
          <p:cNvPr id="2" name="Foliennummernplatzhalter 1"/>
          <p:cNvSpPr>
            <a:spLocks noGrp="1"/>
          </p:cNvSpPr>
          <p:nvPr>
            <p:ph type="sldNum" sz="quarter" idx="12"/>
          </p:nvPr>
        </p:nvSpPr>
        <p:spPr/>
        <p:txBody>
          <a:bodyPr/>
          <a:lstStyle/>
          <a:p>
            <a:fld id="{DD3AA65A-437D-40ED-9A73-A06447304748}" type="slidenum">
              <a:rPr lang="de-CH" smtClean="0"/>
              <a:t>44</a:t>
            </a:fld>
            <a:endParaRPr lang="de-CH" dirty="0"/>
          </a:p>
        </p:txBody>
      </p:sp>
    </p:spTree>
    <p:extLst>
      <p:ext uri="{BB962C8B-B14F-4D97-AF65-F5344CB8AC3E}">
        <p14:creationId xmlns:p14="http://schemas.microsoft.com/office/powerpoint/2010/main" val="23455981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496579" y="968576"/>
            <a:ext cx="11372691" cy="1226405"/>
          </a:xfrm>
        </p:spPr>
        <p:txBody>
          <a:bodyPr>
            <a:normAutofit/>
          </a:bodyPr>
          <a:lstStyle/>
          <a:p>
            <a:r>
              <a:rPr lang="de-CH" b="1" dirty="0">
                <a:solidFill>
                  <a:srgbClr val="7030A0"/>
                </a:solidFill>
                <a:effectLst>
                  <a:outerShdw blurRad="38100" dist="38100" dir="2700000" algn="tl">
                    <a:srgbClr val="000000">
                      <a:alpha val="43137"/>
                    </a:srgbClr>
                  </a:outerShdw>
                </a:effectLst>
              </a:rPr>
              <a:t>Der sichere Ort: </a:t>
            </a:r>
            <a:r>
              <a:rPr lang="de-CH" b="1" dirty="0"/>
              <a:t>Die fünf Aspekte</a:t>
            </a:r>
          </a:p>
        </p:txBody>
      </p:sp>
      <p:sp>
        <p:nvSpPr>
          <p:cNvPr id="9" name="Inhaltsplatzhalter 8"/>
          <p:cNvSpPr>
            <a:spLocks noGrp="1"/>
          </p:cNvSpPr>
          <p:nvPr>
            <p:ph idx="1"/>
          </p:nvPr>
        </p:nvSpPr>
        <p:spPr>
          <a:xfrm>
            <a:off x="925123" y="2013000"/>
            <a:ext cx="10515600" cy="4345944"/>
          </a:xfrm>
        </p:spPr>
        <p:txBody>
          <a:bodyPr>
            <a:normAutofit/>
          </a:bodyPr>
          <a:lstStyle/>
          <a:p>
            <a:endParaRPr lang="de-CH" altLang="de-DE" sz="2000" dirty="0"/>
          </a:p>
          <a:p>
            <a:pPr marL="0" indent="0">
              <a:buClr>
                <a:srgbClr val="D4502C"/>
              </a:buClr>
              <a:buNone/>
            </a:pPr>
            <a:endParaRPr lang="de-CH" dirty="0">
              <a:latin typeface="+mj-lt"/>
            </a:endParaRPr>
          </a:p>
        </p:txBody>
      </p:sp>
      <p:pic>
        <p:nvPicPr>
          <p:cNvPr id="4" name="Bild 2" descr="Bachstei_Logo_ganz.jpg"/>
          <p:cNvPicPr/>
          <p:nvPr/>
        </p:nvPicPr>
        <p:blipFill>
          <a:blip r:embed="rId3"/>
          <a:srcRect b="31928"/>
          <a:stretch>
            <a:fillRect/>
          </a:stretch>
        </p:blipFill>
        <p:spPr>
          <a:xfrm>
            <a:off x="532711" y="149426"/>
            <a:ext cx="5759450" cy="819150"/>
          </a:xfrm>
          <a:prstGeom prst="rect">
            <a:avLst/>
          </a:prstGeom>
        </p:spPr>
      </p:pic>
      <p:pic>
        <p:nvPicPr>
          <p:cNvPr id="5" name="Bild 2" descr="Bachstei_Logo_ganz.jpg"/>
          <p:cNvPicPr/>
          <p:nvPr/>
        </p:nvPicPr>
        <p:blipFill>
          <a:blip r:embed="rId3"/>
          <a:srcRect t="65940" b="16458"/>
          <a:stretch>
            <a:fillRect/>
          </a:stretch>
        </p:blipFill>
        <p:spPr>
          <a:xfrm>
            <a:off x="532711" y="6525183"/>
            <a:ext cx="5759450" cy="211455"/>
          </a:xfrm>
          <a:prstGeom prst="rect">
            <a:avLst/>
          </a:prstGeom>
        </p:spPr>
      </p:pic>
      <p:graphicFrame>
        <p:nvGraphicFramePr>
          <p:cNvPr id="7" name="Diagramm 6"/>
          <p:cNvGraphicFramePr/>
          <p:nvPr>
            <p:extLst>
              <p:ext uri="{D42A27DB-BD31-4B8C-83A1-F6EECF244321}">
                <p14:modId xmlns:p14="http://schemas.microsoft.com/office/powerpoint/2010/main" val="3165903745"/>
              </p:ext>
            </p:extLst>
          </p:nvPr>
        </p:nvGraphicFramePr>
        <p:xfrm>
          <a:off x="1633845" y="2013000"/>
          <a:ext cx="9098157" cy="39819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Foliennummernplatzhalter 1"/>
          <p:cNvSpPr>
            <a:spLocks noGrp="1"/>
          </p:cNvSpPr>
          <p:nvPr>
            <p:ph type="sldNum" sz="quarter" idx="12"/>
          </p:nvPr>
        </p:nvSpPr>
        <p:spPr/>
        <p:txBody>
          <a:bodyPr/>
          <a:lstStyle/>
          <a:p>
            <a:fld id="{DD3AA65A-437D-40ED-9A73-A06447304748}" type="slidenum">
              <a:rPr lang="de-CH" smtClean="0"/>
              <a:t>45</a:t>
            </a:fld>
            <a:endParaRPr lang="de-CH" dirty="0"/>
          </a:p>
        </p:txBody>
      </p:sp>
    </p:spTree>
    <p:extLst>
      <p:ext uri="{BB962C8B-B14F-4D97-AF65-F5344CB8AC3E}">
        <p14:creationId xmlns:p14="http://schemas.microsoft.com/office/powerpoint/2010/main" val="21501663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838200" y="1176136"/>
            <a:ext cx="10515600" cy="654883"/>
          </a:xfrm>
        </p:spPr>
        <p:txBody>
          <a:bodyPr>
            <a:normAutofit fontScale="90000"/>
          </a:bodyPr>
          <a:lstStyle/>
          <a:p>
            <a:r>
              <a:rPr lang="de-CH" b="1" dirty="0"/>
              <a:t>Übung</a:t>
            </a:r>
          </a:p>
        </p:txBody>
      </p:sp>
      <p:sp>
        <p:nvSpPr>
          <p:cNvPr id="9" name="Inhaltsplatzhalter 8"/>
          <p:cNvSpPr>
            <a:spLocks noGrp="1"/>
          </p:cNvSpPr>
          <p:nvPr>
            <p:ph idx="1"/>
          </p:nvPr>
        </p:nvSpPr>
        <p:spPr>
          <a:xfrm>
            <a:off x="838200" y="1831019"/>
            <a:ext cx="10515600" cy="4345944"/>
          </a:xfrm>
        </p:spPr>
        <p:txBody>
          <a:bodyPr>
            <a:normAutofit/>
          </a:bodyPr>
          <a:lstStyle/>
          <a:p>
            <a:pPr>
              <a:buClr>
                <a:srgbClr val="D4502C"/>
              </a:buClr>
            </a:pPr>
            <a:endParaRPr lang="de-CH" altLang="de-DE" sz="2200" dirty="0">
              <a:latin typeface="+mj-lt"/>
            </a:endParaRPr>
          </a:p>
          <a:p>
            <a:pPr>
              <a:buClr>
                <a:srgbClr val="D4502C"/>
              </a:buClr>
              <a:defRPr/>
            </a:pPr>
            <a:r>
              <a:rPr lang="de-CH" altLang="de-DE" sz="2600" dirty="0">
                <a:latin typeface="+mj-lt"/>
              </a:rPr>
              <a:t>Innerer sichererer Ort</a:t>
            </a:r>
          </a:p>
        </p:txBody>
      </p:sp>
      <p:pic>
        <p:nvPicPr>
          <p:cNvPr id="4" name="Bild 2" descr="Bachstei_Logo_ganz.jpg"/>
          <p:cNvPicPr/>
          <p:nvPr/>
        </p:nvPicPr>
        <p:blipFill>
          <a:blip r:embed="rId3"/>
          <a:srcRect b="31928"/>
          <a:stretch>
            <a:fillRect/>
          </a:stretch>
        </p:blipFill>
        <p:spPr>
          <a:xfrm>
            <a:off x="532711" y="149426"/>
            <a:ext cx="5759450" cy="819150"/>
          </a:xfrm>
          <a:prstGeom prst="rect">
            <a:avLst/>
          </a:prstGeom>
        </p:spPr>
      </p:pic>
      <p:pic>
        <p:nvPicPr>
          <p:cNvPr id="5" name="Bild 2" descr="Bachstei_Logo_ganz.jpg"/>
          <p:cNvPicPr/>
          <p:nvPr/>
        </p:nvPicPr>
        <p:blipFill>
          <a:blip r:embed="rId3"/>
          <a:srcRect t="65940" b="16458"/>
          <a:stretch>
            <a:fillRect/>
          </a:stretch>
        </p:blipFill>
        <p:spPr>
          <a:xfrm>
            <a:off x="532711" y="6384524"/>
            <a:ext cx="5759450" cy="211455"/>
          </a:xfrm>
          <a:prstGeom prst="rect">
            <a:avLst/>
          </a:prstGeom>
        </p:spPr>
      </p:pic>
      <p:sp>
        <p:nvSpPr>
          <p:cNvPr id="2" name="Foliennummernplatzhalter 1"/>
          <p:cNvSpPr>
            <a:spLocks noGrp="1"/>
          </p:cNvSpPr>
          <p:nvPr>
            <p:ph type="sldNum" sz="quarter" idx="12"/>
          </p:nvPr>
        </p:nvSpPr>
        <p:spPr/>
        <p:txBody>
          <a:bodyPr/>
          <a:lstStyle/>
          <a:p>
            <a:fld id="{DD3AA65A-437D-40ED-9A73-A06447304748}" type="slidenum">
              <a:rPr lang="de-CH" smtClean="0"/>
              <a:t>46</a:t>
            </a:fld>
            <a:endParaRPr lang="de-CH" dirty="0"/>
          </a:p>
        </p:txBody>
      </p:sp>
    </p:spTree>
    <p:extLst>
      <p:ext uri="{BB962C8B-B14F-4D97-AF65-F5344CB8AC3E}">
        <p14:creationId xmlns:p14="http://schemas.microsoft.com/office/powerpoint/2010/main" val="31955191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838200" y="1176136"/>
            <a:ext cx="10515600" cy="654883"/>
          </a:xfrm>
        </p:spPr>
        <p:txBody>
          <a:bodyPr>
            <a:normAutofit fontScale="90000"/>
          </a:bodyPr>
          <a:lstStyle/>
          <a:p>
            <a:r>
              <a:rPr lang="de-CH" b="1" dirty="0"/>
              <a:t>Eigenes inneres Gleichgewicht</a:t>
            </a:r>
          </a:p>
        </p:txBody>
      </p:sp>
      <p:pic>
        <p:nvPicPr>
          <p:cNvPr id="4" name="Bild 2" descr="Bachstei_Logo_ganz.jpg"/>
          <p:cNvPicPr/>
          <p:nvPr/>
        </p:nvPicPr>
        <p:blipFill>
          <a:blip r:embed="rId2"/>
          <a:srcRect b="31928"/>
          <a:stretch>
            <a:fillRect/>
          </a:stretch>
        </p:blipFill>
        <p:spPr>
          <a:xfrm>
            <a:off x="532711" y="149426"/>
            <a:ext cx="5759450" cy="819150"/>
          </a:xfrm>
          <a:prstGeom prst="rect">
            <a:avLst/>
          </a:prstGeom>
        </p:spPr>
      </p:pic>
      <p:pic>
        <p:nvPicPr>
          <p:cNvPr id="5" name="Bild 2" descr="Bachstei_Logo_ganz.jpg"/>
          <p:cNvPicPr/>
          <p:nvPr/>
        </p:nvPicPr>
        <p:blipFill>
          <a:blip r:embed="rId2"/>
          <a:srcRect t="65940" b="16458"/>
          <a:stretch>
            <a:fillRect/>
          </a:stretch>
        </p:blipFill>
        <p:spPr>
          <a:xfrm>
            <a:off x="532711" y="6384524"/>
            <a:ext cx="5759450" cy="211455"/>
          </a:xfrm>
          <a:prstGeom prst="rect">
            <a:avLst/>
          </a:prstGeom>
        </p:spPr>
      </p:pic>
      <p:pic>
        <p:nvPicPr>
          <p:cNvPr id="7" name="Picture 10" descr="rocks_on_balance_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7009" y="2495175"/>
            <a:ext cx="8705393" cy="3493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iennummernplatzhalter 1"/>
          <p:cNvSpPr>
            <a:spLocks noGrp="1"/>
          </p:cNvSpPr>
          <p:nvPr>
            <p:ph type="sldNum" sz="quarter" idx="12"/>
          </p:nvPr>
        </p:nvSpPr>
        <p:spPr/>
        <p:txBody>
          <a:bodyPr/>
          <a:lstStyle/>
          <a:p>
            <a:fld id="{DD3AA65A-437D-40ED-9A73-A06447304748}" type="slidenum">
              <a:rPr lang="de-CH" smtClean="0"/>
              <a:t>47</a:t>
            </a:fld>
            <a:endParaRPr lang="de-CH" dirty="0"/>
          </a:p>
        </p:txBody>
      </p:sp>
    </p:spTree>
    <p:extLst>
      <p:ext uri="{BB962C8B-B14F-4D97-AF65-F5344CB8AC3E}">
        <p14:creationId xmlns:p14="http://schemas.microsoft.com/office/powerpoint/2010/main" val="28934847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838200" y="1176136"/>
            <a:ext cx="10515600" cy="654883"/>
          </a:xfrm>
        </p:spPr>
        <p:txBody>
          <a:bodyPr>
            <a:normAutofit fontScale="90000"/>
          </a:bodyPr>
          <a:lstStyle/>
          <a:p>
            <a:r>
              <a:rPr lang="de-CH" b="1" dirty="0"/>
              <a:t>Eigenes inneres Gleichgewicht</a:t>
            </a:r>
          </a:p>
        </p:txBody>
      </p:sp>
      <p:pic>
        <p:nvPicPr>
          <p:cNvPr id="4" name="Bild 2" descr="Bachstei_Logo_ganz.jpg"/>
          <p:cNvPicPr/>
          <p:nvPr/>
        </p:nvPicPr>
        <p:blipFill>
          <a:blip r:embed="rId3"/>
          <a:srcRect b="31928"/>
          <a:stretch>
            <a:fillRect/>
          </a:stretch>
        </p:blipFill>
        <p:spPr>
          <a:xfrm>
            <a:off x="532711" y="149426"/>
            <a:ext cx="5759450" cy="819150"/>
          </a:xfrm>
          <a:prstGeom prst="rect">
            <a:avLst/>
          </a:prstGeom>
        </p:spPr>
      </p:pic>
      <p:pic>
        <p:nvPicPr>
          <p:cNvPr id="5" name="Bild 2" descr="Bachstei_Logo_ganz.jpg"/>
          <p:cNvPicPr/>
          <p:nvPr/>
        </p:nvPicPr>
        <p:blipFill>
          <a:blip r:embed="rId3"/>
          <a:srcRect t="65940" b="16458"/>
          <a:stretch>
            <a:fillRect/>
          </a:stretch>
        </p:blipFill>
        <p:spPr>
          <a:xfrm>
            <a:off x="532711" y="6384524"/>
            <a:ext cx="5759450" cy="211455"/>
          </a:xfrm>
          <a:prstGeom prst="rect">
            <a:avLst/>
          </a:prstGeom>
        </p:spPr>
      </p:pic>
      <p:pic>
        <p:nvPicPr>
          <p:cNvPr id="7" name="Picture 10" descr="rocks_on_balance_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4703" y="3128121"/>
            <a:ext cx="6612817" cy="2653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1"/>
          <p:cNvSpPr txBox="1">
            <a:spLocks noChangeArrowheads="1"/>
          </p:cNvSpPr>
          <p:nvPr/>
        </p:nvSpPr>
        <p:spPr bwMode="auto">
          <a:xfrm>
            <a:off x="532711" y="1986290"/>
            <a:ext cx="3213100"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228600" indent="-228600" defTabSz="914400">
              <a:lnSpc>
                <a:spcPct val="90000"/>
              </a:lnSpc>
              <a:spcBef>
                <a:spcPts val="1000"/>
              </a:spcBef>
              <a:buClr>
                <a:srgbClr val="D4502C"/>
              </a:buClr>
              <a:buFont typeface="Arial" panose="020B0604020202020204" pitchFamily="34" charset="0"/>
              <a:buChar char="•"/>
            </a:pPr>
            <a:r>
              <a:rPr lang="de-CH" altLang="de-DE" sz="2200" dirty="0">
                <a:latin typeface="+mj-lt"/>
                <a:ea typeface="+mn-ea"/>
              </a:rPr>
              <a:t>Eigene innere Überzeugungen</a:t>
            </a:r>
          </a:p>
          <a:p>
            <a:pPr marL="228600" indent="-228600" defTabSz="914400">
              <a:lnSpc>
                <a:spcPct val="90000"/>
              </a:lnSpc>
              <a:spcBef>
                <a:spcPts val="1000"/>
              </a:spcBef>
              <a:buClr>
                <a:srgbClr val="D4502C"/>
              </a:buClr>
              <a:buFont typeface="Arial" panose="020B0604020202020204" pitchFamily="34" charset="0"/>
              <a:buChar char="•"/>
            </a:pPr>
            <a:r>
              <a:rPr lang="de-CH" altLang="de-DE" sz="2200" dirty="0">
                <a:latin typeface="+mj-lt"/>
                <a:ea typeface="+mn-ea"/>
              </a:rPr>
              <a:t>Private Probleme</a:t>
            </a:r>
          </a:p>
          <a:p>
            <a:pPr marL="228600" indent="-228600" defTabSz="914400">
              <a:lnSpc>
                <a:spcPct val="90000"/>
              </a:lnSpc>
              <a:spcBef>
                <a:spcPts val="1000"/>
              </a:spcBef>
              <a:buClr>
                <a:srgbClr val="D4502C"/>
              </a:buClr>
              <a:buFont typeface="Arial" panose="020B0604020202020204" pitchFamily="34" charset="0"/>
              <a:buChar char="•"/>
            </a:pPr>
            <a:r>
              <a:rPr lang="de-CH" altLang="de-DE" sz="2200" dirty="0">
                <a:latin typeface="+mj-lt"/>
                <a:ea typeface="+mn-ea"/>
              </a:rPr>
              <a:t>Körperliche Situation</a:t>
            </a:r>
          </a:p>
          <a:p>
            <a:pPr marL="228600" indent="-228600" defTabSz="914400">
              <a:lnSpc>
                <a:spcPct val="90000"/>
              </a:lnSpc>
              <a:spcBef>
                <a:spcPts val="1000"/>
              </a:spcBef>
              <a:buClr>
                <a:srgbClr val="D4502C"/>
              </a:buClr>
              <a:buFont typeface="Arial" panose="020B0604020202020204" pitchFamily="34" charset="0"/>
              <a:buChar char="•"/>
            </a:pPr>
            <a:r>
              <a:rPr lang="de-CH" altLang="de-DE" sz="2200" dirty="0">
                <a:latin typeface="+mj-lt"/>
                <a:ea typeface="+mn-ea"/>
              </a:rPr>
              <a:t>…</a:t>
            </a:r>
          </a:p>
        </p:txBody>
      </p:sp>
      <p:sp>
        <p:nvSpPr>
          <p:cNvPr id="9" name="Textfeld 3"/>
          <p:cNvSpPr txBox="1">
            <a:spLocks noChangeArrowheads="1"/>
          </p:cNvSpPr>
          <p:nvPr/>
        </p:nvSpPr>
        <p:spPr bwMode="auto">
          <a:xfrm>
            <a:off x="8299785" y="805523"/>
            <a:ext cx="3241675" cy="24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228600" indent="-228600" defTabSz="914400">
              <a:lnSpc>
                <a:spcPct val="90000"/>
              </a:lnSpc>
              <a:spcBef>
                <a:spcPts val="1000"/>
              </a:spcBef>
              <a:buClr>
                <a:srgbClr val="D4502C"/>
              </a:buClr>
              <a:buFont typeface="Arial" panose="020B0604020202020204" pitchFamily="34" charset="0"/>
              <a:buChar char="•"/>
            </a:pPr>
            <a:r>
              <a:rPr lang="de-CH" altLang="de-DE" sz="2200" dirty="0">
                <a:latin typeface="+mj-lt"/>
                <a:ea typeface="+mn-ea"/>
              </a:rPr>
              <a:t>Entspannungsstrategien</a:t>
            </a:r>
          </a:p>
          <a:p>
            <a:pPr marL="228600" indent="-228600" defTabSz="914400">
              <a:lnSpc>
                <a:spcPct val="90000"/>
              </a:lnSpc>
              <a:spcBef>
                <a:spcPts val="1000"/>
              </a:spcBef>
              <a:buClr>
                <a:srgbClr val="D4502C"/>
              </a:buClr>
              <a:buFont typeface="Arial" panose="020B0604020202020204" pitchFamily="34" charset="0"/>
              <a:buChar char="•"/>
            </a:pPr>
            <a:r>
              <a:rPr lang="de-CH" altLang="de-DE" sz="2200" dirty="0">
                <a:latin typeface="+mj-lt"/>
                <a:ea typeface="+mn-ea"/>
              </a:rPr>
              <a:t>Wahrnehmung ändern</a:t>
            </a:r>
          </a:p>
          <a:p>
            <a:pPr marL="228600" indent="-228600" defTabSz="914400">
              <a:lnSpc>
                <a:spcPct val="90000"/>
              </a:lnSpc>
              <a:spcBef>
                <a:spcPts val="1000"/>
              </a:spcBef>
              <a:buClr>
                <a:srgbClr val="D4502C"/>
              </a:buClr>
              <a:buFont typeface="Arial" panose="020B0604020202020204" pitchFamily="34" charset="0"/>
              <a:buChar char="•"/>
            </a:pPr>
            <a:r>
              <a:rPr lang="de-CH" altLang="de-DE" sz="2200" dirty="0">
                <a:latin typeface="+mj-lt"/>
                <a:ea typeface="+mn-ea"/>
              </a:rPr>
              <a:t>Humor</a:t>
            </a:r>
          </a:p>
          <a:p>
            <a:pPr marL="228600" indent="-228600" defTabSz="914400">
              <a:lnSpc>
                <a:spcPct val="90000"/>
              </a:lnSpc>
              <a:spcBef>
                <a:spcPts val="1000"/>
              </a:spcBef>
              <a:buClr>
                <a:srgbClr val="D4502C"/>
              </a:buClr>
              <a:buFont typeface="Arial" panose="020B0604020202020204" pitchFamily="34" charset="0"/>
              <a:buChar char="•"/>
            </a:pPr>
            <a:r>
              <a:rPr lang="de-CH" altLang="de-DE" sz="2200" dirty="0">
                <a:latin typeface="+mj-lt"/>
                <a:ea typeface="+mn-ea"/>
              </a:rPr>
              <a:t>Externe Hilfe holen / annehmen</a:t>
            </a:r>
          </a:p>
          <a:p>
            <a:pPr marL="228600" indent="-228600" defTabSz="914400">
              <a:lnSpc>
                <a:spcPct val="90000"/>
              </a:lnSpc>
              <a:spcBef>
                <a:spcPts val="1000"/>
              </a:spcBef>
              <a:buClr>
                <a:srgbClr val="D4502C"/>
              </a:buClr>
              <a:buFont typeface="Arial" panose="020B0604020202020204" pitchFamily="34" charset="0"/>
              <a:buChar char="•"/>
            </a:pPr>
            <a:r>
              <a:rPr lang="de-CH" altLang="de-DE" sz="2200" dirty="0">
                <a:latin typeface="+mj-lt"/>
                <a:ea typeface="+mn-ea"/>
              </a:rPr>
              <a:t>…</a:t>
            </a:r>
          </a:p>
        </p:txBody>
      </p:sp>
      <p:sp>
        <p:nvSpPr>
          <p:cNvPr id="10" name="Textfeld 2"/>
          <p:cNvSpPr txBox="1">
            <a:spLocks noChangeArrowheads="1"/>
          </p:cNvSpPr>
          <p:nvPr/>
        </p:nvSpPr>
        <p:spPr bwMode="auto">
          <a:xfrm>
            <a:off x="1257822" y="4652485"/>
            <a:ext cx="2894012" cy="1262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228600" indent="-228600" defTabSz="914400">
              <a:lnSpc>
                <a:spcPct val="90000"/>
              </a:lnSpc>
              <a:spcBef>
                <a:spcPts val="1000"/>
              </a:spcBef>
              <a:buClr>
                <a:srgbClr val="D4502C"/>
              </a:buClr>
              <a:buFont typeface="Arial" panose="020B0604020202020204" pitchFamily="34" charset="0"/>
              <a:buChar char="•"/>
            </a:pPr>
            <a:r>
              <a:rPr lang="de-CH" altLang="de-DE" sz="2200" dirty="0">
                <a:latin typeface="+mj-lt"/>
                <a:ea typeface="+mn-ea"/>
              </a:rPr>
              <a:t>Stressige Situation</a:t>
            </a:r>
          </a:p>
          <a:p>
            <a:pPr marL="228600" indent="-228600" defTabSz="914400">
              <a:lnSpc>
                <a:spcPct val="90000"/>
              </a:lnSpc>
              <a:spcBef>
                <a:spcPts val="1000"/>
              </a:spcBef>
              <a:buClr>
                <a:srgbClr val="D4502C"/>
              </a:buClr>
              <a:buFont typeface="Arial" panose="020B0604020202020204" pitchFamily="34" charset="0"/>
              <a:buChar char="•"/>
            </a:pPr>
            <a:r>
              <a:rPr lang="de-CH" altLang="de-DE" sz="2200" dirty="0">
                <a:latin typeface="+mj-lt"/>
                <a:ea typeface="+mn-ea"/>
              </a:rPr>
              <a:t>Mitarbeiter / Klientel</a:t>
            </a:r>
          </a:p>
          <a:p>
            <a:pPr marL="228600" indent="-228600" defTabSz="914400">
              <a:lnSpc>
                <a:spcPct val="90000"/>
              </a:lnSpc>
              <a:spcBef>
                <a:spcPts val="1000"/>
              </a:spcBef>
              <a:buClr>
                <a:srgbClr val="D4502C"/>
              </a:buClr>
              <a:buFont typeface="Arial" panose="020B0604020202020204" pitchFamily="34" charset="0"/>
              <a:buChar char="•"/>
            </a:pPr>
            <a:r>
              <a:rPr lang="de-CH" altLang="de-DE" sz="2200" dirty="0">
                <a:latin typeface="+mj-lt"/>
                <a:ea typeface="+mn-ea"/>
              </a:rPr>
              <a:t>…</a:t>
            </a:r>
          </a:p>
        </p:txBody>
      </p:sp>
      <p:sp>
        <p:nvSpPr>
          <p:cNvPr id="11" name="Textfeld 9"/>
          <p:cNvSpPr txBox="1">
            <a:spLocks noChangeArrowheads="1"/>
          </p:cNvSpPr>
          <p:nvPr/>
        </p:nvSpPr>
        <p:spPr bwMode="auto">
          <a:xfrm>
            <a:off x="8804089" y="4647002"/>
            <a:ext cx="2500312" cy="1134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228600" indent="-228600" defTabSz="914400">
              <a:lnSpc>
                <a:spcPct val="90000"/>
              </a:lnSpc>
              <a:spcBef>
                <a:spcPts val="1000"/>
              </a:spcBef>
              <a:buClr>
                <a:srgbClr val="D4502C"/>
              </a:buClr>
              <a:buFont typeface="Arial" panose="020B0604020202020204" pitchFamily="34" charset="0"/>
              <a:buChar char="•"/>
            </a:pPr>
            <a:r>
              <a:rPr lang="de-CH" altLang="de-DE" sz="2200" dirty="0">
                <a:latin typeface="+mj-lt"/>
                <a:ea typeface="+mn-ea"/>
              </a:rPr>
              <a:t>Eigene Körperreaktionen</a:t>
            </a:r>
          </a:p>
          <a:p>
            <a:pPr marL="228600" indent="-228600" defTabSz="914400">
              <a:lnSpc>
                <a:spcPct val="90000"/>
              </a:lnSpc>
              <a:spcBef>
                <a:spcPts val="1000"/>
              </a:spcBef>
              <a:buClr>
                <a:srgbClr val="D4502C"/>
              </a:buClr>
              <a:buFont typeface="Arial" panose="020B0604020202020204" pitchFamily="34" charset="0"/>
              <a:buChar char="•"/>
            </a:pPr>
            <a:r>
              <a:rPr lang="de-CH" altLang="de-DE" sz="2200" dirty="0">
                <a:latin typeface="+mj-lt"/>
                <a:ea typeface="+mn-ea"/>
              </a:rPr>
              <a:t>…</a:t>
            </a:r>
          </a:p>
        </p:txBody>
      </p:sp>
      <p:sp>
        <p:nvSpPr>
          <p:cNvPr id="2" name="Foliennummernplatzhalter 1"/>
          <p:cNvSpPr>
            <a:spLocks noGrp="1"/>
          </p:cNvSpPr>
          <p:nvPr>
            <p:ph type="sldNum" sz="quarter" idx="12"/>
          </p:nvPr>
        </p:nvSpPr>
        <p:spPr/>
        <p:txBody>
          <a:bodyPr/>
          <a:lstStyle/>
          <a:p>
            <a:fld id="{DD3AA65A-437D-40ED-9A73-A06447304748}" type="slidenum">
              <a:rPr lang="de-CH" smtClean="0"/>
              <a:t>48</a:t>
            </a:fld>
            <a:endParaRPr lang="de-CH" dirty="0"/>
          </a:p>
        </p:txBody>
      </p:sp>
    </p:spTree>
    <p:extLst>
      <p:ext uri="{BB962C8B-B14F-4D97-AF65-F5344CB8AC3E}">
        <p14:creationId xmlns:p14="http://schemas.microsoft.com/office/powerpoint/2010/main" val="6393847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Grafik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53515" y="2275922"/>
            <a:ext cx="3974540" cy="27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Titel 1"/>
          <p:cNvSpPr>
            <a:spLocks noGrp="1"/>
          </p:cNvSpPr>
          <p:nvPr>
            <p:ph type="title"/>
          </p:nvPr>
        </p:nvSpPr>
        <p:spPr>
          <a:xfrm>
            <a:off x="532711" y="1050101"/>
            <a:ext cx="10515600" cy="842961"/>
          </a:xfrm>
        </p:spPr>
        <p:txBody>
          <a:bodyPr/>
          <a:lstStyle/>
          <a:p>
            <a:pPr eaLnBrk="1" hangingPunct="1"/>
            <a:r>
              <a:rPr lang="de-CH" altLang="de-DE" sz="3200" b="1" dirty="0"/>
              <a:t>Und immer daran denken</a:t>
            </a:r>
          </a:p>
        </p:txBody>
      </p:sp>
      <p:sp>
        <p:nvSpPr>
          <p:cNvPr id="88068" name="Inhaltsplatzhalter 2"/>
          <p:cNvSpPr>
            <a:spLocks noGrp="1"/>
          </p:cNvSpPr>
          <p:nvPr>
            <p:ph sz="half" idx="1"/>
          </p:nvPr>
        </p:nvSpPr>
        <p:spPr>
          <a:xfrm>
            <a:off x="532710" y="1893062"/>
            <a:ext cx="5934591" cy="4351338"/>
          </a:xfrm>
        </p:spPr>
        <p:txBody>
          <a:bodyPr>
            <a:normAutofit/>
          </a:bodyPr>
          <a:lstStyle/>
          <a:p>
            <a:pPr eaLnBrk="1" hangingPunct="1">
              <a:spcBef>
                <a:spcPct val="0"/>
              </a:spcBef>
              <a:buFontTx/>
              <a:buNone/>
            </a:pPr>
            <a:r>
              <a:rPr lang="de-CH" altLang="de-DE" sz="2200" dirty="0">
                <a:latin typeface="+mj-lt"/>
                <a:cs typeface="Arial" panose="020B0604020202020204" pitchFamily="34" charset="0"/>
              </a:rPr>
              <a:t>Es ist normal…</a:t>
            </a:r>
          </a:p>
          <a:p>
            <a:pPr eaLnBrk="1" hangingPunct="1">
              <a:spcBef>
                <a:spcPct val="0"/>
              </a:spcBef>
              <a:buFontTx/>
              <a:buNone/>
            </a:pPr>
            <a:endParaRPr lang="de-CH" altLang="de-DE" sz="2200" dirty="0">
              <a:latin typeface="+mj-lt"/>
              <a:cs typeface="Arial" panose="020B0604020202020204" pitchFamily="34" charset="0"/>
            </a:endParaRPr>
          </a:p>
          <a:p>
            <a:pPr>
              <a:buClr>
                <a:srgbClr val="D4502C"/>
              </a:buClr>
            </a:pPr>
            <a:r>
              <a:rPr lang="de-CH" altLang="de-DE" sz="2200" dirty="0">
                <a:latin typeface="+mj-lt"/>
              </a:rPr>
              <a:t>… ab und zu wütend / frustriert zu sein.</a:t>
            </a:r>
          </a:p>
          <a:p>
            <a:pPr>
              <a:buClr>
                <a:srgbClr val="D4502C"/>
              </a:buClr>
            </a:pPr>
            <a:r>
              <a:rPr lang="de-CH" altLang="de-DE" sz="2200" dirty="0">
                <a:latin typeface="+mj-lt"/>
              </a:rPr>
              <a:t>… nicht alles zu können.</a:t>
            </a:r>
          </a:p>
          <a:p>
            <a:pPr>
              <a:buClr>
                <a:srgbClr val="D4502C"/>
              </a:buClr>
            </a:pPr>
            <a:r>
              <a:rPr lang="de-CH" altLang="de-DE" sz="2200" dirty="0">
                <a:latin typeface="+mj-lt"/>
              </a:rPr>
              <a:t>… nicht für alles eine Lösung zu haben.</a:t>
            </a:r>
          </a:p>
          <a:p>
            <a:pPr>
              <a:buClr>
                <a:srgbClr val="D4502C"/>
              </a:buClr>
            </a:pPr>
            <a:r>
              <a:rPr lang="de-CH" altLang="de-DE" sz="2200" dirty="0">
                <a:latin typeface="+mj-lt"/>
              </a:rPr>
              <a:t>… manchmal zu scheitern.</a:t>
            </a:r>
          </a:p>
          <a:p>
            <a:pPr>
              <a:buClr>
                <a:srgbClr val="D4502C"/>
              </a:buClr>
            </a:pPr>
            <a:r>
              <a:rPr lang="de-CH" altLang="de-DE" sz="2200" dirty="0">
                <a:latin typeface="+mj-lt"/>
              </a:rPr>
              <a:t>… nicht alle Personen gleich zu mögen.</a:t>
            </a:r>
          </a:p>
          <a:p>
            <a:pPr>
              <a:buClr>
                <a:srgbClr val="D4502C"/>
              </a:buClr>
            </a:pPr>
            <a:r>
              <a:rPr lang="de-CH" altLang="de-DE" sz="2200" dirty="0">
                <a:latin typeface="+mj-lt"/>
              </a:rPr>
              <a:t>… nicht alle Personen gleich zu behandeln.</a:t>
            </a:r>
          </a:p>
          <a:p>
            <a:pPr>
              <a:buClr>
                <a:srgbClr val="D4502C"/>
              </a:buClr>
            </a:pPr>
            <a:r>
              <a:rPr lang="de-CH" altLang="de-DE" sz="2200" dirty="0">
                <a:latin typeface="+mj-lt"/>
              </a:rPr>
              <a:t>… auch an eigene Grenzen zu stossen.</a:t>
            </a:r>
          </a:p>
          <a:p>
            <a:pPr>
              <a:buClr>
                <a:srgbClr val="D4502C"/>
              </a:buClr>
            </a:pPr>
            <a:r>
              <a:rPr lang="de-CH" altLang="de-DE" sz="2200" dirty="0">
                <a:latin typeface="+mj-lt"/>
              </a:rPr>
              <a:t>… Fehler zu machen.</a:t>
            </a:r>
          </a:p>
          <a:p>
            <a:pPr eaLnBrk="1" hangingPunct="1">
              <a:spcBef>
                <a:spcPct val="0"/>
              </a:spcBef>
              <a:buFontTx/>
              <a:buNone/>
            </a:pPr>
            <a:endParaRPr lang="de-CH" altLang="de-DE" sz="2000" dirty="0">
              <a:cs typeface="Arial" panose="020B0604020202020204" pitchFamily="34" charset="0"/>
            </a:endParaRPr>
          </a:p>
          <a:p>
            <a:pPr eaLnBrk="1" hangingPunct="1">
              <a:spcBef>
                <a:spcPct val="0"/>
              </a:spcBef>
              <a:buFontTx/>
              <a:buNone/>
            </a:pPr>
            <a:endParaRPr lang="de-CH" altLang="de-DE" sz="2000" dirty="0">
              <a:cs typeface="Arial" panose="020B0604020202020204" pitchFamily="34" charset="0"/>
            </a:endParaRPr>
          </a:p>
          <a:p>
            <a:pPr eaLnBrk="1" hangingPunct="1"/>
            <a:endParaRPr lang="de-CH" altLang="de-DE" sz="2000" dirty="0"/>
          </a:p>
        </p:txBody>
      </p:sp>
      <p:sp>
        <p:nvSpPr>
          <p:cNvPr id="128005" name="Foliennummernplatzhalter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563"/>
              </a:spcBef>
              <a:buClr>
                <a:schemeClr val="accent2"/>
              </a:buClr>
              <a:buFont typeface="Arial" panose="020B0604020202020204" pitchFamily="34" charset="0"/>
              <a:buChar char="•"/>
              <a:defRPr sz="1575">
                <a:solidFill>
                  <a:schemeClr val="tx1"/>
                </a:solidFill>
                <a:latin typeface="Frutiger 45 Light" panose="00000300000000000000" pitchFamily="2" charset="0"/>
              </a:defRPr>
            </a:lvl1pPr>
            <a:lvl2pPr marL="28448794" indent="-28105894">
              <a:lnSpc>
                <a:spcPct val="90000"/>
              </a:lnSpc>
              <a:spcBef>
                <a:spcPts val="281"/>
              </a:spcBef>
              <a:buClr>
                <a:schemeClr val="accent2"/>
              </a:buClr>
              <a:buFont typeface="Arial" panose="020B0604020202020204" pitchFamily="34" charset="0"/>
              <a:buChar char="•"/>
              <a:defRPr>
                <a:solidFill>
                  <a:schemeClr val="tx1"/>
                </a:solidFill>
                <a:latin typeface="Frutiger 45 Light" panose="00000300000000000000" pitchFamily="2" charset="0"/>
              </a:defRPr>
            </a:lvl2pPr>
            <a:lvl3pPr marL="857250" indent="-171450">
              <a:lnSpc>
                <a:spcPct val="90000"/>
              </a:lnSpc>
              <a:spcBef>
                <a:spcPts val="281"/>
              </a:spcBef>
              <a:buClr>
                <a:schemeClr val="accent2"/>
              </a:buClr>
              <a:buFont typeface="Arial" panose="020B0604020202020204" pitchFamily="34" charset="0"/>
              <a:buChar char="•"/>
              <a:defRPr sz="1125">
                <a:solidFill>
                  <a:schemeClr val="tx1"/>
                </a:solidFill>
                <a:latin typeface="Frutiger 45 Light" panose="00000300000000000000" pitchFamily="2" charset="0"/>
              </a:defRPr>
            </a:lvl3pPr>
            <a:lvl4pPr marL="1200150" indent="-171450">
              <a:lnSpc>
                <a:spcPct val="90000"/>
              </a:lnSpc>
              <a:spcBef>
                <a:spcPts val="281"/>
              </a:spcBef>
              <a:buClr>
                <a:schemeClr val="accent2"/>
              </a:buClr>
              <a:buFont typeface="Arial" panose="020B0604020202020204" pitchFamily="34" charset="0"/>
              <a:buChar char="•"/>
              <a:defRPr sz="975">
                <a:solidFill>
                  <a:schemeClr val="tx1"/>
                </a:solidFill>
                <a:latin typeface="Frutiger 45 Light" panose="00000300000000000000" pitchFamily="2" charset="0"/>
              </a:defRPr>
            </a:lvl4pPr>
            <a:lvl5pPr marL="1543050" indent="-171450">
              <a:lnSpc>
                <a:spcPct val="90000"/>
              </a:lnSpc>
              <a:spcBef>
                <a:spcPts val="281"/>
              </a:spcBef>
              <a:buClr>
                <a:schemeClr val="accent2"/>
              </a:buClr>
              <a:buFont typeface="Arial" panose="020B0604020202020204" pitchFamily="34" charset="0"/>
              <a:buChar char="•"/>
              <a:defRPr sz="975">
                <a:solidFill>
                  <a:schemeClr val="tx1"/>
                </a:solidFill>
                <a:latin typeface="Frutiger 45 Light" panose="00000300000000000000" pitchFamily="2" charset="0"/>
              </a:defRPr>
            </a:lvl5pPr>
            <a:lvl6pPr marL="1885950" indent="-171450" eaLnBrk="0" fontAlgn="base" hangingPunct="0">
              <a:lnSpc>
                <a:spcPct val="90000"/>
              </a:lnSpc>
              <a:spcBef>
                <a:spcPts val="281"/>
              </a:spcBef>
              <a:spcAft>
                <a:spcPct val="0"/>
              </a:spcAft>
              <a:buClr>
                <a:schemeClr val="accent2"/>
              </a:buClr>
              <a:buFont typeface="Arial" panose="020B0604020202020204" pitchFamily="34" charset="0"/>
              <a:buChar char="•"/>
              <a:defRPr sz="975">
                <a:solidFill>
                  <a:schemeClr val="tx1"/>
                </a:solidFill>
                <a:latin typeface="Frutiger 45 Light" panose="00000300000000000000" pitchFamily="2" charset="0"/>
              </a:defRPr>
            </a:lvl6pPr>
            <a:lvl7pPr marL="2228850" indent="-171450" eaLnBrk="0" fontAlgn="base" hangingPunct="0">
              <a:lnSpc>
                <a:spcPct val="90000"/>
              </a:lnSpc>
              <a:spcBef>
                <a:spcPts val="281"/>
              </a:spcBef>
              <a:spcAft>
                <a:spcPct val="0"/>
              </a:spcAft>
              <a:buClr>
                <a:schemeClr val="accent2"/>
              </a:buClr>
              <a:buFont typeface="Arial" panose="020B0604020202020204" pitchFamily="34" charset="0"/>
              <a:buChar char="•"/>
              <a:defRPr sz="975">
                <a:solidFill>
                  <a:schemeClr val="tx1"/>
                </a:solidFill>
                <a:latin typeface="Frutiger 45 Light" panose="00000300000000000000" pitchFamily="2" charset="0"/>
              </a:defRPr>
            </a:lvl7pPr>
            <a:lvl8pPr marL="2571750" indent="-171450" eaLnBrk="0" fontAlgn="base" hangingPunct="0">
              <a:lnSpc>
                <a:spcPct val="90000"/>
              </a:lnSpc>
              <a:spcBef>
                <a:spcPts val="281"/>
              </a:spcBef>
              <a:spcAft>
                <a:spcPct val="0"/>
              </a:spcAft>
              <a:buClr>
                <a:schemeClr val="accent2"/>
              </a:buClr>
              <a:buFont typeface="Arial" panose="020B0604020202020204" pitchFamily="34" charset="0"/>
              <a:buChar char="•"/>
              <a:defRPr sz="975">
                <a:solidFill>
                  <a:schemeClr val="tx1"/>
                </a:solidFill>
                <a:latin typeface="Frutiger 45 Light" panose="00000300000000000000" pitchFamily="2" charset="0"/>
              </a:defRPr>
            </a:lvl8pPr>
            <a:lvl9pPr marL="2914650" indent="-171450" eaLnBrk="0" fontAlgn="base" hangingPunct="0">
              <a:lnSpc>
                <a:spcPct val="90000"/>
              </a:lnSpc>
              <a:spcBef>
                <a:spcPts val="281"/>
              </a:spcBef>
              <a:spcAft>
                <a:spcPct val="0"/>
              </a:spcAft>
              <a:buClr>
                <a:schemeClr val="accent2"/>
              </a:buClr>
              <a:buFont typeface="Arial" panose="020B0604020202020204" pitchFamily="34" charset="0"/>
              <a:buChar char="•"/>
              <a:defRPr sz="975">
                <a:solidFill>
                  <a:schemeClr val="tx1"/>
                </a:solidFill>
                <a:latin typeface="Frutiger 45 Light" panose="00000300000000000000" pitchFamily="2" charset="0"/>
              </a:defRPr>
            </a:lvl9pPr>
          </a:lstStyle>
          <a:p>
            <a:pPr>
              <a:lnSpc>
                <a:spcPct val="100000"/>
              </a:lnSpc>
              <a:spcBef>
                <a:spcPct val="0"/>
              </a:spcBef>
              <a:buClrTx/>
              <a:buFontTx/>
              <a:buNone/>
              <a:defRPr/>
            </a:pPr>
            <a:fld id="{9CD85CE5-72A0-4A11-8E82-287EDF3DA30B}" type="slidenum">
              <a:rPr lang="de-CH" altLang="de-DE" sz="675">
                <a:latin typeface="Arial" panose="020B0604020202020204" pitchFamily="34" charset="0"/>
              </a:rPr>
              <a:pPr>
                <a:lnSpc>
                  <a:spcPct val="100000"/>
                </a:lnSpc>
                <a:spcBef>
                  <a:spcPct val="0"/>
                </a:spcBef>
                <a:buClrTx/>
                <a:buFontTx/>
                <a:buNone/>
                <a:defRPr/>
              </a:pPr>
              <a:t>49</a:t>
            </a:fld>
            <a:endParaRPr lang="de-CH" altLang="de-DE" sz="675" dirty="0">
              <a:latin typeface="Arial" panose="020B0604020202020204" pitchFamily="34" charset="0"/>
            </a:endParaRPr>
          </a:p>
        </p:txBody>
      </p:sp>
      <p:pic>
        <p:nvPicPr>
          <p:cNvPr id="6" name="Bild 2" descr="Bachstei_Logo_ganz.jpg"/>
          <p:cNvPicPr/>
          <p:nvPr/>
        </p:nvPicPr>
        <p:blipFill>
          <a:blip r:embed="rId4"/>
          <a:srcRect b="31928"/>
          <a:stretch>
            <a:fillRect/>
          </a:stretch>
        </p:blipFill>
        <p:spPr>
          <a:xfrm>
            <a:off x="532711" y="149426"/>
            <a:ext cx="5759450" cy="819150"/>
          </a:xfrm>
          <a:prstGeom prst="rect">
            <a:avLst/>
          </a:prstGeom>
        </p:spPr>
      </p:pic>
      <p:pic>
        <p:nvPicPr>
          <p:cNvPr id="7" name="Bild 2" descr="Bachstei_Logo_ganz.jpg"/>
          <p:cNvPicPr/>
          <p:nvPr/>
        </p:nvPicPr>
        <p:blipFill>
          <a:blip r:embed="rId4"/>
          <a:srcRect t="65940" b="16458"/>
          <a:stretch>
            <a:fillRect/>
          </a:stretch>
        </p:blipFill>
        <p:spPr>
          <a:xfrm>
            <a:off x="532711" y="6384524"/>
            <a:ext cx="5759450" cy="211455"/>
          </a:xfrm>
          <a:prstGeom prst="rect">
            <a:avLst/>
          </a:prstGeom>
        </p:spPr>
      </p:pic>
    </p:spTree>
    <p:extLst>
      <p:ext uri="{BB962C8B-B14F-4D97-AF65-F5344CB8AC3E}">
        <p14:creationId xmlns:p14="http://schemas.microsoft.com/office/powerpoint/2010/main" val="2746507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838200" y="1176136"/>
            <a:ext cx="10515600" cy="654883"/>
          </a:xfrm>
        </p:spPr>
        <p:txBody>
          <a:bodyPr>
            <a:normAutofit fontScale="90000"/>
          </a:bodyPr>
          <a:lstStyle/>
          <a:p>
            <a:r>
              <a:rPr lang="de-CH" b="1" dirty="0"/>
              <a:t>Zeitstrahl</a:t>
            </a:r>
          </a:p>
        </p:txBody>
      </p:sp>
      <p:pic>
        <p:nvPicPr>
          <p:cNvPr id="4" name="Bild 2" descr="Bachstei_Logo_ganz.jpg"/>
          <p:cNvPicPr/>
          <p:nvPr/>
        </p:nvPicPr>
        <p:blipFill>
          <a:blip r:embed="rId3"/>
          <a:srcRect b="31928"/>
          <a:stretch>
            <a:fillRect/>
          </a:stretch>
        </p:blipFill>
        <p:spPr>
          <a:xfrm>
            <a:off x="532711" y="149426"/>
            <a:ext cx="5759450" cy="819150"/>
          </a:xfrm>
          <a:prstGeom prst="rect">
            <a:avLst/>
          </a:prstGeom>
        </p:spPr>
      </p:pic>
      <p:pic>
        <p:nvPicPr>
          <p:cNvPr id="5" name="Bild 2" descr="Bachstei_Logo_ganz.jpg"/>
          <p:cNvPicPr/>
          <p:nvPr/>
        </p:nvPicPr>
        <p:blipFill>
          <a:blip r:embed="rId3"/>
          <a:srcRect t="65940" b="16458"/>
          <a:stretch>
            <a:fillRect/>
          </a:stretch>
        </p:blipFill>
        <p:spPr>
          <a:xfrm>
            <a:off x="532711" y="6384524"/>
            <a:ext cx="5759450" cy="211455"/>
          </a:xfrm>
          <a:prstGeom prst="rect">
            <a:avLst/>
          </a:prstGeom>
        </p:spPr>
      </p:pic>
      <p:pic>
        <p:nvPicPr>
          <p:cNvPr id="8" name="Grafik 3"/>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289169" y="2151197"/>
            <a:ext cx="9592191" cy="265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a:off x="532709" y="5165333"/>
            <a:ext cx="11284917" cy="492443"/>
          </a:xfrm>
          <a:prstGeom prst="rect">
            <a:avLst/>
          </a:prstGeom>
          <a:noFill/>
        </p:spPr>
        <p:txBody>
          <a:bodyPr wrap="square" rtlCol="0">
            <a:spAutoFit/>
          </a:bodyPr>
          <a:lstStyle/>
          <a:p>
            <a:pPr marL="457200" indent="-457200">
              <a:lnSpc>
                <a:spcPct val="100000"/>
              </a:lnSpc>
              <a:spcBef>
                <a:spcPct val="0"/>
              </a:spcBef>
              <a:buClr>
                <a:srgbClr val="D4502C"/>
              </a:buClr>
              <a:buFont typeface="Arial" panose="020B0604020202020204" pitchFamily="34" charset="0"/>
              <a:buChar char="•"/>
            </a:pPr>
            <a:r>
              <a:rPr lang="de-DE" altLang="de-DE" sz="2600" dirty="0">
                <a:latin typeface="+mj-lt"/>
              </a:rPr>
              <a:t>Lineare Einordnung der Ereignisse nach Vergangenheit, Gegenwart und Zukunft.</a:t>
            </a:r>
          </a:p>
        </p:txBody>
      </p:sp>
      <p:sp>
        <p:nvSpPr>
          <p:cNvPr id="3" name="Foliennummernplatzhalter 2"/>
          <p:cNvSpPr>
            <a:spLocks noGrp="1"/>
          </p:cNvSpPr>
          <p:nvPr>
            <p:ph type="sldNum" sz="quarter" idx="12"/>
          </p:nvPr>
        </p:nvSpPr>
        <p:spPr/>
        <p:txBody>
          <a:bodyPr/>
          <a:lstStyle/>
          <a:p>
            <a:fld id="{DD3AA65A-437D-40ED-9A73-A06447304748}" type="slidenum">
              <a:rPr lang="de-CH" smtClean="0"/>
              <a:t>5</a:t>
            </a:fld>
            <a:endParaRPr lang="de-CH" dirty="0"/>
          </a:p>
        </p:txBody>
      </p:sp>
    </p:spTree>
    <p:extLst>
      <p:ext uri="{BB962C8B-B14F-4D97-AF65-F5344CB8AC3E}">
        <p14:creationId xmlns:p14="http://schemas.microsoft.com/office/powerpoint/2010/main" val="17016755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Titel 1"/>
          <p:cNvSpPr>
            <a:spLocks noGrp="1"/>
          </p:cNvSpPr>
          <p:nvPr>
            <p:ph type="title"/>
          </p:nvPr>
        </p:nvSpPr>
        <p:spPr>
          <a:xfrm>
            <a:off x="532711" y="1050101"/>
            <a:ext cx="10515600" cy="842961"/>
          </a:xfrm>
        </p:spPr>
        <p:txBody>
          <a:bodyPr/>
          <a:lstStyle/>
          <a:p>
            <a:pPr eaLnBrk="1" hangingPunct="1"/>
            <a:r>
              <a:rPr lang="de-CH" altLang="de-DE" sz="3200" b="1" dirty="0"/>
              <a:t>Literatur</a:t>
            </a:r>
          </a:p>
        </p:txBody>
      </p:sp>
      <p:sp>
        <p:nvSpPr>
          <p:cNvPr id="128005" name="Foliennummernplatzhalter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563"/>
              </a:spcBef>
              <a:buClr>
                <a:schemeClr val="accent2"/>
              </a:buClr>
              <a:buFont typeface="Arial" panose="020B0604020202020204" pitchFamily="34" charset="0"/>
              <a:buChar char="•"/>
              <a:defRPr sz="1575">
                <a:solidFill>
                  <a:schemeClr val="tx1"/>
                </a:solidFill>
                <a:latin typeface="Frutiger 45 Light" panose="00000300000000000000" pitchFamily="2" charset="0"/>
              </a:defRPr>
            </a:lvl1pPr>
            <a:lvl2pPr marL="28448794" indent="-28105894">
              <a:lnSpc>
                <a:spcPct val="90000"/>
              </a:lnSpc>
              <a:spcBef>
                <a:spcPts val="281"/>
              </a:spcBef>
              <a:buClr>
                <a:schemeClr val="accent2"/>
              </a:buClr>
              <a:buFont typeface="Arial" panose="020B0604020202020204" pitchFamily="34" charset="0"/>
              <a:buChar char="•"/>
              <a:defRPr>
                <a:solidFill>
                  <a:schemeClr val="tx1"/>
                </a:solidFill>
                <a:latin typeface="Frutiger 45 Light" panose="00000300000000000000" pitchFamily="2" charset="0"/>
              </a:defRPr>
            </a:lvl2pPr>
            <a:lvl3pPr marL="857250" indent="-171450">
              <a:lnSpc>
                <a:spcPct val="90000"/>
              </a:lnSpc>
              <a:spcBef>
                <a:spcPts val="281"/>
              </a:spcBef>
              <a:buClr>
                <a:schemeClr val="accent2"/>
              </a:buClr>
              <a:buFont typeface="Arial" panose="020B0604020202020204" pitchFamily="34" charset="0"/>
              <a:buChar char="•"/>
              <a:defRPr sz="1125">
                <a:solidFill>
                  <a:schemeClr val="tx1"/>
                </a:solidFill>
                <a:latin typeface="Frutiger 45 Light" panose="00000300000000000000" pitchFamily="2" charset="0"/>
              </a:defRPr>
            </a:lvl3pPr>
            <a:lvl4pPr marL="1200150" indent="-171450">
              <a:lnSpc>
                <a:spcPct val="90000"/>
              </a:lnSpc>
              <a:spcBef>
                <a:spcPts val="281"/>
              </a:spcBef>
              <a:buClr>
                <a:schemeClr val="accent2"/>
              </a:buClr>
              <a:buFont typeface="Arial" panose="020B0604020202020204" pitchFamily="34" charset="0"/>
              <a:buChar char="•"/>
              <a:defRPr sz="975">
                <a:solidFill>
                  <a:schemeClr val="tx1"/>
                </a:solidFill>
                <a:latin typeface="Frutiger 45 Light" panose="00000300000000000000" pitchFamily="2" charset="0"/>
              </a:defRPr>
            </a:lvl4pPr>
            <a:lvl5pPr marL="1543050" indent="-171450">
              <a:lnSpc>
                <a:spcPct val="90000"/>
              </a:lnSpc>
              <a:spcBef>
                <a:spcPts val="281"/>
              </a:spcBef>
              <a:buClr>
                <a:schemeClr val="accent2"/>
              </a:buClr>
              <a:buFont typeface="Arial" panose="020B0604020202020204" pitchFamily="34" charset="0"/>
              <a:buChar char="•"/>
              <a:defRPr sz="975">
                <a:solidFill>
                  <a:schemeClr val="tx1"/>
                </a:solidFill>
                <a:latin typeface="Frutiger 45 Light" panose="00000300000000000000" pitchFamily="2" charset="0"/>
              </a:defRPr>
            </a:lvl5pPr>
            <a:lvl6pPr marL="1885950" indent="-171450" eaLnBrk="0" fontAlgn="base" hangingPunct="0">
              <a:lnSpc>
                <a:spcPct val="90000"/>
              </a:lnSpc>
              <a:spcBef>
                <a:spcPts val="281"/>
              </a:spcBef>
              <a:spcAft>
                <a:spcPct val="0"/>
              </a:spcAft>
              <a:buClr>
                <a:schemeClr val="accent2"/>
              </a:buClr>
              <a:buFont typeface="Arial" panose="020B0604020202020204" pitchFamily="34" charset="0"/>
              <a:buChar char="•"/>
              <a:defRPr sz="975">
                <a:solidFill>
                  <a:schemeClr val="tx1"/>
                </a:solidFill>
                <a:latin typeface="Frutiger 45 Light" panose="00000300000000000000" pitchFamily="2" charset="0"/>
              </a:defRPr>
            </a:lvl6pPr>
            <a:lvl7pPr marL="2228850" indent="-171450" eaLnBrk="0" fontAlgn="base" hangingPunct="0">
              <a:lnSpc>
                <a:spcPct val="90000"/>
              </a:lnSpc>
              <a:spcBef>
                <a:spcPts val="281"/>
              </a:spcBef>
              <a:spcAft>
                <a:spcPct val="0"/>
              </a:spcAft>
              <a:buClr>
                <a:schemeClr val="accent2"/>
              </a:buClr>
              <a:buFont typeface="Arial" panose="020B0604020202020204" pitchFamily="34" charset="0"/>
              <a:buChar char="•"/>
              <a:defRPr sz="975">
                <a:solidFill>
                  <a:schemeClr val="tx1"/>
                </a:solidFill>
                <a:latin typeface="Frutiger 45 Light" panose="00000300000000000000" pitchFamily="2" charset="0"/>
              </a:defRPr>
            </a:lvl7pPr>
            <a:lvl8pPr marL="2571750" indent="-171450" eaLnBrk="0" fontAlgn="base" hangingPunct="0">
              <a:lnSpc>
                <a:spcPct val="90000"/>
              </a:lnSpc>
              <a:spcBef>
                <a:spcPts val="281"/>
              </a:spcBef>
              <a:spcAft>
                <a:spcPct val="0"/>
              </a:spcAft>
              <a:buClr>
                <a:schemeClr val="accent2"/>
              </a:buClr>
              <a:buFont typeface="Arial" panose="020B0604020202020204" pitchFamily="34" charset="0"/>
              <a:buChar char="•"/>
              <a:defRPr sz="975">
                <a:solidFill>
                  <a:schemeClr val="tx1"/>
                </a:solidFill>
                <a:latin typeface="Frutiger 45 Light" panose="00000300000000000000" pitchFamily="2" charset="0"/>
              </a:defRPr>
            </a:lvl8pPr>
            <a:lvl9pPr marL="2914650" indent="-171450" eaLnBrk="0" fontAlgn="base" hangingPunct="0">
              <a:lnSpc>
                <a:spcPct val="90000"/>
              </a:lnSpc>
              <a:spcBef>
                <a:spcPts val="281"/>
              </a:spcBef>
              <a:spcAft>
                <a:spcPct val="0"/>
              </a:spcAft>
              <a:buClr>
                <a:schemeClr val="accent2"/>
              </a:buClr>
              <a:buFont typeface="Arial" panose="020B0604020202020204" pitchFamily="34" charset="0"/>
              <a:buChar char="•"/>
              <a:defRPr sz="975">
                <a:solidFill>
                  <a:schemeClr val="tx1"/>
                </a:solidFill>
                <a:latin typeface="Frutiger 45 Light" panose="00000300000000000000" pitchFamily="2" charset="0"/>
              </a:defRPr>
            </a:lvl9pPr>
          </a:lstStyle>
          <a:p>
            <a:pPr>
              <a:lnSpc>
                <a:spcPct val="100000"/>
              </a:lnSpc>
              <a:spcBef>
                <a:spcPct val="0"/>
              </a:spcBef>
              <a:buClrTx/>
              <a:buFontTx/>
              <a:buNone/>
              <a:defRPr/>
            </a:pPr>
            <a:fld id="{9CD85CE5-72A0-4A11-8E82-287EDF3DA30B}" type="slidenum">
              <a:rPr lang="de-CH" altLang="de-DE" sz="675">
                <a:latin typeface="Arial" panose="020B0604020202020204" pitchFamily="34" charset="0"/>
              </a:rPr>
              <a:pPr>
                <a:lnSpc>
                  <a:spcPct val="100000"/>
                </a:lnSpc>
                <a:spcBef>
                  <a:spcPct val="0"/>
                </a:spcBef>
                <a:buClrTx/>
                <a:buFontTx/>
                <a:buNone/>
                <a:defRPr/>
              </a:pPr>
              <a:t>50</a:t>
            </a:fld>
            <a:endParaRPr lang="de-CH" altLang="de-DE" sz="675" dirty="0">
              <a:latin typeface="Arial" panose="020B0604020202020204" pitchFamily="34" charset="0"/>
            </a:endParaRPr>
          </a:p>
        </p:txBody>
      </p:sp>
      <p:pic>
        <p:nvPicPr>
          <p:cNvPr id="6" name="Bild 2" descr="Bachstei_Logo_ganz.jpg"/>
          <p:cNvPicPr/>
          <p:nvPr/>
        </p:nvPicPr>
        <p:blipFill>
          <a:blip r:embed="rId3"/>
          <a:srcRect b="31928"/>
          <a:stretch>
            <a:fillRect/>
          </a:stretch>
        </p:blipFill>
        <p:spPr>
          <a:xfrm>
            <a:off x="532711" y="149426"/>
            <a:ext cx="5759450" cy="819150"/>
          </a:xfrm>
          <a:prstGeom prst="rect">
            <a:avLst/>
          </a:prstGeom>
        </p:spPr>
      </p:pic>
      <p:pic>
        <p:nvPicPr>
          <p:cNvPr id="7" name="Bild 2" descr="Bachstei_Logo_ganz.jpg"/>
          <p:cNvPicPr/>
          <p:nvPr/>
        </p:nvPicPr>
        <p:blipFill>
          <a:blip r:embed="rId3"/>
          <a:srcRect t="65940" b="16458"/>
          <a:stretch>
            <a:fillRect/>
          </a:stretch>
        </p:blipFill>
        <p:spPr>
          <a:xfrm>
            <a:off x="532711" y="6327457"/>
            <a:ext cx="5759450" cy="211455"/>
          </a:xfrm>
          <a:prstGeom prst="rect">
            <a:avLst/>
          </a:prstGeom>
        </p:spPr>
      </p:pic>
      <p:pic>
        <p:nvPicPr>
          <p:cNvPr id="9" name="Bild 5"/>
          <p:cNvPicPr>
            <a:picLocks noChangeAspect="1"/>
          </p:cNvPicPr>
          <p:nvPr/>
        </p:nvPicPr>
        <p:blipFill>
          <a:blip r:embed="rId4"/>
          <a:srcRect/>
          <a:stretch>
            <a:fillRect/>
          </a:stretch>
        </p:blipFill>
        <p:spPr bwMode="auto">
          <a:xfrm>
            <a:off x="9011675" y="2130424"/>
            <a:ext cx="2195513" cy="3097213"/>
          </a:xfrm>
          <a:prstGeom prst="rect">
            <a:avLst/>
          </a:prstGeom>
          <a:noFill/>
          <a:ln w="9525">
            <a:solidFill>
              <a:schemeClr val="bg2">
                <a:lumMod val="9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0" name="Bild 4"/>
          <p:cNvPicPr>
            <a:picLocks noChangeAspect="1"/>
          </p:cNvPicPr>
          <p:nvPr/>
        </p:nvPicPr>
        <p:blipFill>
          <a:blip r:embed="rId5"/>
          <a:srcRect/>
          <a:stretch>
            <a:fillRect/>
          </a:stretch>
        </p:blipFill>
        <p:spPr bwMode="auto">
          <a:xfrm>
            <a:off x="3412436" y="2130424"/>
            <a:ext cx="2012950" cy="3071813"/>
          </a:xfrm>
          <a:prstGeom prst="rect">
            <a:avLst/>
          </a:prstGeom>
          <a:noFill/>
          <a:ln w="1270">
            <a:solidFill>
              <a:schemeClr val="bg2">
                <a:lumMod val="9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1" name="Bild 2"/>
          <p:cNvPicPr>
            <a:picLocks noChangeAspect="1"/>
          </p:cNvPicPr>
          <p:nvPr/>
        </p:nvPicPr>
        <p:blipFill>
          <a:blip r:embed="rId6"/>
          <a:srcRect/>
          <a:stretch>
            <a:fillRect/>
          </a:stretch>
        </p:blipFill>
        <p:spPr bwMode="auto">
          <a:xfrm>
            <a:off x="596460" y="2130424"/>
            <a:ext cx="2092325" cy="3097213"/>
          </a:xfrm>
          <a:prstGeom prst="rect">
            <a:avLst/>
          </a:prstGeom>
          <a:noFill/>
          <a:ln w="9525">
            <a:solidFill>
              <a:schemeClr val="bg2">
                <a:lumMod val="9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4" name="Grafik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47842" y="2130424"/>
            <a:ext cx="2141377" cy="3106242"/>
          </a:xfrm>
          <a:prstGeom prst="rect">
            <a:avLst/>
          </a:prstGeom>
        </p:spPr>
      </p:pic>
    </p:spTree>
    <p:extLst>
      <p:ext uri="{BB962C8B-B14F-4D97-AF65-F5344CB8AC3E}">
        <p14:creationId xmlns:p14="http://schemas.microsoft.com/office/powerpoint/2010/main" val="17570733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DD3AA65A-437D-40ED-9A73-A06447304748}" type="slidenum">
              <a:rPr lang="de-CH" smtClean="0"/>
              <a:t>51</a:t>
            </a:fld>
            <a:endParaRPr lang="de-CH" dirty="0"/>
          </a:p>
        </p:txBody>
      </p:sp>
      <p:pic>
        <p:nvPicPr>
          <p:cNvPr id="6146" name="Picture 2" descr="Bildergebnis für Fr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417" y="0"/>
            <a:ext cx="1272526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3308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DD3AA65A-437D-40ED-9A73-A06447304748}" type="slidenum">
              <a:rPr lang="de-CH" smtClean="0"/>
              <a:t>52</a:t>
            </a:fld>
            <a:endParaRPr lang="de-CH" dirty="0"/>
          </a:p>
        </p:txBody>
      </p:sp>
      <p:pic>
        <p:nvPicPr>
          <p:cNvPr id="8194" name="Picture 2" descr="Ähnliches F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86" y="0"/>
            <a:ext cx="1313078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946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1072457"/>
            <a:ext cx="12192000" cy="53782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6" name="Titel 5"/>
          <p:cNvSpPr>
            <a:spLocks noGrp="1"/>
          </p:cNvSpPr>
          <p:nvPr>
            <p:ph type="title" idx="4294967295"/>
          </p:nvPr>
        </p:nvSpPr>
        <p:spPr>
          <a:xfrm>
            <a:off x="532710" y="1072457"/>
            <a:ext cx="9982889" cy="654050"/>
          </a:xfrm>
        </p:spPr>
        <p:txBody>
          <a:bodyPr>
            <a:normAutofit fontScale="90000"/>
          </a:bodyPr>
          <a:lstStyle/>
          <a:p>
            <a:r>
              <a:rPr lang="de-CH" b="1" dirty="0">
                <a:solidFill>
                  <a:srgbClr val="D4502C"/>
                </a:solidFill>
                <a:effectLst>
                  <a:outerShdw blurRad="38100" dist="38100" dir="2700000" algn="tl">
                    <a:srgbClr val="000000">
                      <a:alpha val="43137"/>
                    </a:srgbClr>
                  </a:outerShdw>
                </a:effectLst>
              </a:rPr>
              <a:t>Traumatisches Erlebnis</a:t>
            </a:r>
          </a:p>
        </p:txBody>
      </p:sp>
      <p:pic>
        <p:nvPicPr>
          <p:cNvPr id="4" name="Bild 2" descr="Bachstei_Logo_ganz.jpg"/>
          <p:cNvPicPr/>
          <p:nvPr/>
        </p:nvPicPr>
        <p:blipFill>
          <a:blip r:embed="rId3"/>
          <a:srcRect b="31928"/>
          <a:stretch>
            <a:fillRect/>
          </a:stretch>
        </p:blipFill>
        <p:spPr>
          <a:xfrm>
            <a:off x="532711" y="149426"/>
            <a:ext cx="5759450" cy="819150"/>
          </a:xfrm>
          <a:prstGeom prst="rect">
            <a:avLst/>
          </a:prstGeom>
        </p:spPr>
      </p:pic>
      <p:pic>
        <p:nvPicPr>
          <p:cNvPr id="5" name="Bild 2" descr="Bachstei_Logo_ganz.jpg"/>
          <p:cNvPicPr/>
          <p:nvPr/>
        </p:nvPicPr>
        <p:blipFill>
          <a:blip r:embed="rId3"/>
          <a:srcRect t="65940" b="16458"/>
          <a:stretch>
            <a:fillRect/>
          </a:stretch>
        </p:blipFill>
        <p:spPr>
          <a:xfrm>
            <a:off x="532710" y="6576261"/>
            <a:ext cx="5759450" cy="211455"/>
          </a:xfrm>
          <a:prstGeom prst="rect">
            <a:avLst/>
          </a:prstGeom>
        </p:spPr>
      </p:pic>
      <p:pic>
        <p:nvPicPr>
          <p:cNvPr id="7" name="Grafik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742348">
            <a:off x="471230" y="4276179"/>
            <a:ext cx="18383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124960">
            <a:off x="290045" y="2203765"/>
            <a:ext cx="20558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fik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734036">
            <a:off x="3119110" y="2031497"/>
            <a:ext cx="2293937"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fik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943440">
            <a:off x="2981656" y="4047412"/>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fik 1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303312" flipH="1">
            <a:off x="6234470" y="1413371"/>
            <a:ext cx="200025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rafik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788391">
            <a:off x="9522898" y="1772346"/>
            <a:ext cx="2332038"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Grafik 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294914">
            <a:off x="8305278" y="3140972"/>
            <a:ext cx="1895475"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Grafik 15"/>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769313" y="2939747"/>
            <a:ext cx="2074863"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Grafik 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20444102">
            <a:off x="9875994" y="4666803"/>
            <a:ext cx="1931988"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nhaltsplatzhalter 3"/>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a:xfrm rot="21008556">
            <a:off x="6780034" y="4833294"/>
            <a:ext cx="1981200" cy="1316037"/>
          </a:xfrm>
          <a:prstGeom prst="rect">
            <a:avLst/>
          </a:prstGeom>
        </p:spPr>
      </p:pic>
      <p:sp>
        <p:nvSpPr>
          <p:cNvPr id="3" name="Foliennummernplatzhalter 2"/>
          <p:cNvSpPr>
            <a:spLocks noGrp="1"/>
          </p:cNvSpPr>
          <p:nvPr>
            <p:ph type="sldNum" sz="quarter" idx="12"/>
          </p:nvPr>
        </p:nvSpPr>
        <p:spPr/>
        <p:txBody>
          <a:bodyPr/>
          <a:lstStyle/>
          <a:p>
            <a:fld id="{DD3AA65A-437D-40ED-9A73-A06447304748}" type="slidenum">
              <a:rPr lang="de-CH" smtClean="0"/>
              <a:t>6</a:t>
            </a:fld>
            <a:endParaRPr lang="de-CH" dirty="0"/>
          </a:p>
        </p:txBody>
      </p:sp>
    </p:spTree>
    <p:extLst>
      <p:ext uri="{BB962C8B-B14F-4D97-AF65-F5344CB8AC3E}">
        <p14:creationId xmlns:p14="http://schemas.microsoft.com/office/powerpoint/2010/main" val="354511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532711" y="1034822"/>
            <a:ext cx="10821089" cy="1209613"/>
          </a:xfrm>
        </p:spPr>
        <p:txBody>
          <a:bodyPr>
            <a:normAutofit fontScale="90000"/>
          </a:bodyPr>
          <a:lstStyle/>
          <a:p>
            <a:r>
              <a:rPr lang="de-CH" b="1" dirty="0"/>
              <a:t>Trennung zwischen dem Limbischen System und der Grosshirnrinde</a:t>
            </a:r>
          </a:p>
        </p:txBody>
      </p:sp>
      <p:pic>
        <p:nvPicPr>
          <p:cNvPr id="4" name="Bild 2" descr="Bachstei_Logo_ganz.jpg"/>
          <p:cNvPicPr/>
          <p:nvPr/>
        </p:nvPicPr>
        <p:blipFill>
          <a:blip r:embed="rId3"/>
          <a:srcRect b="31928"/>
          <a:stretch>
            <a:fillRect/>
          </a:stretch>
        </p:blipFill>
        <p:spPr>
          <a:xfrm>
            <a:off x="532711" y="149426"/>
            <a:ext cx="5759450" cy="819150"/>
          </a:xfrm>
          <a:prstGeom prst="rect">
            <a:avLst/>
          </a:prstGeom>
        </p:spPr>
      </p:pic>
      <p:pic>
        <p:nvPicPr>
          <p:cNvPr id="5" name="Bild 2" descr="Bachstei_Logo_ganz.jpg"/>
          <p:cNvPicPr/>
          <p:nvPr/>
        </p:nvPicPr>
        <p:blipFill>
          <a:blip r:embed="rId3"/>
          <a:srcRect t="65940" b="16458"/>
          <a:stretch>
            <a:fillRect/>
          </a:stretch>
        </p:blipFill>
        <p:spPr>
          <a:xfrm>
            <a:off x="532711" y="6384524"/>
            <a:ext cx="5759450" cy="211455"/>
          </a:xfrm>
          <a:prstGeom prst="rect">
            <a:avLst/>
          </a:prstGeom>
        </p:spPr>
      </p:pic>
      <p:pic>
        <p:nvPicPr>
          <p:cNvPr id="10" name="Picture 5"/>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586985" y="1931479"/>
            <a:ext cx="6272784" cy="4115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feld 1"/>
          <p:cNvSpPr txBox="1">
            <a:spLocks noGrp="1" noChangeArrowheads="1"/>
          </p:cNvSpPr>
          <p:nvPr>
            <p:ph sz="half" idx="1"/>
          </p:nvPr>
        </p:nvSpPr>
        <p:spPr bwMode="auto">
          <a:xfrm>
            <a:off x="532711" y="2451996"/>
            <a:ext cx="5176713"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Clr>
                <a:srgbClr val="D4502C"/>
              </a:buClr>
            </a:pPr>
            <a:r>
              <a:rPr lang="de-CH" altLang="de-DE" sz="2600" dirty="0">
                <a:latin typeface="+mj-lt"/>
              </a:rPr>
              <a:t>Während der Notfallreaktion findet eine Trennung zwischen dem Limbischen System (Häschen) und der Grosshirnrinde (Denker) statt, damit eine schnellere Reaktion möglich ist. </a:t>
            </a:r>
          </a:p>
        </p:txBody>
      </p:sp>
      <p:sp>
        <p:nvSpPr>
          <p:cNvPr id="2" name="Foliennummernplatzhalter 1"/>
          <p:cNvSpPr>
            <a:spLocks noGrp="1"/>
          </p:cNvSpPr>
          <p:nvPr>
            <p:ph type="sldNum" sz="quarter" idx="12"/>
          </p:nvPr>
        </p:nvSpPr>
        <p:spPr/>
        <p:txBody>
          <a:bodyPr/>
          <a:lstStyle/>
          <a:p>
            <a:fld id="{DD3AA65A-437D-40ED-9A73-A06447304748}" type="slidenum">
              <a:rPr lang="de-CH" smtClean="0"/>
              <a:t>7</a:t>
            </a:fld>
            <a:endParaRPr lang="de-CH" dirty="0"/>
          </a:p>
        </p:txBody>
      </p:sp>
    </p:spTree>
    <p:extLst>
      <p:ext uri="{BB962C8B-B14F-4D97-AF65-F5344CB8AC3E}">
        <p14:creationId xmlns:p14="http://schemas.microsoft.com/office/powerpoint/2010/main" val="3838656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838200" y="968576"/>
            <a:ext cx="10515600" cy="722112"/>
          </a:xfrm>
        </p:spPr>
        <p:txBody>
          <a:bodyPr>
            <a:normAutofit/>
          </a:bodyPr>
          <a:lstStyle/>
          <a:p>
            <a:r>
              <a:rPr lang="de-CH" sz="4000" b="1" dirty="0"/>
              <a:t>Spannungskurve (Notfallreaktion)</a:t>
            </a:r>
          </a:p>
        </p:txBody>
      </p:sp>
      <p:pic>
        <p:nvPicPr>
          <p:cNvPr id="4" name="Bild 2" descr="Bachstei_Logo_ganz.jpg"/>
          <p:cNvPicPr/>
          <p:nvPr/>
        </p:nvPicPr>
        <p:blipFill>
          <a:blip r:embed="rId3"/>
          <a:srcRect b="31928"/>
          <a:stretch>
            <a:fillRect/>
          </a:stretch>
        </p:blipFill>
        <p:spPr>
          <a:xfrm>
            <a:off x="532711" y="149426"/>
            <a:ext cx="5759450" cy="819150"/>
          </a:xfrm>
          <a:prstGeom prst="rect">
            <a:avLst/>
          </a:prstGeom>
        </p:spPr>
      </p:pic>
      <p:pic>
        <p:nvPicPr>
          <p:cNvPr id="5" name="Bild 2" descr="Bachstei_Logo_ganz.jpg"/>
          <p:cNvPicPr/>
          <p:nvPr/>
        </p:nvPicPr>
        <p:blipFill>
          <a:blip r:embed="rId3"/>
          <a:srcRect t="65940" b="16458"/>
          <a:stretch>
            <a:fillRect/>
          </a:stretch>
        </p:blipFill>
        <p:spPr>
          <a:xfrm>
            <a:off x="532711" y="6384524"/>
            <a:ext cx="5759450" cy="211455"/>
          </a:xfrm>
          <a:prstGeom prst="rect">
            <a:avLst/>
          </a:prstGeom>
        </p:spPr>
      </p:pic>
      <p:grpSp>
        <p:nvGrpSpPr>
          <p:cNvPr id="13" name="Gruppieren 3"/>
          <p:cNvGrpSpPr>
            <a:grpSpLocks/>
          </p:cNvGrpSpPr>
          <p:nvPr/>
        </p:nvGrpSpPr>
        <p:grpSpPr bwMode="auto">
          <a:xfrm>
            <a:off x="1819102" y="1690688"/>
            <a:ext cx="8272549" cy="4486275"/>
            <a:chOff x="251520" y="1557338"/>
            <a:chExt cx="8281293" cy="5208587"/>
          </a:xfrm>
        </p:grpSpPr>
        <p:grpSp>
          <p:nvGrpSpPr>
            <p:cNvPr id="14" name="Gruppieren 5"/>
            <p:cNvGrpSpPr>
              <a:grpSpLocks/>
            </p:cNvGrpSpPr>
            <p:nvPr/>
          </p:nvGrpSpPr>
          <p:grpSpPr bwMode="auto">
            <a:xfrm>
              <a:off x="265466" y="1557338"/>
              <a:ext cx="8267347" cy="5208587"/>
              <a:chOff x="264945" y="1557235"/>
              <a:chExt cx="8267495" cy="5209222"/>
            </a:xfrm>
          </p:grpSpPr>
          <p:pic>
            <p:nvPicPr>
              <p:cNvPr id="16" name="Grafik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9680" y="1557235"/>
                <a:ext cx="8202760" cy="5209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feld 4"/>
              <p:cNvSpPr txBox="1">
                <a:spLocks noChangeArrowheads="1"/>
              </p:cNvSpPr>
              <p:nvPr/>
            </p:nvSpPr>
            <p:spPr bwMode="auto">
              <a:xfrm>
                <a:off x="264945" y="1645228"/>
                <a:ext cx="3162200" cy="1500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Clr>
                    <a:srgbClr val="D4502C"/>
                  </a:buClr>
                </a:pPr>
                <a:r>
                  <a:rPr lang="de-CH" altLang="de-DE" sz="2600" dirty="0">
                    <a:latin typeface="+mj-lt"/>
                  </a:rPr>
                  <a:t>Kampf und Flucht</a:t>
                </a:r>
              </a:p>
              <a:p>
                <a:pPr>
                  <a:lnSpc>
                    <a:spcPct val="100000"/>
                  </a:lnSpc>
                  <a:spcBef>
                    <a:spcPct val="0"/>
                  </a:spcBef>
                  <a:buClr>
                    <a:srgbClr val="D4502C"/>
                  </a:buClr>
                </a:pPr>
                <a:r>
                  <a:rPr lang="de-CH" altLang="de-DE" sz="2600" dirty="0">
                    <a:latin typeface="+mj-lt"/>
                  </a:rPr>
                  <a:t>Freeze/Lähmung</a:t>
                </a:r>
              </a:p>
              <a:p>
                <a:pPr>
                  <a:lnSpc>
                    <a:spcPct val="100000"/>
                  </a:lnSpc>
                  <a:spcBef>
                    <a:spcPct val="0"/>
                  </a:spcBef>
                  <a:buClr>
                    <a:srgbClr val="D4502C"/>
                  </a:buClr>
                </a:pPr>
                <a:r>
                  <a:rPr lang="de-CH" altLang="de-DE" sz="2600" dirty="0">
                    <a:latin typeface="+mj-lt"/>
                  </a:rPr>
                  <a:t>Totstellreflex</a:t>
                </a:r>
              </a:p>
            </p:txBody>
          </p:sp>
        </p:grpSp>
        <p:sp>
          <p:nvSpPr>
            <p:cNvPr id="15" name="Rechteck 2"/>
            <p:cNvSpPr>
              <a:spLocks noChangeArrowheads="1"/>
            </p:cNvSpPr>
            <p:nvPr/>
          </p:nvSpPr>
          <p:spPr bwMode="auto">
            <a:xfrm>
              <a:off x="251520" y="5157192"/>
              <a:ext cx="3306796" cy="1608733"/>
            </a:xfrm>
            <a:prstGeom prst="rect">
              <a:avLst/>
            </a:prstGeom>
            <a:solidFill>
              <a:srgbClr val="FFFFFF"/>
            </a:solidFill>
            <a:ln w="9525">
              <a:solidFill>
                <a:schemeClr val="bg1"/>
              </a:solidFill>
              <a:round/>
              <a:headEnd/>
              <a:tailEnd/>
            </a:ln>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r>
                <a:rPr lang="de-CH" altLang="de-DE" sz="1400" dirty="0">
                  <a:latin typeface="+mj-lt"/>
                </a:rPr>
                <a:t>In der Notfallreaktion verlässt die Spannungskurve den Ressourcenbereich und der Denker kann nicht mehr eingreifen. Kampf und Flucht oder Freeze bzw. Todstellreflex werden automatisch aktiviert. </a:t>
              </a:r>
              <a:endParaRPr lang="de-CH" altLang="de-DE" sz="2400" dirty="0">
                <a:latin typeface="+mj-lt"/>
                <a:cs typeface="Arial" panose="020B0604020202020204" pitchFamily="34" charset="0"/>
              </a:endParaRPr>
            </a:p>
          </p:txBody>
        </p:sp>
      </p:grpSp>
      <p:sp>
        <p:nvSpPr>
          <p:cNvPr id="2" name="Foliennummernplatzhalter 1"/>
          <p:cNvSpPr>
            <a:spLocks noGrp="1"/>
          </p:cNvSpPr>
          <p:nvPr>
            <p:ph type="sldNum" sz="quarter" idx="12"/>
          </p:nvPr>
        </p:nvSpPr>
        <p:spPr/>
        <p:txBody>
          <a:bodyPr/>
          <a:lstStyle/>
          <a:p>
            <a:fld id="{DD3AA65A-437D-40ED-9A73-A06447304748}" type="slidenum">
              <a:rPr lang="de-CH" smtClean="0"/>
              <a:t>8</a:t>
            </a:fld>
            <a:endParaRPr lang="de-CH" dirty="0"/>
          </a:p>
        </p:txBody>
      </p:sp>
    </p:spTree>
    <p:extLst>
      <p:ext uri="{BB962C8B-B14F-4D97-AF65-F5344CB8AC3E}">
        <p14:creationId xmlns:p14="http://schemas.microsoft.com/office/powerpoint/2010/main" val="3004617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532711" y="1034822"/>
            <a:ext cx="10821089" cy="1209613"/>
          </a:xfrm>
        </p:spPr>
        <p:txBody>
          <a:bodyPr>
            <a:normAutofit fontScale="90000"/>
          </a:bodyPr>
          <a:lstStyle/>
          <a:p>
            <a:r>
              <a:rPr lang="de-CH" b="1" dirty="0"/>
              <a:t>Trennung zwischen dem Limbischen System und der Grosshirnrinde</a:t>
            </a:r>
          </a:p>
        </p:txBody>
      </p:sp>
      <p:pic>
        <p:nvPicPr>
          <p:cNvPr id="4" name="Bild 2" descr="Bachstei_Logo_ganz.jpg"/>
          <p:cNvPicPr/>
          <p:nvPr/>
        </p:nvPicPr>
        <p:blipFill>
          <a:blip r:embed="rId2"/>
          <a:srcRect b="31928"/>
          <a:stretch>
            <a:fillRect/>
          </a:stretch>
        </p:blipFill>
        <p:spPr>
          <a:xfrm>
            <a:off x="532711" y="149426"/>
            <a:ext cx="5759450" cy="819150"/>
          </a:xfrm>
          <a:prstGeom prst="rect">
            <a:avLst/>
          </a:prstGeom>
        </p:spPr>
      </p:pic>
      <p:pic>
        <p:nvPicPr>
          <p:cNvPr id="5" name="Bild 2" descr="Bachstei_Logo_ganz.jpg"/>
          <p:cNvPicPr/>
          <p:nvPr/>
        </p:nvPicPr>
        <p:blipFill>
          <a:blip r:embed="rId2"/>
          <a:srcRect t="65940" b="16458"/>
          <a:stretch>
            <a:fillRect/>
          </a:stretch>
        </p:blipFill>
        <p:spPr>
          <a:xfrm>
            <a:off x="532711" y="6384524"/>
            <a:ext cx="5759450" cy="211455"/>
          </a:xfrm>
          <a:prstGeom prst="rect">
            <a:avLst/>
          </a:prstGeom>
        </p:spPr>
      </p:pic>
      <p:pic>
        <p:nvPicPr>
          <p:cNvPr id="10" name="Picture 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586985" y="1931479"/>
            <a:ext cx="6272784" cy="4115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feld 1"/>
          <p:cNvSpPr txBox="1">
            <a:spLocks noGrp="1" noChangeArrowheads="1"/>
          </p:cNvSpPr>
          <p:nvPr>
            <p:ph sz="half" idx="1"/>
          </p:nvPr>
        </p:nvSpPr>
        <p:spPr bwMode="auto">
          <a:xfrm>
            <a:off x="532711" y="2451996"/>
            <a:ext cx="5176713"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Clr>
                <a:srgbClr val="D4502C"/>
              </a:buClr>
            </a:pPr>
            <a:r>
              <a:rPr lang="de-CH" altLang="de-DE" sz="2600" dirty="0">
                <a:latin typeface="+mj-lt"/>
              </a:rPr>
              <a:t>Während der Notfallreaktion findet eine Trennung zwischen dem Limbischen System (Häschen) und der Grosshirnrinde (Denker) statt, damit eine schnellere Reaktion möglich ist. </a:t>
            </a:r>
          </a:p>
        </p:txBody>
      </p:sp>
      <p:sp>
        <p:nvSpPr>
          <p:cNvPr id="2" name="Foliennummernplatzhalter 1"/>
          <p:cNvSpPr>
            <a:spLocks noGrp="1"/>
          </p:cNvSpPr>
          <p:nvPr>
            <p:ph type="sldNum" sz="quarter" idx="12"/>
          </p:nvPr>
        </p:nvSpPr>
        <p:spPr/>
        <p:txBody>
          <a:bodyPr/>
          <a:lstStyle/>
          <a:p>
            <a:fld id="{DD3AA65A-437D-40ED-9A73-A06447304748}" type="slidenum">
              <a:rPr lang="de-CH" smtClean="0"/>
              <a:t>9</a:t>
            </a:fld>
            <a:endParaRPr lang="de-CH" dirty="0"/>
          </a:p>
        </p:txBody>
      </p:sp>
    </p:spTree>
    <p:extLst>
      <p:ext uri="{BB962C8B-B14F-4D97-AF65-F5344CB8AC3E}">
        <p14:creationId xmlns:p14="http://schemas.microsoft.com/office/powerpoint/2010/main" val="28024170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3414</Words>
  <Application>Microsoft Office PowerPoint</Application>
  <PresentationFormat>Breitbild</PresentationFormat>
  <Paragraphs>652</Paragraphs>
  <Slides>52</Slides>
  <Notes>37</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52</vt:i4>
      </vt:variant>
    </vt:vector>
  </HeadingPairs>
  <TitlesOfParts>
    <vt:vector size="58" baseType="lpstr">
      <vt:lpstr>Arial</vt:lpstr>
      <vt:lpstr>Calibri</vt:lpstr>
      <vt:lpstr>Calibri Light</vt:lpstr>
      <vt:lpstr>Times</vt:lpstr>
      <vt:lpstr>Wingdings</vt:lpstr>
      <vt:lpstr>Office Theme</vt:lpstr>
      <vt:lpstr>Traumapädagogik </vt:lpstr>
      <vt:lpstr>Inhalt</vt:lpstr>
      <vt:lpstr>Vom Herzschlag bis zum Sinn der Welt</vt:lpstr>
      <vt:lpstr>Ressourcenbereich</vt:lpstr>
      <vt:lpstr>Zeitstrahl</vt:lpstr>
      <vt:lpstr>Traumatisches Erlebnis</vt:lpstr>
      <vt:lpstr>Trennung zwischen dem Limbischen System und der Grosshirnrinde</vt:lpstr>
      <vt:lpstr>Spannungskurve (Notfallreaktion)</vt:lpstr>
      <vt:lpstr>Trennung zwischen dem Limbischen System und der Grosshirnrinde</vt:lpstr>
      <vt:lpstr>Unterbrochene Einordnung in Raum und Zeit</vt:lpstr>
      <vt:lpstr>Alarmbereitschaft</vt:lpstr>
      <vt:lpstr>Traumatisierung (Kriterium A)</vt:lpstr>
      <vt:lpstr>Typologie der Traumata (Maerker)</vt:lpstr>
      <vt:lpstr>Normale Reaktionen nach einem Ereignis</vt:lpstr>
      <vt:lpstr>Klassifikation posttraumatischer Störungen (Landolt) (Kriterium E)</vt:lpstr>
      <vt:lpstr>Symptome des Wiedererlebens (Intrusion) (Kriterium B) </vt:lpstr>
      <vt:lpstr>Symptome der Vermeidung (Kriterium C)</vt:lpstr>
      <vt:lpstr>Symptome der Übererregung (Kriterium D)</vt:lpstr>
      <vt:lpstr>Weitere Symptome von Traumafolgestörung (1/2)</vt:lpstr>
      <vt:lpstr>Weitere Symptome von Traumafolgestörung (2/2)</vt:lpstr>
      <vt:lpstr>Komplexe Traumafolgestörung (ICD-11: CPTSD)</vt:lpstr>
      <vt:lpstr>Gruppenarbeit &amp; Pause</vt:lpstr>
      <vt:lpstr>Eventuelle Folgen im Alltag</vt:lpstr>
      <vt:lpstr>Schwierigkeiten im Bereich der exekutiven Funktion</vt:lpstr>
      <vt:lpstr>Probleme in der Beziehungsgestaltung</vt:lpstr>
      <vt:lpstr>Phasen der Traumatherapie  </vt:lpstr>
      <vt:lpstr>Was ist Traumapädagogik?  </vt:lpstr>
      <vt:lpstr>Wie kann Traumapädagogik umgesetzt werden? </vt:lpstr>
      <vt:lpstr>Grundhaltung in der Traumapädagogik</vt:lpstr>
      <vt:lpstr>Grundhaltung: Annahme des guten Grundes</vt:lpstr>
      <vt:lpstr>Grundhaltung: Wertschätzung</vt:lpstr>
      <vt:lpstr>Grundhaltung: Partizipation</vt:lpstr>
      <vt:lpstr>Grundhaltung: Partizipation</vt:lpstr>
      <vt:lpstr>Grundhaltung: Transparenz</vt:lpstr>
      <vt:lpstr>Grundhaltung: Freude und Spass</vt:lpstr>
      <vt:lpstr>Grundhaltung: Freude und Spass</vt:lpstr>
      <vt:lpstr>Grundhaltung in der Traumapädagogik</vt:lpstr>
      <vt:lpstr>Gegenüberstellung von traumatisierendem und traumapädagogischem Milieu</vt:lpstr>
      <vt:lpstr>Gruppenarbeit</vt:lpstr>
      <vt:lpstr>Methoden zur Förderung von Selbstwirksamkeit und Selbstermächtigung</vt:lpstr>
      <vt:lpstr>Übung</vt:lpstr>
      <vt:lpstr>Struktur: Worauf es ankommt</vt:lpstr>
      <vt:lpstr>Struktur: Worauf es ankommt</vt:lpstr>
      <vt:lpstr>Der sichere Ort in der Traumapädagogik</vt:lpstr>
      <vt:lpstr>Der sichere Ort: Die fünf Aspekte</vt:lpstr>
      <vt:lpstr>Übung</vt:lpstr>
      <vt:lpstr>Eigenes inneres Gleichgewicht</vt:lpstr>
      <vt:lpstr>Eigenes inneres Gleichgewicht</vt:lpstr>
      <vt:lpstr>Und immer daran denken</vt:lpstr>
      <vt:lpstr>Literatur</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Bachstei</dc:creator>
  <cp:lastModifiedBy>Daniel Hofstetter</cp:lastModifiedBy>
  <cp:revision>117</cp:revision>
  <dcterms:created xsi:type="dcterms:W3CDTF">2018-01-16T15:12:14Z</dcterms:created>
  <dcterms:modified xsi:type="dcterms:W3CDTF">2020-09-29T12:03:00Z</dcterms:modified>
</cp:coreProperties>
</file>