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64"/>
  </p:notesMasterIdLst>
  <p:handoutMasterIdLst>
    <p:handoutMasterId r:id="rId65"/>
  </p:handoutMasterIdLst>
  <p:sldIdLst>
    <p:sldId id="465" r:id="rId3"/>
    <p:sldId id="455" r:id="rId4"/>
    <p:sldId id="457" r:id="rId5"/>
    <p:sldId id="458" r:id="rId6"/>
    <p:sldId id="459" r:id="rId7"/>
    <p:sldId id="460" r:id="rId8"/>
    <p:sldId id="463" r:id="rId9"/>
    <p:sldId id="449" r:id="rId10"/>
    <p:sldId id="433" r:id="rId11"/>
    <p:sldId id="419" r:id="rId12"/>
    <p:sldId id="422" r:id="rId13"/>
    <p:sldId id="454" r:id="rId14"/>
    <p:sldId id="425" r:id="rId15"/>
    <p:sldId id="444" r:id="rId16"/>
    <p:sldId id="420" r:id="rId17"/>
    <p:sldId id="421" r:id="rId18"/>
    <p:sldId id="437" r:id="rId19"/>
    <p:sldId id="428" r:id="rId20"/>
    <p:sldId id="451" r:id="rId21"/>
    <p:sldId id="447" r:id="rId22"/>
    <p:sldId id="436" r:id="rId23"/>
    <p:sldId id="430" r:id="rId24"/>
    <p:sldId id="435" r:id="rId25"/>
    <p:sldId id="438" r:id="rId26"/>
    <p:sldId id="424" r:id="rId27"/>
    <p:sldId id="429" r:id="rId28"/>
    <p:sldId id="443" r:id="rId29"/>
    <p:sldId id="442" r:id="rId30"/>
    <p:sldId id="440" r:id="rId31"/>
    <p:sldId id="450" r:id="rId32"/>
    <p:sldId id="466" r:id="rId33"/>
    <p:sldId id="467" r:id="rId34"/>
    <p:sldId id="483" r:id="rId35"/>
    <p:sldId id="484" r:id="rId36"/>
    <p:sldId id="485" r:id="rId37"/>
    <p:sldId id="486" r:id="rId38"/>
    <p:sldId id="487" r:id="rId39"/>
    <p:sldId id="488" r:id="rId40"/>
    <p:sldId id="489" r:id="rId41"/>
    <p:sldId id="490" r:id="rId42"/>
    <p:sldId id="491" r:id="rId43"/>
    <p:sldId id="492" r:id="rId44"/>
    <p:sldId id="493" r:id="rId45"/>
    <p:sldId id="494" r:id="rId46"/>
    <p:sldId id="495" r:id="rId47"/>
    <p:sldId id="468" r:id="rId48"/>
    <p:sldId id="482" r:id="rId49"/>
    <p:sldId id="469" r:id="rId50"/>
    <p:sldId id="470" r:id="rId51"/>
    <p:sldId id="471" r:id="rId52"/>
    <p:sldId id="472" r:id="rId53"/>
    <p:sldId id="473" r:id="rId54"/>
    <p:sldId id="474" r:id="rId55"/>
    <p:sldId id="475" r:id="rId56"/>
    <p:sldId id="476" r:id="rId57"/>
    <p:sldId id="477" r:id="rId58"/>
    <p:sldId id="478" r:id="rId59"/>
    <p:sldId id="479" r:id="rId60"/>
    <p:sldId id="480" r:id="rId61"/>
    <p:sldId id="481" r:id="rId62"/>
    <p:sldId id="456" r:id="rId63"/>
  </p:sldIdLst>
  <p:sldSz cx="9144000" cy="6858000" type="screen4x3"/>
  <p:notesSz cx="9906000" cy="6794500"/>
  <p:defaultTextStyle>
    <a:defPPr>
      <a:defRPr lang="de-CH"/>
    </a:defPPr>
    <a:lvl1pPr algn="l" rtl="0" fontAlgn="base">
      <a:spcBef>
        <a:spcPct val="0"/>
      </a:spcBef>
      <a:spcAft>
        <a:spcPct val="0"/>
      </a:spcAft>
      <a:defRPr kern="1200">
        <a:solidFill>
          <a:schemeClr val="tx1"/>
        </a:solidFill>
        <a:latin typeface="Georgia" pitchFamily="18" charset="0"/>
        <a:ea typeface="+mn-ea"/>
        <a:cs typeface="Arial" pitchFamily="34" charset="0"/>
      </a:defRPr>
    </a:lvl1pPr>
    <a:lvl2pPr marL="457200" algn="l" rtl="0" fontAlgn="base">
      <a:spcBef>
        <a:spcPct val="0"/>
      </a:spcBef>
      <a:spcAft>
        <a:spcPct val="0"/>
      </a:spcAft>
      <a:defRPr kern="1200">
        <a:solidFill>
          <a:schemeClr val="tx1"/>
        </a:solidFill>
        <a:latin typeface="Georgia" pitchFamily="18" charset="0"/>
        <a:ea typeface="+mn-ea"/>
        <a:cs typeface="Arial" pitchFamily="34" charset="0"/>
      </a:defRPr>
    </a:lvl2pPr>
    <a:lvl3pPr marL="914400" algn="l" rtl="0" fontAlgn="base">
      <a:spcBef>
        <a:spcPct val="0"/>
      </a:spcBef>
      <a:spcAft>
        <a:spcPct val="0"/>
      </a:spcAft>
      <a:defRPr kern="1200">
        <a:solidFill>
          <a:schemeClr val="tx1"/>
        </a:solidFill>
        <a:latin typeface="Georgia" pitchFamily="18" charset="0"/>
        <a:ea typeface="+mn-ea"/>
        <a:cs typeface="Arial" pitchFamily="34" charset="0"/>
      </a:defRPr>
    </a:lvl3pPr>
    <a:lvl4pPr marL="1371600" algn="l" rtl="0" fontAlgn="base">
      <a:spcBef>
        <a:spcPct val="0"/>
      </a:spcBef>
      <a:spcAft>
        <a:spcPct val="0"/>
      </a:spcAft>
      <a:defRPr kern="1200">
        <a:solidFill>
          <a:schemeClr val="tx1"/>
        </a:solidFill>
        <a:latin typeface="Georgia" pitchFamily="18" charset="0"/>
        <a:ea typeface="+mn-ea"/>
        <a:cs typeface="Arial" pitchFamily="34" charset="0"/>
      </a:defRPr>
    </a:lvl4pPr>
    <a:lvl5pPr marL="1828800" algn="l" rtl="0" fontAlgn="base">
      <a:spcBef>
        <a:spcPct val="0"/>
      </a:spcBef>
      <a:spcAft>
        <a:spcPct val="0"/>
      </a:spcAft>
      <a:defRPr kern="1200">
        <a:solidFill>
          <a:schemeClr val="tx1"/>
        </a:solidFill>
        <a:latin typeface="Georgia" pitchFamily="18" charset="0"/>
        <a:ea typeface="+mn-ea"/>
        <a:cs typeface="Arial" pitchFamily="34" charset="0"/>
      </a:defRPr>
    </a:lvl5pPr>
    <a:lvl6pPr marL="2286000" algn="l" defTabSz="914400" rtl="0" eaLnBrk="1" latinLnBrk="0" hangingPunct="1">
      <a:defRPr kern="1200">
        <a:solidFill>
          <a:schemeClr val="tx1"/>
        </a:solidFill>
        <a:latin typeface="Georgia" pitchFamily="18" charset="0"/>
        <a:ea typeface="+mn-ea"/>
        <a:cs typeface="Arial" pitchFamily="34" charset="0"/>
      </a:defRPr>
    </a:lvl6pPr>
    <a:lvl7pPr marL="2743200" algn="l" defTabSz="914400" rtl="0" eaLnBrk="1" latinLnBrk="0" hangingPunct="1">
      <a:defRPr kern="1200">
        <a:solidFill>
          <a:schemeClr val="tx1"/>
        </a:solidFill>
        <a:latin typeface="Georgia" pitchFamily="18" charset="0"/>
        <a:ea typeface="+mn-ea"/>
        <a:cs typeface="Arial" pitchFamily="34" charset="0"/>
      </a:defRPr>
    </a:lvl7pPr>
    <a:lvl8pPr marL="3200400" algn="l" defTabSz="914400" rtl="0" eaLnBrk="1" latinLnBrk="0" hangingPunct="1">
      <a:defRPr kern="1200">
        <a:solidFill>
          <a:schemeClr val="tx1"/>
        </a:solidFill>
        <a:latin typeface="Georgia" pitchFamily="18" charset="0"/>
        <a:ea typeface="+mn-ea"/>
        <a:cs typeface="Arial" pitchFamily="34" charset="0"/>
      </a:defRPr>
    </a:lvl8pPr>
    <a:lvl9pPr marL="3657600" algn="l" defTabSz="914400" rtl="0" eaLnBrk="1" latinLnBrk="0" hangingPunct="1">
      <a:defRPr kern="1200">
        <a:solidFill>
          <a:schemeClr val="tx1"/>
        </a:solidFill>
        <a:latin typeface="Georgia"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055"/>
    <a:srgbClr val="ED7925"/>
    <a:srgbClr val="9900CC"/>
    <a:srgbClr val="FFCC66"/>
    <a:srgbClr val="FFCC99"/>
    <a:srgbClr val="E95D0F"/>
    <a:srgbClr val="80008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16" autoAdjust="0"/>
  </p:normalViewPr>
  <p:slideViewPr>
    <p:cSldViewPr snapToGrid="0">
      <p:cViewPr varScale="1">
        <p:scale>
          <a:sx n="51" d="100"/>
          <a:sy n="51" d="100"/>
        </p:scale>
        <p:origin x="1387" y="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image" Target="../media/image29.png"/><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293372" cy="33972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5610315" y="0"/>
            <a:ext cx="4293372" cy="339725"/>
          </a:xfrm>
          <a:prstGeom prst="rect">
            <a:avLst/>
          </a:prstGeom>
        </p:spPr>
        <p:txBody>
          <a:bodyPr vert="horz" lIns="91440" tIns="45720" rIns="91440" bIns="45720" rtlCol="0"/>
          <a:lstStyle>
            <a:lvl1pPr algn="r">
              <a:defRPr sz="1200"/>
            </a:lvl1pPr>
          </a:lstStyle>
          <a:p>
            <a:fld id="{F65E0C7D-7AA7-4754-A89E-4F6F981C8EBA}" type="datetimeFigureOut">
              <a:rPr lang="de-CH" smtClean="0"/>
              <a:t>30.09.2020</a:t>
            </a:fld>
            <a:endParaRPr lang="de-CH"/>
          </a:p>
        </p:txBody>
      </p:sp>
      <p:sp>
        <p:nvSpPr>
          <p:cNvPr id="4" name="Fußzeilenplatzhalter 3"/>
          <p:cNvSpPr>
            <a:spLocks noGrp="1"/>
          </p:cNvSpPr>
          <p:nvPr>
            <p:ph type="ftr" sz="quarter" idx="2"/>
          </p:nvPr>
        </p:nvSpPr>
        <p:spPr>
          <a:xfrm>
            <a:off x="1" y="6453686"/>
            <a:ext cx="4293372" cy="33972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5610315" y="6453686"/>
            <a:ext cx="4293372" cy="339725"/>
          </a:xfrm>
          <a:prstGeom prst="rect">
            <a:avLst/>
          </a:prstGeom>
        </p:spPr>
        <p:txBody>
          <a:bodyPr vert="horz" lIns="91440" tIns="45720" rIns="91440" bIns="45720" rtlCol="0" anchor="b"/>
          <a:lstStyle>
            <a:lvl1pPr algn="r">
              <a:defRPr sz="1200"/>
            </a:lvl1pPr>
          </a:lstStyle>
          <a:p>
            <a:fld id="{5A88705A-2FD9-4E9C-9563-F3C47775116C}" type="slidenum">
              <a:rPr lang="de-CH" smtClean="0"/>
              <a:t>‹Nr.›</a:t>
            </a:fld>
            <a:endParaRPr lang="de-CH"/>
          </a:p>
        </p:txBody>
      </p:sp>
    </p:spTree>
    <p:extLst>
      <p:ext uri="{BB962C8B-B14F-4D97-AF65-F5344CB8AC3E}">
        <p14:creationId xmlns:p14="http://schemas.microsoft.com/office/powerpoint/2010/main" val="37353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4292600" cy="339725"/>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de-CH"/>
          </a:p>
        </p:txBody>
      </p:sp>
      <p:sp>
        <p:nvSpPr>
          <p:cNvPr id="65539" name="Rectangle 3"/>
          <p:cNvSpPr>
            <a:spLocks noGrp="1" noChangeArrowheads="1"/>
          </p:cNvSpPr>
          <p:nvPr>
            <p:ph type="dt" idx="1"/>
          </p:nvPr>
        </p:nvSpPr>
        <p:spPr bwMode="auto">
          <a:xfrm>
            <a:off x="5611109" y="0"/>
            <a:ext cx="4292600" cy="3397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de-CH"/>
          </a:p>
        </p:txBody>
      </p:sp>
      <p:sp>
        <p:nvSpPr>
          <p:cNvPr id="26628" name="Rectangle 4"/>
          <p:cNvSpPr>
            <a:spLocks noGrp="1" noRot="1" noChangeAspect="1" noChangeArrowheads="1" noTextEdit="1"/>
          </p:cNvSpPr>
          <p:nvPr>
            <p:ph type="sldImg" idx="2"/>
          </p:nvPr>
        </p:nvSpPr>
        <p:spPr bwMode="auto">
          <a:xfrm>
            <a:off x="3254375" y="509588"/>
            <a:ext cx="3397250" cy="2547937"/>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90600" y="3227388"/>
            <a:ext cx="7924800" cy="30575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65542" name="Rectangle 6"/>
          <p:cNvSpPr>
            <a:spLocks noGrp="1" noChangeArrowheads="1"/>
          </p:cNvSpPr>
          <p:nvPr>
            <p:ph type="ftr" sz="quarter" idx="4"/>
          </p:nvPr>
        </p:nvSpPr>
        <p:spPr bwMode="auto">
          <a:xfrm>
            <a:off x="0" y="6453596"/>
            <a:ext cx="4292600" cy="339725"/>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de-CH"/>
          </a:p>
        </p:txBody>
      </p:sp>
      <p:sp>
        <p:nvSpPr>
          <p:cNvPr id="65543" name="Rectangle 7"/>
          <p:cNvSpPr>
            <a:spLocks noGrp="1" noChangeArrowheads="1"/>
          </p:cNvSpPr>
          <p:nvPr>
            <p:ph type="sldNum" sz="quarter" idx="5"/>
          </p:nvPr>
        </p:nvSpPr>
        <p:spPr bwMode="auto">
          <a:xfrm>
            <a:off x="5611109" y="6453596"/>
            <a:ext cx="4292600" cy="33972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AEB0EB58-E254-402F-B23F-8E69EE1EB2C6}" type="slidenum">
              <a:rPr lang="de-CH"/>
              <a:pPr>
                <a:defRPr/>
              </a:pPr>
              <a:t>‹Nr.›</a:t>
            </a:fld>
            <a:endParaRPr lang="de-CH"/>
          </a:p>
        </p:txBody>
      </p:sp>
    </p:spTree>
    <p:extLst>
      <p:ext uri="{BB962C8B-B14F-4D97-AF65-F5344CB8AC3E}">
        <p14:creationId xmlns:p14="http://schemas.microsoft.com/office/powerpoint/2010/main" val="4177679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endParaRPr lang="en-US">
              <a:latin typeface="Arial" pitchFamily="34" charset="0"/>
            </a:endParaRPr>
          </a:p>
        </p:txBody>
      </p:sp>
    </p:spTree>
    <p:extLst>
      <p:ext uri="{BB962C8B-B14F-4D97-AF65-F5344CB8AC3E}">
        <p14:creationId xmlns:p14="http://schemas.microsoft.com/office/powerpoint/2010/main" val="271971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itchFamily="34" charset="0"/>
            </a:endParaRPr>
          </a:p>
        </p:txBody>
      </p:sp>
    </p:spTree>
    <p:extLst>
      <p:ext uri="{BB962C8B-B14F-4D97-AF65-F5344CB8AC3E}">
        <p14:creationId xmlns:p14="http://schemas.microsoft.com/office/powerpoint/2010/main" val="412014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6"/>
          <p:cNvSpPr>
            <a:spLocks noGrp="1" noChangeArrowheads="1"/>
          </p:cNvSpPr>
          <p:nvPr>
            <p:ph type="sldNum" sz="quarter" idx="10"/>
          </p:nvPr>
        </p:nvSpPr>
        <p:spPr>
          <a:ln/>
        </p:spPr>
        <p:txBody>
          <a:bodyPr/>
          <a:lstStyle>
            <a:lvl1pPr>
              <a:defRPr/>
            </a:lvl1pPr>
          </a:lstStyle>
          <a:p>
            <a:pPr>
              <a:defRPr/>
            </a:pPr>
            <a:r>
              <a:rPr lang="de-CH"/>
              <a:t>    |  </a:t>
            </a:r>
            <a:fld id="{260B1085-4B67-40CE-8037-A0FE84738B5D}" type="slidenum">
              <a:rPr lang="de-CH"/>
              <a:pPr>
                <a:defRPr/>
              </a:pPr>
              <a:t>‹Nr.›</a:t>
            </a:fld>
            <a:endParaRPr lang="de-CH"/>
          </a:p>
        </p:txBody>
      </p:sp>
      <p:sp>
        <p:nvSpPr>
          <p:cNvPr id="5"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6"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622300"/>
            <a:ext cx="1708150" cy="5135563"/>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457325" y="622300"/>
            <a:ext cx="4976813" cy="51355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6"/>
          <p:cNvSpPr>
            <a:spLocks noGrp="1" noChangeArrowheads="1"/>
          </p:cNvSpPr>
          <p:nvPr>
            <p:ph type="sldNum" sz="quarter" idx="10"/>
          </p:nvPr>
        </p:nvSpPr>
        <p:spPr>
          <a:ln/>
        </p:spPr>
        <p:txBody>
          <a:bodyPr/>
          <a:lstStyle>
            <a:lvl1pPr>
              <a:defRPr/>
            </a:lvl1pPr>
          </a:lstStyle>
          <a:p>
            <a:pPr>
              <a:defRPr/>
            </a:pPr>
            <a:r>
              <a:rPr lang="de-CH"/>
              <a:t>    |  </a:t>
            </a:r>
            <a:fld id="{13981FF5-BB36-40A2-A377-DEEF8FB10E50}" type="slidenum">
              <a:rPr lang="de-CH"/>
              <a:pPr>
                <a:defRPr/>
              </a:pPr>
              <a:t>‹Nr.›</a:t>
            </a:fld>
            <a:endParaRPr lang="de-CH"/>
          </a:p>
        </p:txBody>
      </p:sp>
      <p:sp>
        <p:nvSpPr>
          <p:cNvPr id="5"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6"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57325" y="1844675"/>
            <a:ext cx="7053263" cy="2252663"/>
          </a:xfrm>
          <a:solidFill>
            <a:schemeClr val="bg1"/>
          </a:solidFill>
          <a:extLst>
            <a:ext uri="{91240B29-F687-4F45-9708-019B960494DF}">
              <a14:hiddenLine xmlns:a14="http://schemas.microsoft.com/office/drawing/2010/main" w="9525">
                <a:solidFill>
                  <a:schemeClr val="tx1"/>
                </a:solidFill>
                <a:miter lim="800000"/>
                <a:headEnd/>
                <a:tailEnd/>
              </a14:hiddenLine>
            </a:ext>
          </a:extLst>
        </p:spPr>
        <p:txBody>
          <a:bodyPr tIns="324000" rIns="162000" bIns="162000"/>
          <a:lstStyle>
            <a:lvl1pPr>
              <a:defRPr>
                <a:solidFill>
                  <a:srgbClr val="5B5055"/>
                </a:solidFill>
              </a:defRPr>
            </a:lvl1pPr>
          </a:lstStyle>
          <a:p>
            <a:pPr lvl="0"/>
            <a:r>
              <a:rPr lang="de-DE" noProof="0"/>
              <a:t>Titelmasterformat durch Klicken bearbeiten</a:t>
            </a:r>
            <a:endParaRPr lang="de-CH" noProof="0"/>
          </a:p>
        </p:txBody>
      </p:sp>
      <p:sp>
        <p:nvSpPr>
          <p:cNvPr id="5123" name="Rectangle 3"/>
          <p:cNvSpPr>
            <a:spLocks noGrp="1" noChangeArrowheads="1"/>
          </p:cNvSpPr>
          <p:nvPr>
            <p:ph type="subTitle" idx="1"/>
          </p:nvPr>
        </p:nvSpPr>
        <p:spPr>
          <a:xfrm>
            <a:off x="1457325" y="4119563"/>
            <a:ext cx="7053263" cy="2252662"/>
          </a:xfrm>
          <a:solidFill>
            <a:schemeClr val="bg1"/>
          </a:solidFill>
        </p:spPr>
        <p:txBody>
          <a:bodyPr tIns="45720" rIns="91440" bIns="45720" anchor="b"/>
          <a:lstStyle>
            <a:lvl1pPr marL="0" indent="0">
              <a:lnSpc>
                <a:spcPts val="1800"/>
              </a:lnSpc>
              <a:buFont typeface="Georgia" pitchFamily="18" charset="0"/>
              <a:buNone/>
              <a:defRPr>
                <a:solidFill>
                  <a:srgbClr val="5B5055"/>
                </a:solidFill>
              </a:defRPr>
            </a:lvl1pPr>
          </a:lstStyle>
          <a:p>
            <a:pPr lvl="0"/>
            <a:r>
              <a:rPr lang="de-DE" noProof="0"/>
              <a:t>Formatvorlage des Untertitelmasters durch Klicken bearbeiten</a:t>
            </a:r>
            <a:endParaRPr lang="de-CH" noProof="0"/>
          </a:p>
        </p:txBody>
      </p:sp>
      <p:pic>
        <p:nvPicPr>
          <p:cNvPr id="5132" name="Picture 12" descr="UPK_Logo_125Prozent_sw"/>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775" y="485775"/>
            <a:ext cx="3155950" cy="715963"/>
          </a:xfrm>
          <a:prstGeom prst="rect">
            <a:avLst/>
          </a:prstGeom>
          <a:noFill/>
          <a:extLst>
            <a:ext uri="{909E8E84-426E-40DD-AFC4-6F175D3DCCD1}">
              <a14:hiddenFill xmlns:a14="http://schemas.microsoft.com/office/drawing/2010/main">
                <a:solidFill>
                  <a:srgbClr val="FFFFFF"/>
                </a:solidFill>
              </a14:hiddenFill>
            </a:ext>
          </a:extLst>
        </p:spPr>
      </p:pic>
      <p:sp>
        <p:nvSpPr>
          <p:cNvPr id="5134" name="Line 14"/>
          <p:cNvSpPr>
            <a:spLocks noChangeShapeType="1"/>
          </p:cNvSpPr>
          <p:nvPr/>
        </p:nvSpPr>
        <p:spPr bwMode="auto">
          <a:xfrm>
            <a:off x="1450975" y="6453188"/>
            <a:ext cx="7053263" cy="0"/>
          </a:xfrm>
          <a:prstGeom prst="line">
            <a:avLst/>
          </a:prstGeom>
          <a:noFill/>
          <a:ln w="28575">
            <a:solidFill>
              <a:srgbClr val="ED792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extLst>
      <p:ext uri="{BB962C8B-B14F-4D97-AF65-F5344CB8AC3E}">
        <p14:creationId xmlns:p14="http://schemas.microsoft.com/office/powerpoint/2010/main" val="69807385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457325" y="1798638"/>
            <a:ext cx="3341688" cy="454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951413" y="1798638"/>
            <a:ext cx="3343275" cy="454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r>
              <a:rPr lang="de-CH"/>
              <a:t>    |  </a:t>
            </a:r>
            <a:fld id="{BE61D6EB-0150-42B1-B592-F6D45B4325DE}" type="slidenum">
              <a:rPr lang="de-CH"/>
              <a:pPr>
                <a:defRPr/>
              </a:pPr>
              <a:t>‹Nr.›</a:t>
            </a:fld>
            <a:endParaRPr lang="de-CH"/>
          </a:p>
        </p:txBody>
      </p:sp>
      <p:sp>
        <p:nvSpPr>
          <p:cNvPr id="5"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6"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622300"/>
            <a:ext cx="1708150" cy="572135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457325" y="622300"/>
            <a:ext cx="4976813" cy="57213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457325" y="1798638"/>
            <a:ext cx="3341688"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951413" y="1798638"/>
            <a:ext cx="334327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6"/>
          <p:cNvSpPr>
            <a:spLocks noGrp="1" noChangeArrowheads="1"/>
          </p:cNvSpPr>
          <p:nvPr>
            <p:ph type="sldNum" sz="quarter" idx="10"/>
          </p:nvPr>
        </p:nvSpPr>
        <p:spPr>
          <a:ln/>
        </p:spPr>
        <p:txBody>
          <a:bodyPr/>
          <a:lstStyle>
            <a:lvl1pPr>
              <a:defRPr/>
            </a:lvl1pPr>
          </a:lstStyle>
          <a:p>
            <a:pPr>
              <a:defRPr/>
            </a:pPr>
            <a:r>
              <a:rPr lang="de-CH"/>
              <a:t>    |  </a:t>
            </a:r>
            <a:fld id="{AE99BDC0-8AAE-4507-9CE5-5FDA628D1829}" type="slidenum">
              <a:rPr lang="de-CH"/>
              <a:pPr>
                <a:defRPr/>
              </a:pPr>
              <a:t>‹Nr.›</a:t>
            </a:fld>
            <a:endParaRPr lang="de-CH"/>
          </a:p>
        </p:txBody>
      </p:sp>
      <p:sp>
        <p:nvSpPr>
          <p:cNvPr id="6"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7"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6"/>
          <p:cNvSpPr>
            <a:spLocks noGrp="1" noChangeArrowheads="1"/>
          </p:cNvSpPr>
          <p:nvPr>
            <p:ph type="sldNum" sz="quarter" idx="10"/>
          </p:nvPr>
        </p:nvSpPr>
        <p:spPr>
          <a:ln/>
        </p:spPr>
        <p:txBody>
          <a:bodyPr/>
          <a:lstStyle>
            <a:lvl1pPr>
              <a:defRPr/>
            </a:lvl1pPr>
          </a:lstStyle>
          <a:p>
            <a:pPr>
              <a:defRPr/>
            </a:pPr>
            <a:r>
              <a:rPr lang="de-CH"/>
              <a:t>    |  </a:t>
            </a:r>
            <a:fld id="{5EB9CA4E-7891-4EB2-A570-D538DBCD12DB}" type="slidenum">
              <a:rPr lang="de-CH"/>
              <a:pPr>
                <a:defRPr/>
              </a:pPr>
              <a:t>‹Nr.›</a:t>
            </a:fld>
            <a:endParaRPr lang="de-CH"/>
          </a:p>
        </p:txBody>
      </p:sp>
      <p:sp>
        <p:nvSpPr>
          <p:cNvPr id="8"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9"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6"/>
          <p:cNvSpPr>
            <a:spLocks noGrp="1" noChangeArrowheads="1"/>
          </p:cNvSpPr>
          <p:nvPr>
            <p:ph type="sldNum" sz="quarter" idx="10"/>
          </p:nvPr>
        </p:nvSpPr>
        <p:spPr>
          <a:ln/>
        </p:spPr>
        <p:txBody>
          <a:bodyPr/>
          <a:lstStyle>
            <a:lvl1pPr>
              <a:defRPr/>
            </a:lvl1pPr>
          </a:lstStyle>
          <a:p>
            <a:pPr>
              <a:defRPr/>
            </a:pPr>
            <a:r>
              <a:rPr lang="de-CH"/>
              <a:t>    |  </a:t>
            </a:r>
            <a:fld id="{0ACC2903-0965-4208-9010-CD3775E2687D}" type="slidenum">
              <a:rPr lang="de-CH"/>
              <a:pPr>
                <a:defRPr/>
              </a:pPr>
              <a:t>‹Nr.›</a:t>
            </a:fld>
            <a:endParaRPr lang="de-CH"/>
          </a:p>
        </p:txBody>
      </p:sp>
      <p:sp>
        <p:nvSpPr>
          <p:cNvPr id="4"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5"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de-CH"/>
              <a:t>    |  </a:t>
            </a:r>
            <a:fld id="{4059135B-6042-4096-96A5-6DFDECAC8844}" type="slidenum">
              <a:rPr lang="de-CH"/>
              <a:pPr>
                <a:defRPr/>
              </a:pPr>
              <a:t>‹Nr.›</a:t>
            </a:fld>
            <a:endParaRPr lang="de-CH"/>
          </a:p>
        </p:txBody>
      </p:sp>
      <p:sp>
        <p:nvSpPr>
          <p:cNvPr id="3"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4"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CH"/>
              <a:t>    |  </a:t>
            </a:r>
            <a:fld id="{95D1F664-3898-4E4B-BAF1-86D95A99D2D7}" type="slidenum">
              <a:rPr lang="de-CH"/>
              <a:pPr>
                <a:defRPr/>
              </a:pPr>
              <a:t>‹Nr.›</a:t>
            </a:fld>
            <a:endParaRPr lang="de-CH"/>
          </a:p>
        </p:txBody>
      </p:sp>
      <p:sp>
        <p:nvSpPr>
          <p:cNvPr id="6"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7"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CH"/>
              <a:t>    |  </a:t>
            </a:r>
            <a:fld id="{CAAC70D6-36C8-44EA-865E-933B3DB3903E}" type="slidenum">
              <a:rPr lang="de-CH"/>
              <a:pPr>
                <a:defRPr/>
              </a:pPr>
              <a:t>‹Nr.›</a:t>
            </a:fld>
            <a:endParaRPr lang="de-CH"/>
          </a:p>
        </p:txBody>
      </p:sp>
      <p:sp>
        <p:nvSpPr>
          <p:cNvPr id="6"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7"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6"/>
          <p:cNvSpPr>
            <a:spLocks noGrp="1" noChangeArrowheads="1"/>
          </p:cNvSpPr>
          <p:nvPr>
            <p:ph type="sldNum" sz="quarter" idx="10"/>
          </p:nvPr>
        </p:nvSpPr>
        <p:spPr>
          <a:ln/>
        </p:spPr>
        <p:txBody>
          <a:bodyPr/>
          <a:lstStyle>
            <a:lvl1pPr>
              <a:defRPr/>
            </a:lvl1pPr>
          </a:lstStyle>
          <a:p>
            <a:pPr>
              <a:defRPr/>
            </a:pPr>
            <a:r>
              <a:rPr lang="de-CH"/>
              <a:t>    |  </a:t>
            </a:r>
            <a:fld id="{295DA91A-A39A-4BA7-B901-2F232545E8CF}" type="slidenum">
              <a:rPr lang="de-CH"/>
              <a:pPr>
                <a:defRPr/>
              </a:pPr>
              <a:t>‹Nr.›</a:t>
            </a:fld>
            <a:endParaRPr lang="de-CH"/>
          </a:p>
        </p:txBody>
      </p:sp>
      <p:sp>
        <p:nvSpPr>
          <p:cNvPr id="5" name="Rectangle 8"/>
          <p:cNvSpPr>
            <a:spLocks noGrp="1" noChangeArrowheads="1"/>
          </p:cNvSpPr>
          <p:nvPr>
            <p:ph type="dt" sz="half" idx="11"/>
          </p:nvPr>
        </p:nvSpPr>
        <p:spPr>
          <a:ln/>
        </p:spPr>
        <p:txBody>
          <a:bodyPr/>
          <a:lstStyle>
            <a:lvl1pPr>
              <a:defRPr/>
            </a:lvl1pPr>
          </a:lstStyle>
          <a:p>
            <a:pPr>
              <a:defRPr/>
            </a:pPr>
            <a:r>
              <a:rPr lang="de-DE"/>
              <a:t>27. November 2014</a:t>
            </a:r>
            <a:endParaRPr lang="de-CH"/>
          </a:p>
        </p:txBody>
      </p:sp>
      <p:sp>
        <p:nvSpPr>
          <p:cNvPr id="6" name="Rectangle 9"/>
          <p:cNvSpPr>
            <a:spLocks noGrp="1" noChangeArrowheads="1"/>
          </p:cNvSpPr>
          <p:nvPr>
            <p:ph type="ftr" sz="quarter" idx="12"/>
          </p:nvPr>
        </p:nvSpPr>
        <p:spPr>
          <a:ln/>
        </p:spPr>
        <p:txBody>
          <a:bodyPr/>
          <a:lstStyle>
            <a:lvl1pPr>
              <a:defRPr/>
            </a:lvl1pPr>
          </a:lstStyle>
          <a:p>
            <a:pPr>
              <a:defRPr/>
            </a:pPr>
            <a:r>
              <a:rPr lang="de-CH"/>
              <a:t>Universitäre Psychiatrische Kliniken Basel</a:t>
            </a:r>
            <a:r>
              <a:rPr lang="de-CH" b="0"/>
              <a:t> | www.upkbs.ch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57325" y="622300"/>
            <a:ext cx="6837363" cy="10795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de-CH"/>
              <a:t>TITELMASTER</a:t>
            </a:r>
          </a:p>
        </p:txBody>
      </p:sp>
      <p:sp>
        <p:nvSpPr>
          <p:cNvPr id="2051" name="Rectangle 3"/>
          <p:cNvSpPr>
            <a:spLocks noGrp="1" noChangeArrowheads="1"/>
          </p:cNvSpPr>
          <p:nvPr>
            <p:ph type="body" idx="1"/>
          </p:nvPr>
        </p:nvSpPr>
        <p:spPr bwMode="auto">
          <a:xfrm>
            <a:off x="1457325" y="1798638"/>
            <a:ext cx="6837363" cy="3959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sp>
        <p:nvSpPr>
          <p:cNvPr id="1030" name="Rectangle 6"/>
          <p:cNvSpPr>
            <a:spLocks noGrp="1" noChangeArrowheads="1"/>
          </p:cNvSpPr>
          <p:nvPr>
            <p:ph type="sldNum" sz="quarter" idx="4"/>
          </p:nvPr>
        </p:nvSpPr>
        <p:spPr bwMode="auto">
          <a:xfrm>
            <a:off x="7440613" y="6524625"/>
            <a:ext cx="1019175" cy="125413"/>
          </a:xfrm>
          <a:prstGeom prst="rect">
            <a:avLst/>
          </a:prstGeom>
          <a:noFill/>
          <a:ln>
            <a:noFill/>
          </a:ln>
          <a:effectLst/>
        </p:spPr>
        <p:txBody>
          <a:bodyPr vert="horz" wrap="square" lIns="0" tIns="0" rIns="0" bIns="0" numCol="1" anchor="t" anchorCtr="0" compatLnSpc="1">
            <a:prstTxWarp prst="textNoShape">
              <a:avLst/>
            </a:prstTxWarp>
          </a:bodyPr>
          <a:lstStyle>
            <a:lvl1pPr algn="r">
              <a:defRPr sz="800">
                <a:cs typeface="+mn-cs"/>
              </a:defRPr>
            </a:lvl1pPr>
          </a:lstStyle>
          <a:p>
            <a:pPr>
              <a:defRPr/>
            </a:pPr>
            <a:r>
              <a:rPr lang="de-CH"/>
              <a:t>    |  </a:t>
            </a:r>
            <a:fld id="{ADBE795D-5997-41B7-AF2E-B5CFC423ACF6}" type="slidenum">
              <a:rPr lang="de-CH"/>
              <a:pPr>
                <a:defRPr/>
              </a:pPr>
              <a:t>‹Nr.›</a:t>
            </a:fld>
            <a:endParaRPr lang="de-CH"/>
          </a:p>
        </p:txBody>
      </p:sp>
      <p:sp>
        <p:nvSpPr>
          <p:cNvPr id="2053" name="Line 7"/>
          <p:cNvSpPr>
            <a:spLocks noChangeShapeType="1"/>
          </p:cNvSpPr>
          <p:nvPr/>
        </p:nvSpPr>
        <p:spPr bwMode="auto">
          <a:xfrm>
            <a:off x="1449388" y="6453188"/>
            <a:ext cx="528637" cy="0"/>
          </a:xfrm>
          <a:prstGeom prst="line">
            <a:avLst/>
          </a:prstGeom>
          <a:noFill/>
          <a:ln w="28575">
            <a:solidFill>
              <a:srgbClr val="ED7925"/>
            </a:solidFill>
            <a:round/>
            <a:headEnd/>
            <a:tailEnd/>
          </a:ln>
        </p:spPr>
        <p:txBody>
          <a:bodyPr/>
          <a:lstStyle/>
          <a:p>
            <a:pPr>
              <a:defRPr/>
            </a:pPr>
            <a:endParaRPr lang="de-DE">
              <a:cs typeface="Arial" charset="0"/>
            </a:endParaRPr>
          </a:p>
        </p:txBody>
      </p:sp>
      <p:sp>
        <p:nvSpPr>
          <p:cNvPr id="1032" name="Rectangle 8"/>
          <p:cNvSpPr>
            <a:spLocks noGrp="1" noChangeArrowheads="1"/>
          </p:cNvSpPr>
          <p:nvPr>
            <p:ph type="dt" sz="half" idx="2"/>
          </p:nvPr>
        </p:nvSpPr>
        <p:spPr bwMode="auto">
          <a:xfrm>
            <a:off x="4849813" y="6524625"/>
            <a:ext cx="1557337" cy="144463"/>
          </a:xfrm>
          <a:prstGeom prst="rect">
            <a:avLst/>
          </a:prstGeom>
          <a:noFill/>
          <a:ln>
            <a:noFill/>
          </a:ln>
          <a:effectLst/>
        </p:spPr>
        <p:txBody>
          <a:bodyPr vert="horz" wrap="square" lIns="0" tIns="0" rIns="0" bIns="0" numCol="1" anchor="t" anchorCtr="0" compatLnSpc="1">
            <a:prstTxWarp prst="textNoShape">
              <a:avLst/>
            </a:prstTxWarp>
          </a:bodyPr>
          <a:lstStyle>
            <a:lvl1pPr>
              <a:defRPr sz="800">
                <a:solidFill>
                  <a:srgbClr val="444424"/>
                </a:solidFill>
                <a:latin typeface="+mj-lt"/>
                <a:cs typeface="+mn-cs"/>
              </a:defRPr>
            </a:lvl1pPr>
          </a:lstStyle>
          <a:p>
            <a:pPr>
              <a:defRPr/>
            </a:pPr>
            <a:r>
              <a:rPr lang="de-DE"/>
              <a:t>27. November 2014</a:t>
            </a:r>
            <a:endParaRPr lang="de-CH"/>
          </a:p>
        </p:txBody>
      </p:sp>
      <p:sp>
        <p:nvSpPr>
          <p:cNvPr id="1033" name="Rectangle 9"/>
          <p:cNvSpPr>
            <a:spLocks noGrp="1" noChangeArrowheads="1"/>
          </p:cNvSpPr>
          <p:nvPr>
            <p:ph type="ftr" sz="quarter" idx="3"/>
          </p:nvPr>
        </p:nvSpPr>
        <p:spPr bwMode="auto">
          <a:xfrm>
            <a:off x="1449388" y="6524625"/>
            <a:ext cx="3411537" cy="144463"/>
          </a:xfrm>
          <a:prstGeom prst="rect">
            <a:avLst/>
          </a:prstGeom>
          <a:noFill/>
          <a:ln>
            <a:noFill/>
          </a:ln>
          <a:effectLst/>
        </p:spPr>
        <p:txBody>
          <a:bodyPr vert="horz" wrap="square" lIns="0" tIns="0" rIns="0" bIns="0" numCol="1" anchor="t" anchorCtr="0" compatLnSpc="1">
            <a:prstTxWarp prst="textNoShape">
              <a:avLst/>
            </a:prstTxWarp>
          </a:bodyPr>
          <a:lstStyle>
            <a:lvl1pPr>
              <a:defRPr sz="800" b="1">
                <a:solidFill>
                  <a:srgbClr val="444424"/>
                </a:solidFill>
                <a:latin typeface="+mj-lt"/>
                <a:cs typeface="+mn-cs"/>
              </a:defRPr>
            </a:lvl1pPr>
          </a:lstStyle>
          <a:p>
            <a:pPr>
              <a:defRPr/>
            </a:pPr>
            <a:r>
              <a:rPr lang="de-CH"/>
              <a:t>Universitäre Psychiatrische Kliniken Basel</a:t>
            </a:r>
            <a:r>
              <a:rPr lang="de-CH" b="0"/>
              <a:t> | www.upkbs.ch |</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72" r:id="rId11"/>
  </p:sldLayoutIdLst>
  <p:hf hdr="0"/>
  <p:txStyles>
    <p:titleStyle>
      <a:lvl1pPr algn="l" rtl="0" eaLnBrk="0" fontAlgn="base" hangingPunct="0">
        <a:spcBef>
          <a:spcPct val="0"/>
        </a:spcBef>
        <a:spcAft>
          <a:spcPct val="0"/>
        </a:spcAft>
        <a:defRPr sz="2200" b="1">
          <a:solidFill>
            <a:srgbClr val="444424"/>
          </a:solidFill>
          <a:latin typeface="+mj-lt"/>
          <a:ea typeface="+mj-ea"/>
          <a:cs typeface="+mj-cs"/>
        </a:defRPr>
      </a:lvl1pPr>
      <a:lvl2pPr algn="l" rtl="0" eaLnBrk="0" fontAlgn="base" hangingPunct="0">
        <a:spcBef>
          <a:spcPct val="0"/>
        </a:spcBef>
        <a:spcAft>
          <a:spcPct val="0"/>
        </a:spcAft>
        <a:defRPr sz="2200" b="1">
          <a:solidFill>
            <a:srgbClr val="444424"/>
          </a:solidFill>
          <a:latin typeface="Verdana" pitchFamily="34" charset="0"/>
        </a:defRPr>
      </a:lvl2pPr>
      <a:lvl3pPr algn="l" rtl="0" eaLnBrk="0" fontAlgn="base" hangingPunct="0">
        <a:spcBef>
          <a:spcPct val="0"/>
        </a:spcBef>
        <a:spcAft>
          <a:spcPct val="0"/>
        </a:spcAft>
        <a:defRPr sz="2200" b="1">
          <a:solidFill>
            <a:srgbClr val="444424"/>
          </a:solidFill>
          <a:latin typeface="Verdana" pitchFamily="34" charset="0"/>
        </a:defRPr>
      </a:lvl3pPr>
      <a:lvl4pPr algn="l" rtl="0" eaLnBrk="0" fontAlgn="base" hangingPunct="0">
        <a:spcBef>
          <a:spcPct val="0"/>
        </a:spcBef>
        <a:spcAft>
          <a:spcPct val="0"/>
        </a:spcAft>
        <a:defRPr sz="2200" b="1">
          <a:solidFill>
            <a:srgbClr val="444424"/>
          </a:solidFill>
          <a:latin typeface="Verdana" pitchFamily="34" charset="0"/>
        </a:defRPr>
      </a:lvl4pPr>
      <a:lvl5pPr algn="l" rtl="0" eaLnBrk="0" fontAlgn="base" hangingPunct="0">
        <a:spcBef>
          <a:spcPct val="0"/>
        </a:spcBef>
        <a:spcAft>
          <a:spcPct val="0"/>
        </a:spcAft>
        <a:defRPr sz="2200" b="1">
          <a:solidFill>
            <a:srgbClr val="444424"/>
          </a:solidFill>
          <a:latin typeface="Verdana" pitchFamily="34" charset="0"/>
        </a:defRPr>
      </a:lvl5pPr>
      <a:lvl6pPr marL="457200" algn="l" rtl="0" eaLnBrk="1" fontAlgn="base" hangingPunct="1">
        <a:spcBef>
          <a:spcPct val="0"/>
        </a:spcBef>
        <a:spcAft>
          <a:spcPct val="0"/>
        </a:spcAft>
        <a:defRPr sz="2200" b="1">
          <a:solidFill>
            <a:srgbClr val="444424"/>
          </a:solidFill>
          <a:latin typeface="Verdana" pitchFamily="34" charset="0"/>
        </a:defRPr>
      </a:lvl6pPr>
      <a:lvl7pPr marL="914400" algn="l" rtl="0" eaLnBrk="1" fontAlgn="base" hangingPunct="1">
        <a:spcBef>
          <a:spcPct val="0"/>
        </a:spcBef>
        <a:spcAft>
          <a:spcPct val="0"/>
        </a:spcAft>
        <a:defRPr sz="2200" b="1">
          <a:solidFill>
            <a:srgbClr val="444424"/>
          </a:solidFill>
          <a:latin typeface="Verdana" pitchFamily="34" charset="0"/>
        </a:defRPr>
      </a:lvl7pPr>
      <a:lvl8pPr marL="1371600" algn="l" rtl="0" eaLnBrk="1" fontAlgn="base" hangingPunct="1">
        <a:spcBef>
          <a:spcPct val="0"/>
        </a:spcBef>
        <a:spcAft>
          <a:spcPct val="0"/>
        </a:spcAft>
        <a:defRPr sz="2200" b="1">
          <a:solidFill>
            <a:srgbClr val="444424"/>
          </a:solidFill>
          <a:latin typeface="Verdana" pitchFamily="34" charset="0"/>
        </a:defRPr>
      </a:lvl8pPr>
      <a:lvl9pPr marL="1828800" algn="l" rtl="0" eaLnBrk="1" fontAlgn="base" hangingPunct="1">
        <a:spcBef>
          <a:spcPct val="0"/>
        </a:spcBef>
        <a:spcAft>
          <a:spcPct val="0"/>
        </a:spcAft>
        <a:defRPr sz="2200" b="1">
          <a:solidFill>
            <a:srgbClr val="444424"/>
          </a:solidFill>
          <a:latin typeface="Verdana" pitchFamily="34" charset="0"/>
        </a:defRPr>
      </a:lvl9pPr>
    </p:titleStyle>
    <p:bodyStyle>
      <a:lvl1pPr marL="177800" indent="-177800" algn="l" rtl="0" eaLnBrk="0" fontAlgn="base" hangingPunct="0">
        <a:lnSpc>
          <a:spcPts val="2600"/>
        </a:lnSpc>
        <a:spcBef>
          <a:spcPct val="0"/>
        </a:spcBef>
        <a:spcAft>
          <a:spcPct val="0"/>
        </a:spcAft>
        <a:buClr>
          <a:srgbClr val="ED7925"/>
        </a:buClr>
        <a:buFont typeface="Georgia" pitchFamily="18" charset="0"/>
        <a:buChar char="›"/>
        <a:defRPr sz="3200">
          <a:solidFill>
            <a:srgbClr val="444424"/>
          </a:solidFill>
          <a:latin typeface="+mn-lt"/>
          <a:ea typeface="+mn-ea"/>
          <a:cs typeface="+mn-cs"/>
        </a:defRPr>
      </a:lvl1pPr>
      <a:lvl2pPr marL="533400" indent="-176213" algn="l" rtl="0" eaLnBrk="0" fontAlgn="base" hangingPunct="0">
        <a:lnSpc>
          <a:spcPts val="2600"/>
        </a:lnSpc>
        <a:spcBef>
          <a:spcPct val="0"/>
        </a:spcBef>
        <a:spcAft>
          <a:spcPct val="0"/>
        </a:spcAft>
        <a:buClr>
          <a:srgbClr val="ED7925"/>
        </a:buClr>
        <a:buFont typeface="Georgia" pitchFamily="18" charset="0"/>
        <a:buChar char="›"/>
        <a:defRPr sz="2800">
          <a:solidFill>
            <a:srgbClr val="444424"/>
          </a:solidFill>
          <a:latin typeface="+mn-lt"/>
        </a:defRPr>
      </a:lvl2pPr>
      <a:lvl3pPr marL="898525" indent="-177800" algn="l" rtl="0" eaLnBrk="0" fontAlgn="base" hangingPunct="0">
        <a:lnSpc>
          <a:spcPts val="2600"/>
        </a:lnSpc>
        <a:spcBef>
          <a:spcPct val="0"/>
        </a:spcBef>
        <a:spcAft>
          <a:spcPct val="0"/>
        </a:spcAft>
        <a:buClr>
          <a:srgbClr val="ED7925"/>
        </a:buClr>
        <a:buFont typeface="Georgia" pitchFamily="18" charset="0"/>
        <a:buChar char="›"/>
        <a:defRPr sz="2400">
          <a:solidFill>
            <a:srgbClr val="444424"/>
          </a:solidFill>
          <a:latin typeface="+mn-lt"/>
        </a:defRPr>
      </a:lvl3pPr>
      <a:lvl4pPr marL="1255713" indent="-177800" algn="l" rtl="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mn-lt"/>
        </a:defRPr>
      </a:lvl4pPr>
      <a:lvl5pPr marL="1612900" indent="-177800" algn="l" rtl="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mn-lt"/>
        </a:defRPr>
      </a:lvl5pPr>
      <a:lvl6pPr marL="20701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6pPr>
      <a:lvl7pPr marL="25273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7pPr>
      <a:lvl8pPr marL="29845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8pPr>
      <a:lvl9pPr marL="34417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457325" y="622300"/>
            <a:ext cx="6837363" cy="10795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de-CH"/>
              <a:t>TITELMASTER</a:t>
            </a:r>
          </a:p>
        </p:txBody>
      </p:sp>
      <p:sp>
        <p:nvSpPr>
          <p:cNvPr id="3075" name="Rectangle 3"/>
          <p:cNvSpPr>
            <a:spLocks noGrp="1" noChangeArrowheads="1"/>
          </p:cNvSpPr>
          <p:nvPr>
            <p:ph type="body" idx="1"/>
          </p:nvPr>
        </p:nvSpPr>
        <p:spPr bwMode="auto">
          <a:xfrm>
            <a:off x="1457325" y="1798638"/>
            <a:ext cx="6837363" cy="4545012"/>
          </a:xfrm>
          <a:prstGeom prst="rect">
            <a:avLst/>
          </a:prstGeom>
          <a:solidFill>
            <a:srgbClr val="E95D0F"/>
          </a:solidFill>
          <a:ln w="9525">
            <a:noFill/>
            <a:miter lim="800000"/>
            <a:headEnd/>
            <a:tailEnd/>
          </a:ln>
        </p:spPr>
        <p:txBody>
          <a:bodyPr vert="horz" wrap="square" lIns="0" tIns="0" rIns="0" bIns="0"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sp>
        <p:nvSpPr>
          <p:cNvPr id="3076" name="Line 7"/>
          <p:cNvSpPr>
            <a:spLocks noChangeShapeType="1"/>
          </p:cNvSpPr>
          <p:nvPr/>
        </p:nvSpPr>
        <p:spPr bwMode="auto">
          <a:xfrm>
            <a:off x="1449388" y="6451600"/>
            <a:ext cx="6840537" cy="0"/>
          </a:xfrm>
          <a:prstGeom prst="line">
            <a:avLst/>
          </a:prstGeom>
          <a:noFill/>
          <a:ln w="28575">
            <a:solidFill>
              <a:srgbClr val="ED7925"/>
            </a:solidFill>
            <a:round/>
            <a:headEnd/>
            <a:tailEnd/>
          </a:ln>
        </p:spPr>
        <p:txBody>
          <a:bodyPr/>
          <a:lstStyle/>
          <a:p>
            <a:pPr>
              <a:defRPr/>
            </a:pPr>
            <a:endParaRPr lang="de-DE">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0" fontAlgn="base" hangingPunct="0">
        <a:spcBef>
          <a:spcPct val="0"/>
        </a:spcBef>
        <a:spcAft>
          <a:spcPct val="0"/>
        </a:spcAft>
        <a:defRPr sz="2200" b="1">
          <a:solidFill>
            <a:srgbClr val="5B5055"/>
          </a:solidFill>
          <a:latin typeface="+mj-lt"/>
          <a:ea typeface="+mj-ea"/>
          <a:cs typeface="+mj-cs"/>
        </a:defRPr>
      </a:lvl1pPr>
      <a:lvl2pPr algn="l" rtl="0" eaLnBrk="0" fontAlgn="base" hangingPunct="0">
        <a:spcBef>
          <a:spcPct val="0"/>
        </a:spcBef>
        <a:spcAft>
          <a:spcPct val="0"/>
        </a:spcAft>
        <a:defRPr sz="2200" b="1">
          <a:solidFill>
            <a:srgbClr val="5B5055"/>
          </a:solidFill>
          <a:latin typeface="Verdana" pitchFamily="34" charset="0"/>
        </a:defRPr>
      </a:lvl2pPr>
      <a:lvl3pPr algn="l" rtl="0" eaLnBrk="0" fontAlgn="base" hangingPunct="0">
        <a:spcBef>
          <a:spcPct val="0"/>
        </a:spcBef>
        <a:spcAft>
          <a:spcPct val="0"/>
        </a:spcAft>
        <a:defRPr sz="2200" b="1">
          <a:solidFill>
            <a:srgbClr val="5B5055"/>
          </a:solidFill>
          <a:latin typeface="Verdana" pitchFamily="34" charset="0"/>
        </a:defRPr>
      </a:lvl3pPr>
      <a:lvl4pPr algn="l" rtl="0" eaLnBrk="0" fontAlgn="base" hangingPunct="0">
        <a:spcBef>
          <a:spcPct val="0"/>
        </a:spcBef>
        <a:spcAft>
          <a:spcPct val="0"/>
        </a:spcAft>
        <a:defRPr sz="2200" b="1">
          <a:solidFill>
            <a:srgbClr val="5B5055"/>
          </a:solidFill>
          <a:latin typeface="Verdana" pitchFamily="34" charset="0"/>
        </a:defRPr>
      </a:lvl4pPr>
      <a:lvl5pPr algn="l" rtl="0" eaLnBrk="0" fontAlgn="base" hangingPunct="0">
        <a:spcBef>
          <a:spcPct val="0"/>
        </a:spcBef>
        <a:spcAft>
          <a:spcPct val="0"/>
        </a:spcAft>
        <a:defRPr sz="2200" b="1">
          <a:solidFill>
            <a:srgbClr val="5B5055"/>
          </a:solidFill>
          <a:latin typeface="Verdana" pitchFamily="34" charset="0"/>
        </a:defRPr>
      </a:lvl5pPr>
      <a:lvl6pPr marL="457200" algn="l" rtl="0" fontAlgn="base">
        <a:spcBef>
          <a:spcPct val="0"/>
        </a:spcBef>
        <a:spcAft>
          <a:spcPct val="0"/>
        </a:spcAft>
        <a:defRPr sz="2200" b="1">
          <a:solidFill>
            <a:srgbClr val="5B5055"/>
          </a:solidFill>
          <a:latin typeface="Verdana" pitchFamily="34" charset="0"/>
        </a:defRPr>
      </a:lvl6pPr>
      <a:lvl7pPr marL="914400" algn="l" rtl="0" fontAlgn="base">
        <a:spcBef>
          <a:spcPct val="0"/>
        </a:spcBef>
        <a:spcAft>
          <a:spcPct val="0"/>
        </a:spcAft>
        <a:defRPr sz="2200" b="1">
          <a:solidFill>
            <a:srgbClr val="5B5055"/>
          </a:solidFill>
          <a:latin typeface="Verdana" pitchFamily="34" charset="0"/>
        </a:defRPr>
      </a:lvl7pPr>
      <a:lvl8pPr marL="1371600" algn="l" rtl="0" fontAlgn="base">
        <a:spcBef>
          <a:spcPct val="0"/>
        </a:spcBef>
        <a:spcAft>
          <a:spcPct val="0"/>
        </a:spcAft>
        <a:defRPr sz="2200" b="1">
          <a:solidFill>
            <a:srgbClr val="5B5055"/>
          </a:solidFill>
          <a:latin typeface="Verdana" pitchFamily="34" charset="0"/>
        </a:defRPr>
      </a:lvl8pPr>
      <a:lvl9pPr marL="1828800" algn="l" rtl="0" fontAlgn="base">
        <a:spcBef>
          <a:spcPct val="0"/>
        </a:spcBef>
        <a:spcAft>
          <a:spcPct val="0"/>
        </a:spcAft>
        <a:defRPr sz="2200" b="1">
          <a:solidFill>
            <a:srgbClr val="5B5055"/>
          </a:solidFill>
          <a:latin typeface="Verdana" pitchFamily="34" charset="0"/>
        </a:defRPr>
      </a:lvl9pPr>
    </p:titleStyle>
    <p:bodyStyle>
      <a:lvl1pPr marL="177800" indent="-177800" algn="l" rtl="0" eaLnBrk="0" fontAlgn="base" hangingPunct="0">
        <a:lnSpc>
          <a:spcPts val="2600"/>
        </a:lnSpc>
        <a:spcBef>
          <a:spcPct val="0"/>
        </a:spcBef>
        <a:spcAft>
          <a:spcPct val="0"/>
        </a:spcAft>
        <a:buClr>
          <a:schemeClr val="bg1"/>
        </a:buClr>
        <a:buFont typeface="Georgia" pitchFamily="18" charset="0"/>
        <a:buChar char="›"/>
        <a:defRPr sz="3200">
          <a:solidFill>
            <a:schemeClr val="bg1"/>
          </a:solidFill>
          <a:latin typeface="+mn-lt"/>
          <a:ea typeface="+mn-ea"/>
          <a:cs typeface="+mn-cs"/>
        </a:defRPr>
      </a:lvl1pPr>
      <a:lvl2pPr marL="533400" indent="-176213" algn="l" rtl="0" eaLnBrk="0" fontAlgn="base" hangingPunct="0">
        <a:lnSpc>
          <a:spcPts val="2600"/>
        </a:lnSpc>
        <a:spcBef>
          <a:spcPct val="0"/>
        </a:spcBef>
        <a:spcAft>
          <a:spcPct val="0"/>
        </a:spcAft>
        <a:buClr>
          <a:schemeClr val="bg1"/>
        </a:buClr>
        <a:buFont typeface="Georgia" pitchFamily="18" charset="0"/>
        <a:buChar char="›"/>
        <a:defRPr sz="2800">
          <a:solidFill>
            <a:schemeClr val="bg1"/>
          </a:solidFill>
          <a:latin typeface="+mn-lt"/>
        </a:defRPr>
      </a:lvl2pPr>
      <a:lvl3pPr marL="898525" indent="-177800" algn="l" rtl="0" eaLnBrk="0" fontAlgn="base" hangingPunct="0">
        <a:lnSpc>
          <a:spcPts val="2600"/>
        </a:lnSpc>
        <a:spcBef>
          <a:spcPct val="0"/>
        </a:spcBef>
        <a:spcAft>
          <a:spcPct val="0"/>
        </a:spcAft>
        <a:buClr>
          <a:schemeClr val="bg1"/>
        </a:buClr>
        <a:buFont typeface="Georgia" pitchFamily="18" charset="0"/>
        <a:buChar char="›"/>
        <a:defRPr sz="2400">
          <a:solidFill>
            <a:schemeClr val="bg1"/>
          </a:solidFill>
          <a:latin typeface="+mn-lt"/>
        </a:defRPr>
      </a:lvl3pPr>
      <a:lvl4pPr marL="1255713" indent="-177800" algn="l" rtl="0" eaLnBrk="0" fontAlgn="base" hangingPunct="0">
        <a:lnSpc>
          <a:spcPts val="2600"/>
        </a:lnSpc>
        <a:spcBef>
          <a:spcPct val="0"/>
        </a:spcBef>
        <a:spcAft>
          <a:spcPct val="0"/>
        </a:spcAft>
        <a:buClr>
          <a:schemeClr val="bg1"/>
        </a:buClr>
        <a:buFont typeface="Georgia" pitchFamily="18" charset="0"/>
        <a:buChar char="›"/>
        <a:defRPr sz="2000">
          <a:solidFill>
            <a:schemeClr val="bg1"/>
          </a:solidFill>
          <a:latin typeface="+mn-lt"/>
        </a:defRPr>
      </a:lvl4pPr>
      <a:lvl5pPr marL="1612900" indent="-177800" algn="l" rtl="0" eaLnBrk="0" fontAlgn="base" hangingPunct="0">
        <a:lnSpc>
          <a:spcPts val="2600"/>
        </a:lnSpc>
        <a:spcBef>
          <a:spcPct val="0"/>
        </a:spcBef>
        <a:spcAft>
          <a:spcPct val="0"/>
        </a:spcAft>
        <a:buClr>
          <a:schemeClr val="bg1"/>
        </a:buClr>
        <a:buFont typeface="Georgia" pitchFamily="18" charset="0"/>
        <a:buChar char="›"/>
        <a:defRPr sz="2000">
          <a:solidFill>
            <a:schemeClr val="bg1"/>
          </a:solidFill>
          <a:latin typeface="+mn-lt"/>
        </a:defRPr>
      </a:lvl5pPr>
      <a:lvl6pPr marL="2070100" indent="-177800" algn="l" rtl="0" fontAlgn="base">
        <a:lnSpc>
          <a:spcPts val="2600"/>
        </a:lnSpc>
        <a:spcBef>
          <a:spcPct val="0"/>
        </a:spcBef>
        <a:spcAft>
          <a:spcPct val="0"/>
        </a:spcAft>
        <a:buClr>
          <a:schemeClr val="bg1"/>
        </a:buClr>
        <a:buFont typeface="Georgia" pitchFamily="18" charset="0"/>
        <a:buChar char="›"/>
        <a:defRPr>
          <a:solidFill>
            <a:schemeClr val="bg1"/>
          </a:solidFill>
          <a:latin typeface="+mn-lt"/>
        </a:defRPr>
      </a:lvl6pPr>
      <a:lvl7pPr marL="2527300" indent="-177800" algn="l" rtl="0" fontAlgn="base">
        <a:lnSpc>
          <a:spcPts val="2600"/>
        </a:lnSpc>
        <a:spcBef>
          <a:spcPct val="0"/>
        </a:spcBef>
        <a:spcAft>
          <a:spcPct val="0"/>
        </a:spcAft>
        <a:buClr>
          <a:schemeClr val="bg1"/>
        </a:buClr>
        <a:buFont typeface="Georgia" pitchFamily="18" charset="0"/>
        <a:buChar char="›"/>
        <a:defRPr>
          <a:solidFill>
            <a:schemeClr val="bg1"/>
          </a:solidFill>
          <a:latin typeface="+mn-lt"/>
        </a:defRPr>
      </a:lvl7pPr>
      <a:lvl8pPr marL="2984500" indent="-177800" algn="l" rtl="0" fontAlgn="base">
        <a:lnSpc>
          <a:spcPts val="2600"/>
        </a:lnSpc>
        <a:spcBef>
          <a:spcPct val="0"/>
        </a:spcBef>
        <a:spcAft>
          <a:spcPct val="0"/>
        </a:spcAft>
        <a:buClr>
          <a:schemeClr val="bg1"/>
        </a:buClr>
        <a:buFont typeface="Georgia" pitchFamily="18" charset="0"/>
        <a:buChar char="›"/>
        <a:defRPr>
          <a:solidFill>
            <a:schemeClr val="bg1"/>
          </a:solidFill>
          <a:latin typeface="+mn-lt"/>
        </a:defRPr>
      </a:lvl8pPr>
      <a:lvl9pPr marL="3441700" indent="-177800" algn="l" rtl="0" fontAlgn="base">
        <a:lnSpc>
          <a:spcPts val="2600"/>
        </a:lnSpc>
        <a:spcBef>
          <a:spcPct val="0"/>
        </a:spcBef>
        <a:spcAft>
          <a:spcPct val="0"/>
        </a:spcAft>
        <a:buClr>
          <a:schemeClr val="bg1"/>
        </a:buClr>
        <a:buFont typeface="Georgia" pitchFamily="18" charset="0"/>
        <a:buChar char="›"/>
        <a:defRPr>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onster-des-alltags-shop.de/media/catalog/product/cache/2/image/5e06319eda06f020e43594a9c230972d/l/e/leere_1.jpg"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aceshowbiz.com/still/00000835/yours_mine_ours01.html" TargetMode="Externa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hyperlink" Target="http://www.psychoanalyse-buecher.de/assets/images/freud-couch.jpg" TargetMode="External"/><Relationship Id="rId4" Type="http://schemas.openxmlformats.org/officeDocument/2006/relationships/hyperlink" Target="http://picasaweb.google.com/GioLully/XIXXXSieclePhotosDEnfan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de/imgres?imgurl=http://www.langenstroeer-elektro.de/p"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de/imgres?imgurl=http://www.langenstroeer-elektro.de/p"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opinionsandexpressions.files/" TargetMode="External"/><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nordwestreisemagazin.de/torfundsiedlungsmuseum/Schulbank.jpg&amp;imgrefurl=htt" TargetMode="External"/><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oleObject" Target="../embeddings/oleObject7.bin"/><Relationship Id="rId18" Type="http://schemas.openxmlformats.org/officeDocument/2006/relationships/image" Target="../media/image36.png"/><Relationship Id="rId26" Type="http://schemas.openxmlformats.org/officeDocument/2006/relationships/oleObject" Target="../embeddings/oleObject13.bin"/><Relationship Id="rId3" Type="http://schemas.openxmlformats.org/officeDocument/2006/relationships/oleObject" Target="../embeddings/oleObject2.bin"/><Relationship Id="rId21" Type="http://schemas.openxmlformats.org/officeDocument/2006/relationships/oleObject" Target="../embeddings/oleObject11.bin"/><Relationship Id="rId34" Type="http://schemas.openxmlformats.org/officeDocument/2006/relationships/image" Target="../media/image45.jpeg"/><Relationship Id="rId7" Type="http://schemas.openxmlformats.org/officeDocument/2006/relationships/oleObject" Target="../embeddings/oleObject4.bin"/><Relationship Id="rId12" Type="http://schemas.openxmlformats.org/officeDocument/2006/relationships/image" Target="../media/image33.png"/><Relationship Id="rId17" Type="http://schemas.openxmlformats.org/officeDocument/2006/relationships/oleObject" Target="../embeddings/oleObject9.bin"/><Relationship Id="rId25" Type="http://schemas.openxmlformats.org/officeDocument/2006/relationships/image" Target="../media/image44.jpeg"/><Relationship Id="rId33" Type="http://schemas.openxmlformats.org/officeDocument/2006/relationships/image" Target="../media/image43.png"/><Relationship Id="rId38" Type="http://schemas.openxmlformats.org/officeDocument/2006/relationships/image" Target="../media/image48.jpeg"/><Relationship Id="rId2" Type="http://schemas.openxmlformats.org/officeDocument/2006/relationships/slideLayout" Target="../slideLayouts/slideLayout6.xml"/><Relationship Id="rId16" Type="http://schemas.openxmlformats.org/officeDocument/2006/relationships/image" Target="../media/image35.png"/><Relationship Id="rId20" Type="http://schemas.openxmlformats.org/officeDocument/2006/relationships/image" Target="../media/image37.png"/><Relationship Id="rId29" Type="http://schemas.openxmlformats.org/officeDocument/2006/relationships/image" Target="../media/image41.png"/><Relationship Id="rId1" Type="http://schemas.openxmlformats.org/officeDocument/2006/relationships/vmlDrawing" Target="../drawings/vmlDrawing2.vml"/><Relationship Id="rId6" Type="http://schemas.openxmlformats.org/officeDocument/2006/relationships/image" Target="../media/image30.png"/><Relationship Id="rId11" Type="http://schemas.openxmlformats.org/officeDocument/2006/relationships/oleObject" Target="../embeddings/oleObject6.bin"/><Relationship Id="rId24" Type="http://schemas.openxmlformats.org/officeDocument/2006/relationships/image" Target="../media/image39.png"/><Relationship Id="rId32" Type="http://schemas.openxmlformats.org/officeDocument/2006/relationships/oleObject" Target="../embeddings/oleObject16.bin"/><Relationship Id="rId37" Type="http://schemas.openxmlformats.org/officeDocument/2006/relationships/image" Target="../media/image47.jpeg"/><Relationship Id="rId5" Type="http://schemas.openxmlformats.org/officeDocument/2006/relationships/oleObject" Target="../embeddings/oleObject3.bin"/><Relationship Id="rId15" Type="http://schemas.openxmlformats.org/officeDocument/2006/relationships/oleObject" Target="../embeddings/oleObject8.bin"/><Relationship Id="rId23" Type="http://schemas.openxmlformats.org/officeDocument/2006/relationships/oleObject" Target="../embeddings/oleObject12.bin"/><Relationship Id="rId28" Type="http://schemas.openxmlformats.org/officeDocument/2006/relationships/oleObject" Target="../embeddings/oleObject14.bin"/><Relationship Id="rId36" Type="http://schemas.openxmlformats.org/officeDocument/2006/relationships/hyperlink" Target="http://www.homestead.com/~media/elements/Clipart/people/jogger.jpg" TargetMode="External"/><Relationship Id="rId10" Type="http://schemas.openxmlformats.org/officeDocument/2006/relationships/image" Target="../media/image32.png"/><Relationship Id="rId19" Type="http://schemas.openxmlformats.org/officeDocument/2006/relationships/oleObject" Target="../embeddings/oleObject10.bin"/><Relationship Id="rId31"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oleObject" Target="../embeddings/oleObject5.bin"/><Relationship Id="rId14" Type="http://schemas.openxmlformats.org/officeDocument/2006/relationships/image" Target="../media/image34.png"/><Relationship Id="rId22" Type="http://schemas.openxmlformats.org/officeDocument/2006/relationships/image" Target="../media/image38.png"/><Relationship Id="rId27" Type="http://schemas.openxmlformats.org/officeDocument/2006/relationships/image" Target="../media/image40.png"/><Relationship Id="rId30" Type="http://schemas.openxmlformats.org/officeDocument/2006/relationships/oleObject" Target="../embeddings/oleObject15.bin"/><Relationship Id="rId35" Type="http://schemas.openxmlformats.org/officeDocument/2006/relationships/image" Target="../media/image46.jpeg"/></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subTitle" idx="1"/>
          </p:nvPr>
        </p:nvSpPr>
        <p:spPr>
          <a:xfrm>
            <a:off x="1449388" y="4119563"/>
            <a:ext cx="7053262" cy="2252662"/>
          </a:xfrm>
        </p:spPr>
        <p:txBody>
          <a:bodyPr tIns="162000" rIns="0" bIns="216000"/>
          <a:lstStyle/>
          <a:p>
            <a:r>
              <a:rPr lang="de-CH" sz="1800" dirty="0"/>
              <a:t>Marc Schmid, Zürich, 27.11.2014</a:t>
            </a:r>
          </a:p>
          <a:p>
            <a:r>
              <a:rPr lang="de-CH" sz="1800" dirty="0"/>
              <a:t>Kinder- und Jugendpsychiatrische Klinik</a:t>
            </a:r>
          </a:p>
        </p:txBody>
      </p:sp>
      <p:sp>
        <p:nvSpPr>
          <p:cNvPr id="4098" name="Rectangle 2"/>
          <p:cNvSpPr>
            <a:spLocks noGrp="1" noChangeArrowheads="1"/>
          </p:cNvSpPr>
          <p:nvPr>
            <p:ph type="ctrTitle"/>
          </p:nvPr>
        </p:nvSpPr>
        <p:spPr>
          <a:xfrm>
            <a:off x="1181099" y="1738860"/>
            <a:ext cx="7629525" cy="2399754"/>
          </a:xfrm>
        </p:spPr>
        <p:txBody>
          <a:bodyPr rIns="0"/>
          <a:lstStyle/>
          <a:p>
            <a:r>
              <a:rPr lang="de-CH" dirty="0"/>
              <a:t>Einführung in die Interaktionsanalyse als Instrument der Fallreflektion und Teamberatung</a:t>
            </a:r>
            <a:br>
              <a:rPr lang="de-CH" dirty="0"/>
            </a:br>
            <a:endParaRPr lang="de-CH" b="0" dirty="0">
              <a:solidFill>
                <a:srgbClr val="ED7925"/>
              </a:solidFill>
            </a:endParaRPr>
          </a:p>
        </p:txBody>
      </p:sp>
      <p:pic>
        <p:nvPicPr>
          <p:cNvPr id="4101" name="Picture 5" descr="Logo_Uni Bas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013" y="5434013"/>
            <a:ext cx="539750" cy="752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equals_r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850" y="333375"/>
            <a:ext cx="25019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52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body" idx="4294967295"/>
          </p:nvPr>
        </p:nvSpPr>
        <p:spPr>
          <a:xfrm>
            <a:off x="4860925" y="3082925"/>
            <a:ext cx="1635125" cy="2016125"/>
          </a:xfrm>
          <a:solidFill>
            <a:srgbClr val="99CCFF"/>
          </a:solidFill>
          <a:ln>
            <a:solidFill>
              <a:schemeClr val="tx1"/>
            </a:solidFill>
          </a:ln>
        </p:spPr>
        <p:txBody>
          <a:bodyPr rIns="144000"/>
          <a:lstStyle/>
          <a:p>
            <a:pPr algn="ctr"/>
            <a:endParaRPr lang="de-DE" dirty="0"/>
          </a:p>
          <a:p>
            <a:pPr algn="ctr">
              <a:buFontTx/>
              <a:buNone/>
            </a:pPr>
            <a:r>
              <a:rPr lang="de-DE" sz="1800" dirty="0"/>
              <a:t>„Gruppen-</a:t>
            </a:r>
          </a:p>
          <a:p>
            <a:pPr algn="ctr">
              <a:buFontTx/>
              <a:buNone/>
            </a:pPr>
            <a:r>
              <a:rPr lang="de-DE" sz="1800" dirty="0" err="1"/>
              <a:t>pädagogen</a:t>
            </a:r>
            <a:r>
              <a:rPr lang="de-DE" sz="1800" dirty="0"/>
              <a:t>“</a:t>
            </a:r>
          </a:p>
          <a:p>
            <a:pPr algn="ctr">
              <a:buFontTx/>
              <a:buNone/>
            </a:pPr>
            <a:endParaRPr lang="de-DE" sz="1800" dirty="0"/>
          </a:p>
        </p:txBody>
      </p:sp>
      <p:sp>
        <p:nvSpPr>
          <p:cNvPr id="6147" name="Rectangle 5"/>
          <p:cNvSpPr>
            <a:spLocks noChangeArrowheads="1"/>
          </p:cNvSpPr>
          <p:nvPr/>
        </p:nvSpPr>
        <p:spPr bwMode="auto">
          <a:xfrm>
            <a:off x="2339975" y="3068638"/>
            <a:ext cx="1439863" cy="2087562"/>
          </a:xfrm>
          <a:prstGeom prst="rect">
            <a:avLst/>
          </a:prstGeom>
          <a:solidFill>
            <a:srgbClr val="CC99FF"/>
          </a:solidFill>
          <a:ln w="9525">
            <a:solidFill>
              <a:schemeClr val="tx1"/>
            </a:solidFill>
            <a:miter lim="800000"/>
            <a:headEnd/>
            <a:tailEnd/>
          </a:ln>
        </p:spPr>
        <p:txBody>
          <a:bodyPr wrap="none" anchor="ctr"/>
          <a:lstStyle/>
          <a:p>
            <a:pPr algn="ctr"/>
            <a:r>
              <a:rPr lang="de-DE"/>
              <a:t>„Versorger„</a:t>
            </a:r>
          </a:p>
          <a:p>
            <a:pPr algn="ctr"/>
            <a:r>
              <a:rPr lang="de-DE"/>
              <a:t>„Fachdienst“</a:t>
            </a:r>
          </a:p>
        </p:txBody>
      </p:sp>
      <p:sp>
        <p:nvSpPr>
          <p:cNvPr id="6148" name="Rectangle 6"/>
          <p:cNvSpPr>
            <a:spLocks noChangeArrowheads="1"/>
          </p:cNvSpPr>
          <p:nvPr/>
        </p:nvSpPr>
        <p:spPr bwMode="auto">
          <a:xfrm>
            <a:off x="468313" y="3068638"/>
            <a:ext cx="935037" cy="2016125"/>
          </a:xfrm>
          <a:prstGeom prst="rect">
            <a:avLst/>
          </a:prstGeom>
          <a:solidFill>
            <a:srgbClr val="99CCFF"/>
          </a:solidFill>
          <a:ln w="9525">
            <a:solidFill>
              <a:schemeClr val="tx1"/>
            </a:solidFill>
            <a:miter lim="800000"/>
            <a:headEnd/>
            <a:tailEnd/>
          </a:ln>
        </p:spPr>
        <p:txBody>
          <a:bodyPr wrap="none" anchor="ctr"/>
          <a:lstStyle/>
          <a:p>
            <a:pPr algn="ctr"/>
            <a:r>
              <a:rPr lang="de-DE"/>
              <a:t>Leitung</a:t>
            </a:r>
          </a:p>
        </p:txBody>
      </p:sp>
      <p:sp>
        <p:nvSpPr>
          <p:cNvPr id="6149" name="Oval 7"/>
          <p:cNvSpPr>
            <a:spLocks noChangeArrowheads="1"/>
          </p:cNvSpPr>
          <p:nvPr/>
        </p:nvSpPr>
        <p:spPr bwMode="auto">
          <a:xfrm>
            <a:off x="250825" y="-71437"/>
            <a:ext cx="9144000" cy="6858000"/>
          </a:xfrm>
          <a:prstGeom prst="ellipse">
            <a:avLst/>
          </a:prstGeom>
          <a:solidFill>
            <a:srgbClr val="99CCFF">
              <a:alpha val="12157"/>
            </a:srgbClr>
          </a:solidFill>
          <a:ln w="9525">
            <a:solidFill>
              <a:schemeClr val="tx1"/>
            </a:solidFill>
            <a:round/>
            <a:headEnd/>
            <a:tailEnd/>
          </a:ln>
        </p:spPr>
        <p:txBody>
          <a:bodyPr wrap="none" anchor="ctr"/>
          <a:lstStyle/>
          <a:p>
            <a:pPr algn="ctr"/>
            <a:endParaRPr lang="en-US"/>
          </a:p>
        </p:txBody>
      </p:sp>
      <p:sp>
        <p:nvSpPr>
          <p:cNvPr id="6150" name="Rectangle 8"/>
          <p:cNvSpPr>
            <a:spLocks noChangeArrowheads="1"/>
          </p:cNvSpPr>
          <p:nvPr/>
        </p:nvSpPr>
        <p:spPr bwMode="auto">
          <a:xfrm>
            <a:off x="3382963" y="519113"/>
            <a:ext cx="2159000" cy="854075"/>
          </a:xfrm>
          <a:prstGeom prst="rect">
            <a:avLst/>
          </a:prstGeom>
          <a:noFill/>
          <a:ln w="9525">
            <a:noFill/>
            <a:miter lim="800000"/>
            <a:headEnd/>
            <a:tailEnd/>
          </a:ln>
        </p:spPr>
        <p:txBody>
          <a:bodyPr>
            <a:spAutoFit/>
          </a:bodyPr>
          <a:lstStyle/>
          <a:p>
            <a:r>
              <a:rPr lang="de-DE"/>
              <a:t>      </a:t>
            </a:r>
            <a:r>
              <a:rPr lang="de-DE" sz="3200"/>
              <a:t>Institution</a:t>
            </a:r>
          </a:p>
        </p:txBody>
      </p:sp>
      <p:sp>
        <p:nvSpPr>
          <p:cNvPr id="6151" name="AutoShape 9"/>
          <p:cNvSpPr>
            <a:spLocks noChangeArrowheads="1"/>
          </p:cNvSpPr>
          <p:nvPr/>
        </p:nvSpPr>
        <p:spPr bwMode="auto">
          <a:xfrm>
            <a:off x="4211638" y="1773238"/>
            <a:ext cx="3673475" cy="1008062"/>
          </a:xfrm>
          <a:prstGeom prst="curvedDownArrow">
            <a:avLst>
              <a:gd name="adj1" fmla="val 72882"/>
              <a:gd name="adj2" fmla="val 145764"/>
              <a:gd name="adj3" fmla="val 33333"/>
            </a:avLst>
          </a:prstGeom>
          <a:solidFill>
            <a:srgbClr val="800080"/>
          </a:solidFill>
          <a:ln w="9525">
            <a:solidFill>
              <a:schemeClr val="tx1"/>
            </a:solidFill>
            <a:miter lim="800000"/>
            <a:headEnd/>
            <a:tailEnd/>
          </a:ln>
        </p:spPr>
        <p:txBody>
          <a:bodyPr wrap="none" anchor="ctr"/>
          <a:lstStyle/>
          <a:p>
            <a:endParaRPr lang="de-DE"/>
          </a:p>
        </p:txBody>
      </p:sp>
      <p:sp>
        <p:nvSpPr>
          <p:cNvPr id="6152" name="AutoShape 10"/>
          <p:cNvSpPr>
            <a:spLocks noChangeArrowheads="1"/>
          </p:cNvSpPr>
          <p:nvPr/>
        </p:nvSpPr>
        <p:spPr bwMode="auto">
          <a:xfrm>
            <a:off x="6659563" y="3357563"/>
            <a:ext cx="1081087" cy="1439862"/>
          </a:xfrm>
          <a:prstGeom prst="rightArrow">
            <a:avLst>
              <a:gd name="adj1" fmla="val 50000"/>
              <a:gd name="adj2" fmla="val 25000"/>
            </a:avLst>
          </a:prstGeom>
          <a:solidFill>
            <a:srgbClr val="800080"/>
          </a:solidFill>
          <a:ln w="9525">
            <a:solidFill>
              <a:schemeClr val="tx1"/>
            </a:solidFill>
            <a:miter lim="800000"/>
            <a:headEnd/>
            <a:tailEnd/>
          </a:ln>
        </p:spPr>
        <p:txBody>
          <a:bodyPr wrap="none" anchor="ctr"/>
          <a:lstStyle/>
          <a:p>
            <a:endParaRPr lang="de-DE"/>
          </a:p>
        </p:txBody>
      </p:sp>
      <p:sp>
        <p:nvSpPr>
          <p:cNvPr id="6153" name="AutoShape 11"/>
          <p:cNvSpPr>
            <a:spLocks noChangeArrowheads="1"/>
          </p:cNvSpPr>
          <p:nvPr/>
        </p:nvSpPr>
        <p:spPr bwMode="auto">
          <a:xfrm>
            <a:off x="3851275" y="3716338"/>
            <a:ext cx="1009650" cy="773112"/>
          </a:xfrm>
          <a:prstGeom prst="rightArrow">
            <a:avLst>
              <a:gd name="adj1" fmla="val 50000"/>
              <a:gd name="adj2" fmla="val 32649"/>
            </a:avLst>
          </a:prstGeom>
          <a:solidFill>
            <a:srgbClr val="800080"/>
          </a:solidFill>
          <a:ln w="9525">
            <a:solidFill>
              <a:schemeClr val="tx1"/>
            </a:solidFill>
            <a:miter lim="800000"/>
            <a:headEnd/>
            <a:tailEnd/>
          </a:ln>
        </p:spPr>
        <p:txBody>
          <a:bodyPr wrap="none" anchor="ctr"/>
          <a:lstStyle/>
          <a:p>
            <a:endParaRPr lang="de-DE"/>
          </a:p>
        </p:txBody>
      </p:sp>
      <p:sp>
        <p:nvSpPr>
          <p:cNvPr id="6154" name="AutoShape 12"/>
          <p:cNvSpPr>
            <a:spLocks noChangeArrowheads="1"/>
          </p:cNvSpPr>
          <p:nvPr/>
        </p:nvSpPr>
        <p:spPr bwMode="auto">
          <a:xfrm>
            <a:off x="1547813" y="3860800"/>
            <a:ext cx="720725" cy="485775"/>
          </a:xfrm>
          <a:prstGeom prst="rightArrow">
            <a:avLst>
              <a:gd name="adj1" fmla="val 50000"/>
              <a:gd name="adj2" fmla="val 37092"/>
            </a:avLst>
          </a:prstGeom>
          <a:solidFill>
            <a:srgbClr val="800080"/>
          </a:solidFill>
          <a:ln w="9525">
            <a:solidFill>
              <a:schemeClr val="tx1"/>
            </a:solidFill>
            <a:miter lim="800000"/>
            <a:headEnd/>
            <a:tailEnd/>
          </a:ln>
        </p:spPr>
        <p:txBody>
          <a:bodyPr wrap="none" anchor="ctr"/>
          <a:lstStyle/>
          <a:p>
            <a:endParaRPr lang="de-DE"/>
          </a:p>
        </p:txBody>
      </p:sp>
      <p:sp>
        <p:nvSpPr>
          <p:cNvPr id="6155" name="AutoShape 13"/>
          <p:cNvSpPr>
            <a:spLocks noChangeArrowheads="1"/>
          </p:cNvSpPr>
          <p:nvPr/>
        </p:nvSpPr>
        <p:spPr bwMode="auto">
          <a:xfrm>
            <a:off x="1331913" y="1700213"/>
            <a:ext cx="3673475" cy="1223962"/>
          </a:xfrm>
          <a:prstGeom prst="curvedDownArrow">
            <a:avLst>
              <a:gd name="adj1" fmla="val 60026"/>
              <a:gd name="adj2" fmla="val 120052"/>
              <a:gd name="adj3" fmla="val 33333"/>
            </a:avLst>
          </a:prstGeom>
          <a:solidFill>
            <a:srgbClr val="800080"/>
          </a:solidFill>
          <a:ln w="9525">
            <a:solidFill>
              <a:schemeClr val="tx1"/>
            </a:solidFill>
            <a:miter lim="800000"/>
            <a:headEnd/>
            <a:tailEnd/>
          </a:ln>
        </p:spPr>
        <p:txBody>
          <a:bodyPr wrap="none" anchor="ctr"/>
          <a:lstStyle/>
          <a:p>
            <a:endParaRPr lang="de-DE"/>
          </a:p>
        </p:txBody>
      </p:sp>
      <p:sp>
        <p:nvSpPr>
          <p:cNvPr id="6156" name="Line 14"/>
          <p:cNvSpPr>
            <a:spLocks noChangeShapeType="1"/>
          </p:cNvSpPr>
          <p:nvPr/>
        </p:nvSpPr>
        <p:spPr bwMode="auto">
          <a:xfrm flipV="1">
            <a:off x="611188" y="5157788"/>
            <a:ext cx="431800" cy="935037"/>
          </a:xfrm>
          <a:prstGeom prst="line">
            <a:avLst/>
          </a:prstGeom>
          <a:noFill/>
          <a:ln w="95250">
            <a:solidFill>
              <a:srgbClr val="993366"/>
            </a:solidFill>
            <a:round/>
            <a:headEnd/>
            <a:tailEnd type="triangle" w="med" len="med"/>
          </a:ln>
        </p:spPr>
        <p:txBody>
          <a:bodyPr/>
          <a:lstStyle/>
          <a:p>
            <a:endParaRPr lang="de-DE"/>
          </a:p>
        </p:txBody>
      </p:sp>
      <p:sp>
        <p:nvSpPr>
          <p:cNvPr id="6157" name="Text Box 16"/>
          <p:cNvSpPr txBox="1">
            <a:spLocks noChangeArrowheads="1"/>
          </p:cNvSpPr>
          <p:nvPr/>
        </p:nvSpPr>
        <p:spPr bwMode="auto">
          <a:xfrm>
            <a:off x="468313" y="6226176"/>
            <a:ext cx="8137525" cy="461665"/>
          </a:xfrm>
          <a:prstGeom prst="rect">
            <a:avLst/>
          </a:prstGeom>
          <a:solidFill>
            <a:srgbClr val="CC99FF"/>
          </a:solidFill>
          <a:ln w="22225">
            <a:solidFill>
              <a:schemeClr val="tx1"/>
            </a:solidFill>
            <a:miter lim="800000"/>
            <a:headEnd/>
            <a:tailEnd/>
          </a:ln>
        </p:spPr>
        <p:txBody>
          <a:bodyPr>
            <a:spAutoFit/>
          </a:bodyPr>
          <a:lstStyle/>
          <a:p>
            <a:r>
              <a:rPr lang="de-DE" sz="2400" dirty="0"/>
              <a:t>Externe Hilfen:</a:t>
            </a:r>
            <a:r>
              <a:rPr lang="de-DE" dirty="0"/>
              <a:t> Kinder- und jugendpsychiatrische Liaison, Supervision</a:t>
            </a:r>
            <a:endParaRPr lang="en-US" dirty="0"/>
          </a:p>
        </p:txBody>
      </p:sp>
      <p:sp>
        <p:nvSpPr>
          <p:cNvPr id="6158" name="Oval 17"/>
          <p:cNvSpPr>
            <a:spLocks noChangeArrowheads="1"/>
          </p:cNvSpPr>
          <p:nvPr/>
        </p:nvSpPr>
        <p:spPr bwMode="auto">
          <a:xfrm>
            <a:off x="7812088" y="2997200"/>
            <a:ext cx="1081087" cy="2016125"/>
          </a:xfrm>
          <a:prstGeom prst="ellipse">
            <a:avLst/>
          </a:prstGeom>
          <a:solidFill>
            <a:srgbClr val="99CCFF"/>
          </a:solidFill>
          <a:ln w="25400">
            <a:solidFill>
              <a:schemeClr val="tx1"/>
            </a:solidFill>
            <a:round/>
            <a:headEnd/>
            <a:tailEnd/>
          </a:ln>
        </p:spPr>
        <p:txBody>
          <a:bodyPr wrap="none" anchor="ctr"/>
          <a:lstStyle/>
          <a:p>
            <a:pPr algn="ctr"/>
            <a:r>
              <a:rPr lang="de-DE"/>
              <a:t>Kind</a:t>
            </a:r>
          </a:p>
        </p:txBody>
      </p:sp>
      <p:sp>
        <p:nvSpPr>
          <p:cNvPr id="252943" name="Text Box 15"/>
          <p:cNvSpPr txBox="1">
            <a:spLocks noChangeArrowheads="1"/>
          </p:cNvSpPr>
          <p:nvPr/>
        </p:nvSpPr>
        <p:spPr bwMode="auto">
          <a:xfrm>
            <a:off x="2003425" y="2552700"/>
            <a:ext cx="1862138"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de-DE">
                <a:cs typeface="Arial" charset="0"/>
              </a:rPr>
              <a:t> Fallreflektion</a:t>
            </a:r>
            <a:endParaRPr lang="en-US">
              <a:cs typeface="Arial" charset="0"/>
            </a:endParaRPr>
          </a:p>
        </p:txBody>
      </p:sp>
      <p:sp>
        <p:nvSpPr>
          <p:cNvPr id="252944" name="Text Box 16"/>
          <p:cNvSpPr txBox="1">
            <a:spLocks noChangeArrowheads="1"/>
          </p:cNvSpPr>
          <p:nvPr/>
        </p:nvSpPr>
        <p:spPr bwMode="auto">
          <a:xfrm>
            <a:off x="5203825" y="2565400"/>
            <a:ext cx="15494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de-DE">
                <a:cs typeface="Arial" charset="0"/>
              </a:rPr>
              <a:t>Fallreflektion</a:t>
            </a:r>
            <a:endParaRPr lang="en-US">
              <a:cs typeface="Arial" charset="0"/>
            </a:endParaRPr>
          </a:p>
        </p:txBody>
      </p:sp>
      <p:sp>
        <p:nvSpPr>
          <p:cNvPr id="2" name="Pfeil nach rechts 1"/>
          <p:cNvSpPr/>
          <p:nvPr/>
        </p:nvSpPr>
        <p:spPr>
          <a:xfrm rot="10800000">
            <a:off x="6222300" y="4029116"/>
            <a:ext cx="1002960" cy="166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Line 14"/>
          <p:cNvSpPr>
            <a:spLocks noChangeShapeType="1"/>
          </p:cNvSpPr>
          <p:nvPr/>
        </p:nvSpPr>
        <p:spPr bwMode="auto">
          <a:xfrm flipV="1">
            <a:off x="2502694" y="5162265"/>
            <a:ext cx="431800" cy="935037"/>
          </a:xfrm>
          <a:prstGeom prst="line">
            <a:avLst/>
          </a:prstGeom>
          <a:noFill/>
          <a:ln w="95250">
            <a:solidFill>
              <a:srgbClr val="993366"/>
            </a:solidFill>
            <a:round/>
            <a:headEnd/>
            <a:tailEnd type="triangle" w="med" len="med"/>
          </a:ln>
        </p:spPr>
        <p:txBody>
          <a:bodyPr/>
          <a:lstStyle/>
          <a:p>
            <a:endParaRPr lang="de-DE"/>
          </a:p>
        </p:txBody>
      </p:sp>
      <p:sp>
        <p:nvSpPr>
          <p:cNvPr id="20" name="Line 14"/>
          <p:cNvSpPr>
            <a:spLocks noChangeShapeType="1"/>
          </p:cNvSpPr>
          <p:nvPr/>
        </p:nvSpPr>
        <p:spPr bwMode="auto">
          <a:xfrm flipV="1">
            <a:off x="4869592" y="5143280"/>
            <a:ext cx="431800" cy="935037"/>
          </a:xfrm>
          <a:prstGeom prst="line">
            <a:avLst/>
          </a:prstGeom>
          <a:noFill/>
          <a:ln w="95250">
            <a:solidFill>
              <a:srgbClr val="993366"/>
            </a:solidFill>
            <a:round/>
            <a:headEnd/>
            <a:tailEnd type="triangle" w="med" len="med"/>
          </a:ln>
        </p:spPr>
        <p:txBody>
          <a:bodyPr/>
          <a:lstStyle/>
          <a:p>
            <a:endParaRPr lang="de-DE"/>
          </a:p>
        </p:txBody>
      </p:sp>
      <p:sp>
        <p:nvSpPr>
          <p:cNvPr id="21" name="Pfeil nach rechts 20"/>
          <p:cNvSpPr/>
          <p:nvPr/>
        </p:nvSpPr>
        <p:spPr>
          <a:xfrm rot="10800000">
            <a:off x="3664588" y="4051834"/>
            <a:ext cx="1002960" cy="166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rot="10800000" flipV="1">
            <a:off x="1459004" y="4112419"/>
            <a:ext cx="449171" cy="60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3588" y="411163"/>
            <a:ext cx="6838950" cy="1079500"/>
          </a:xfrm>
        </p:spPr>
        <p:txBody>
          <a:bodyPr/>
          <a:lstStyle/>
          <a:p>
            <a:r>
              <a:rPr lang="de-DE" sz="2400" dirty="0">
                <a:solidFill>
                  <a:srgbClr val="5B5055"/>
                </a:solidFill>
              </a:rPr>
              <a:t>Einleitung</a:t>
            </a:r>
            <a:br>
              <a:rPr lang="de-DE" sz="2400" dirty="0"/>
            </a:br>
            <a:r>
              <a:rPr lang="de-DE" sz="2400" b="0" dirty="0">
                <a:solidFill>
                  <a:srgbClr val="ED7925"/>
                </a:solidFill>
              </a:rPr>
              <a:t>Historie &amp; Ziele</a:t>
            </a:r>
            <a:endParaRPr lang="en-US" sz="2400" b="0" dirty="0">
              <a:solidFill>
                <a:srgbClr val="ED7925"/>
              </a:solidFill>
            </a:endParaRPr>
          </a:p>
        </p:txBody>
      </p:sp>
      <p:sp>
        <p:nvSpPr>
          <p:cNvPr id="9219" name="Rectangle 3"/>
          <p:cNvSpPr>
            <a:spLocks noGrp="1" noChangeArrowheads="1"/>
          </p:cNvSpPr>
          <p:nvPr>
            <p:ph type="body" idx="1"/>
          </p:nvPr>
        </p:nvSpPr>
        <p:spPr>
          <a:xfrm>
            <a:off x="771525" y="1506538"/>
            <a:ext cx="8105775" cy="4779962"/>
          </a:xfrm>
        </p:spPr>
        <p:txBody>
          <a:bodyPr/>
          <a:lstStyle/>
          <a:p>
            <a:pPr>
              <a:lnSpc>
                <a:spcPct val="100000"/>
              </a:lnSpc>
              <a:spcAft>
                <a:spcPts val="600"/>
              </a:spcAft>
            </a:pPr>
            <a:r>
              <a:rPr lang="de-DE" sz="2200" dirty="0"/>
              <a:t>Sollte auf verschiedene Situationen und Interaktionsprobleme  anzuwenden sein und pädagogische  Haltung in unterschiedlichen Situationen prägen?</a:t>
            </a:r>
          </a:p>
          <a:p>
            <a:pPr>
              <a:lnSpc>
                <a:spcPct val="100000"/>
              </a:lnSpc>
              <a:spcAft>
                <a:spcPts val="600"/>
              </a:spcAft>
              <a:buFont typeface="Georgia" pitchFamily="18" charset="0"/>
              <a:buNone/>
            </a:pPr>
            <a:r>
              <a:rPr lang="de-DE" sz="2200" dirty="0"/>
              <a:t>		1. Fachkraft ↔ Kind </a:t>
            </a:r>
          </a:p>
          <a:p>
            <a:pPr>
              <a:lnSpc>
                <a:spcPct val="100000"/>
              </a:lnSpc>
              <a:spcAft>
                <a:spcPts val="600"/>
              </a:spcAft>
              <a:buFont typeface="Georgia" pitchFamily="18" charset="0"/>
              <a:buNone/>
            </a:pPr>
            <a:r>
              <a:rPr lang="de-DE" sz="2200" dirty="0"/>
              <a:t>		2. Fachkraft ↔ Eltern</a:t>
            </a:r>
          </a:p>
          <a:p>
            <a:pPr>
              <a:lnSpc>
                <a:spcPct val="100000"/>
              </a:lnSpc>
              <a:spcAft>
                <a:spcPts val="600"/>
              </a:spcAft>
              <a:buFont typeface="Georgia" pitchFamily="18" charset="0"/>
              <a:buNone/>
            </a:pPr>
            <a:r>
              <a:rPr lang="de-DE" sz="2200" dirty="0"/>
              <a:t>		3. Leitung ↔ Fachkraft</a:t>
            </a:r>
          </a:p>
          <a:p>
            <a:pPr>
              <a:lnSpc>
                <a:spcPct val="100000"/>
              </a:lnSpc>
              <a:spcAft>
                <a:spcPts val="600"/>
              </a:spcAft>
              <a:buNone/>
            </a:pPr>
            <a:r>
              <a:rPr lang="de-DE" sz="2200" dirty="0"/>
              <a:t>		4. Einrichtung ↔Kooperationspartner</a:t>
            </a:r>
          </a:p>
          <a:p>
            <a:pPr>
              <a:lnSpc>
                <a:spcPct val="100000"/>
              </a:lnSpc>
              <a:spcAft>
                <a:spcPts val="600"/>
              </a:spcAft>
              <a:buFont typeface="Georgia" pitchFamily="18" charset="0"/>
              <a:buNone/>
            </a:pPr>
            <a:endParaRPr lang="de-DE" sz="2200" dirty="0"/>
          </a:p>
          <a:p>
            <a:pPr>
              <a:lnSpc>
                <a:spcPct val="100000"/>
              </a:lnSpc>
              <a:spcAft>
                <a:spcPts val="600"/>
              </a:spcAft>
              <a:buFont typeface="Georgia" pitchFamily="18" charset="0"/>
              <a:buNone/>
            </a:pPr>
            <a:r>
              <a:rPr lang="de-DE" sz="2200" dirty="0"/>
              <a:t>	Einige Prinzipien sollten sich auch auf Interaktionen mit Kooperationspartnern und Fachkräften – Kinder- und Jugendpsychiater/Lehrer übertragen.</a:t>
            </a:r>
            <a:endParaRPr lang="en-US" sz="2200" dirty="0"/>
          </a:p>
        </p:txBody>
      </p:sp>
      <p:sp>
        <p:nvSpPr>
          <p:cNvPr id="4" name="Foliennummernplatzhalter 3"/>
          <p:cNvSpPr txBox="1">
            <a:spLocks noGrp="1"/>
          </p:cNvSpPr>
          <p:nvPr/>
        </p:nvSpPr>
        <p:spPr bwMode="auto">
          <a:xfrm>
            <a:off x="7440613" y="6524625"/>
            <a:ext cx="1019175" cy="125413"/>
          </a:xfrm>
          <a:prstGeom prst="rect">
            <a:avLst/>
          </a:prstGeom>
          <a:noFill/>
          <a:ln>
            <a:miter lim="800000"/>
            <a:headEnd/>
            <a:tailEnd/>
          </a:ln>
        </p:spPr>
        <p:txBody>
          <a:bodyPr lIns="0" tIns="0" rIns="0" bIns="0"/>
          <a:lstStyle/>
          <a:p>
            <a:pPr algn="r">
              <a:defRPr/>
            </a:pPr>
            <a:r>
              <a:rPr lang="de-CH" sz="800" dirty="0">
                <a:cs typeface="+mn-cs"/>
              </a:rPr>
              <a:t>    |  </a:t>
            </a:r>
            <a:fld id="{B6446C3A-B5C1-44B2-A191-DF0766C866DE}" type="slidenum">
              <a:rPr lang="de-CH" sz="800">
                <a:cs typeface="+mn-cs"/>
              </a:rPr>
              <a:pPr algn="r">
                <a:defRPr/>
              </a:pPr>
              <a:t>11</a:t>
            </a:fld>
            <a:endParaRPr lang="de-CH" sz="800" dirty="0">
              <a:cs typeface="+mn-cs"/>
            </a:endParaRPr>
          </a:p>
        </p:txBody>
      </p:sp>
      <p:sp>
        <p:nvSpPr>
          <p:cNvPr id="2" name="Datumsplatzhalter 1"/>
          <p:cNvSpPr>
            <a:spLocks noGrp="1"/>
          </p:cNvSpPr>
          <p:nvPr>
            <p:ph type="dt" sz="half" idx="11"/>
          </p:nvPr>
        </p:nvSpPr>
        <p:spPr>
          <a:xfrm>
            <a:off x="4860925" y="6524625"/>
            <a:ext cx="1557337" cy="144463"/>
          </a:xfrm>
        </p:spPr>
        <p:txBody>
          <a:bodyPr/>
          <a:lstStyle/>
          <a:p>
            <a:pPr>
              <a:defRPr/>
            </a:pPr>
            <a:r>
              <a:rPr lang="de-DE"/>
              <a:t>27. November 2014</a:t>
            </a:r>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5" name="Foliennummernplatzhalter 4"/>
          <p:cNvSpPr>
            <a:spLocks noGrp="1"/>
          </p:cNvSpPr>
          <p:nvPr>
            <p:ph type="sldNum" sz="quarter" idx="10"/>
          </p:nvPr>
        </p:nvSpPr>
        <p:spPr/>
        <p:txBody>
          <a:bodyPr/>
          <a:lstStyle/>
          <a:p>
            <a:pPr>
              <a:defRPr/>
            </a:pPr>
            <a:r>
              <a:rPr lang="de-CH"/>
              <a:t>    |  </a:t>
            </a:r>
            <a:fld id="{260B1085-4B67-40CE-8037-A0FE84738B5D}" type="slidenum">
              <a:rPr lang="de-CH" smtClean="0"/>
              <a:pPr>
                <a:defRPr/>
              </a:pPr>
              <a:t>11</a:t>
            </a:fld>
            <a:endParaRPr lang="de-CH"/>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r>
              <a:rPr lang="de-CH"/>
              <a:t>    |  </a:t>
            </a:r>
            <a:fld id="{7BCDB0E8-76B5-4E05-8C52-B6CBD8D03E8D}" type="slidenum">
              <a:rPr lang="de-CH"/>
              <a:pPr>
                <a:defRPr/>
              </a:pPr>
              <a:t>12</a:t>
            </a:fld>
            <a:endParaRPr lang="de-CH"/>
          </a:p>
        </p:txBody>
      </p:sp>
      <p:sp>
        <p:nvSpPr>
          <p:cNvPr id="5" name="Datumsplatzhalter 4"/>
          <p:cNvSpPr>
            <a:spLocks noGrp="1"/>
          </p:cNvSpPr>
          <p:nvPr>
            <p:ph type="dt" sz="quarter" idx="11"/>
          </p:nvPr>
        </p:nvSpPr>
        <p:spPr/>
        <p:txBody>
          <a:bodyPr/>
          <a:lstStyle/>
          <a:p>
            <a:pPr>
              <a:defRPr/>
            </a:pPr>
            <a:r>
              <a:rPr lang="de-DE"/>
              <a:t>27. November 2014</a:t>
            </a:r>
            <a:endParaRPr lang="de-CH"/>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76805" name="Rectangle 2"/>
          <p:cNvSpPr>
            <a:spLocks noGrp="1" noChangeArrowheads="1"/>
          </p:cNvSpPr>
          <p:nvPr>
            <p:ph type="title"/>
          </p:nvPr>
        </p:nvSpPr>
        <p:spPr>
          <a:xfrm>
            <a:off x="179883" y="465632"/>
            <a:ext cx="8964117" cy="1521918"/>
          </a:xfrm>
        </p:spPr>
        <p:txBody>
          <a:bodyPr/>
          <a:lstStyle/>
          <a:p>
            <a:r>
              <a:rPr lang="de-DE" sz="2400" dirty="0">
                <a:solidFill>
                  <a:srgbClr val="5B5055"/>
                </a:solidFill>
              </a:rPr>
              <a:t>Haltung: Ähnliche Art und Weise die Dinge zu sehen </a:t>
            </a:r>
            <a:br>
              <a:rPr lang="de-DE" sz="2400" dirty="0"/>
            </a:br>
            <a:r>
              <a:rPr lang="de-DE" sz="2400" b="0" dirty="0">
                <a:solidFill>
                  <a:srgbClr val="ED7925"/>
                </a:solidFill>
              </a:rPr>
              <a:t>Die Macht der Gewohnheit – Fluch und Segen </a:t>
            </a:r>
            <a:br>
              <a:rPr lang="de-DE" sz="2400" dirty="0"/>
            </a:br>
            <a:r>
              <a:rPr lang="de-DE" sz="2400" dirty="0"/>
              <a:t> </a:t>
            </a:r>
            <a:endParaRPr lang="de-CH" sz="2400" b="0" dirty="0">
              <a:solidFill>
                <a:srgbClr val="ED7925"/>
              </a:solidFill>
            </a:endParaRPr>
          </a:p>
        </p:txBody>
      </p:sp>
      <p:sp>
        <p:nvSpPr>
          <p:cNvPr id="76806" name="Rectangle 3"/>
          <p:cNvSpPr>
            <a:spLocks noGrp="1" noChangeArrowheads="1"/>
          </p:cNvSpPr>
          <p:nvPr>
            <p:ph type="body" idx="1"/>
          </p:nvPr>
        </p:nvSpPr>
        <p:spPr>
          <a:xfrm>
            <a:off x="269875" y="1798638"/>
            <a:ext cx="8024813" cy="3959225"/>
          </a:xfrm>
        </p:spPr>
        <p:txBody>
          <a:bodyPr/>
          <a:lstStyle/>
          <a:p>
            <a:pPr>
              <a:buFont typeface="Georgia" pitchFamily="18" charset="0"/>
              <a:buNone/>
            </a:pPr>
            <a:r>
              <a:rPr lang="de-CH" sz="2400" dirty="0"/>
              <a:t>„Die Gewohnheit ist ein Seil. Wir weben jeden Tag einen Faden, und schließlich können wir es nicht mehr zerreißen.“ </a:t>
            </a:r>
          </a:p>
          <a:p>
            <a:pPr>
              <a:buFont typeface="Georgia" pitchFamily="18" charset="0"/>
              <a:buNone/>
            </a:pPr>
            <a:endParaRPr lang="de-CH" sz="2400" dirty="0"/>
          </a:p>
          <a:p>
            <a:pPr>
              <a:buFont typeface="Georgia" pitchFamily="18" charset="0"/>
              <a:buNone/>
            </a:pPr>
            <a:endParaRPr lang="de-CH" sz="2400" i="1" dirty="0"/>
          </a:p>
          <a:p>
            <a:pPr>
              <a:buFont typeface="Georgia" pitchFamily="18" charset="0"/>
              <a:buNone/>
            </a:pPr>
            <a:r>
              <a:rPr lang="de-CH" sz="2400" i="1" dirty="0"/>
              <a:t>Thomas Mann</a:t>
            </a:r>
          </a:p>
          <a:p>
            <a:pPr>
              <a:buFont typeface="Georgia" pitchFamily="18" charset="0"/>
              <a:buNone/>
            </a:pPr>
            <a:endParaRPr lang="de-CH" sz="2400" dirty="0"/>
          </a:p>
          <a:p>
            <a:pPr>
              <a:buFont typeface="Georgia" pitchFamily="18" charset="0"/>
              <a:buNone/>
            </a:pPr>
            <a:endParaRPr lang="de-CH" sz="2400" dirty="0"/>
          </a:p>
        </p:txBody>
      </p:sp>
      <p:pic>
        <p:nvPicPr>
          <p:cNvPr id="76807" name="Picture 8" descr="C:\Users\Schmid\Pictures\Gewohnhe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175" y="3059113"/>
            <a:ext cx="30956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50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1663" y="434975"/>
            <a:ext cx="8318500" cy="1333500"/>
          </a:xfrm>
        </p:spPr>
        <p:txBody>
          <a:bodyPr/>
          <a:lstStyle/>
          <a:p>
            <a:r>
              <a:rPr lang="de-DE" sz="2400" dirty="0">
                <a:solidFill>
                  <a:srgbClr val="5B5055"/>
                </a:solidFill>
              </a:rPr>
              <a:t>Einleitung</a:t>
            </a:r>
            <a:br>
              <a:rPr lang="de-DE" sz="2400" dirty="0"/>
            </a:br>
            <a:r>
              <a:rPr lang="de-DE" sz="2400" b="0" dirty="0">
                <a:solidFill>
                  <a:srgbClr val="ED7925"/>
                </a:solidFill>
              </a:rPr>
              <a:t>Historie &amp; Ziele</a:t>
            </a:r>
            <a:endParaRPr lang="en-US" sz="2400" b="0" dirty="0">
              <a:solidFill>
                <a:srgbClr val="ED7925"/>
              </a:solidFill>
            </a:endParaRPr>
          </a:p>
        </p:txBody>
      </p:sp>
      <p:sp>
        <p:nvSpPr>
          <p:cNvPr id="7171" name="Rectangle 3"/>
          <p:cNvSpPr>
            <a:spLocks noGrp="1" noChangeArrowheads="1"/>
          </p:cNvSpPr>
          <p:nvPr>
            <p:ph type="body" idx="1"/>
          </p:nvPr>
        </p:nvSpPr>
        <p:spPr>
          <a:xfrm>
            <a:off x="581025" y="1519238"/>
            <a:ext cx="8086725" cy="4616450"/>
          </a:xfrm>
        </p:spPr>
        <p:txBody>
          <a:bodyPr/>
          <a:lstStyle/>
          <a:p>
            <a:pPr marL="269875" lvl="1" indent="-269875">
              <a:lnSpc>
                <a:spcPct val="100000"/>
              </a:lnSpc>
              <a:spcAft>
                <a:spcPts val="1200"/>
              </a:spcAft>
            </a:pPr>
            <a:r>
              <a:rPr lang="de-DE" sz="2200" dirty="0"/>
              <a:t>Wie vermittelt man eine </a:t>
            </a:r>
            <a:r>
              <a:rPr lang="de-DE" sz="2200" dirty="0" err="1"/>
              <a:t>traumapädagogische</a:t>
            </a:r>
            <a:r>
              <a:rPr lang="de-DE" sz="2200" dirty="0"/>
              <a:t> Haltung?</a:t>
            </a:r>
          </a:p>
          <a:p>
            <a:pPr marL="269875" lvl="1" indent="-269875">
              <a:lnSpc>
                <a:spcPct val="100000"/>
              </a:lnSpc>
              <a:spcAft>
                <a:spcPts val="1200"/>
              </a:spcAft>
            </a:pPr>
            <a:r>
              <a:rPr lang="de-DE" sz="2200" dirty="0"/>
              <a:t>Individuelle Fallbesprechungen als  ein zentraler Bestandteil der (Trauma-) Pädagogik müssen gut genutzt werden um eine entsprechendes Fallverständnis zu entwickeln und Krisen zu bewältigen.</a:t>
            </a:r>
          </a:p>
          <a:p>
            <a:pPr marL="269875" lvl="1" indent="-269875">
              <a:lnSpc>
                <a:spcPct val="100000"/>
              </a:lnSpc>
              <a:spcAft>
                <a:spcPts val="1200"/>
              </a:spcAft>
            </a:pPr>
            <a:r>
              <a:rPr lang="de-DE" sz="2200" dirty="0">
                <a:solidFill>
                  <a:srgbClr val="5B5055"/>
                </a:solidFill>
              </a:rPr>
              <a:t>Was ist das Gemeinsame an unseren Fallbesprechungen – Wie viele Wege führen nach Rom?</a:t>
            </a:r>
            <a:endParaRPr lang="de-DE" sz="2200" dirty="0"/>
          </a:p>
          <a:p>
            <a:pPr marL="269875" lvl="1" indent="-269875">
              <a:lnSpc>
                <a:spcPct val="100000"/>
              </a:lnSpc>
              <a:spcAft>
                <a:spcPts val="1200"/>
              </a:spcAft>
            </a:pPr>
            <a:r>
              <a:rPr lang="de-DE" sz="2200" dirty="0"/>
              <a:t>Forschungsprojekt mit sehr heterogenen Fachdienststrukturen und Beratungskompetenzen.</a:t>
            </a:r>
          </a:p>
          <a:p>
            <a:pPr marL="269875" lvl="1" indent="-269875">
              <a:lnSpc>
                <a:spcPct val="100000"/>
              </a:lnSpc>
              <a:spcAft>
                <a:spcPts val="1200"/>
              </a:spcAft>
            </a:pPr>
            <a:r>
              <a:rPr lang="de-DE" sz="2200" dirty="0"/>
              <a:t>Für Forschungsprojekte sollte diese strukturiert und in identischer oder zumindest standardisiert, d.h. ähnlicher Art und Weise, erfolgen.</a:t>
            </a:r>
          </a:p>
          <a:p>
            <a:pPr>
              <a:lnSpc>
                <a:spcPct val="100000"/>
              </a:lnSpc>
              <a:spcAft>
                <a:spcPts val="1200"/>
              </a:spcAft>
            </a:pPr>
            <a:endParaRPr lang="de-DE" sz="2200" dirty="0"/>
          </a:p>
        </p:txBody>
      </p:sp>
      <p:sp>
        <p:nvSpPr>
          <p:cNvPr id="4" name="Foliennummernplatzhalter 3"/>
          <p:cNvSpPr txBox="1">
            <a:spLocks noGrp="1"/>
          </p:cNvSpPr>
          <p:nvPr/>
        </p:nvSpPr>
        <p:spPr bwMode="auto">
          <a:xfrm>
            <a:off x="7440613" y="6524625"/>
            <a:ext cx="1019175" cy="125413"/>
          </a:xfrm>
          <a:prstGeom prst="rect">
            <a:avLst/>
          </a:prstGeom>
          <a:noFill/>
          <a:ln>
            <a:miter lim="800000"/>
            <a:headEnd/>
            <a:tailEnd/>
          </a:ln>
        </p:spPr>
        <p:txBody>
          <a:bodyPr lIns="0" tIns="0" rIns="0" bIns="0"/>
          <a:lstStyle/>
          <a:p>
            <a:pPr algn="r">
              <a:defRPr/>
            </a:pPr>
            <a:r>
              <a:rPr lang="de-CH" sz="800" dirty="0">
                <a:cs typeface="+mn-cs"/>
              </a:rPr>
              <a:t>    |  </a:t>
            </a:r>
            <a:fld id="{594BB119-2165-48EC-898C-F6EBE3F844B2}" type="slidenum">
              <a:rPr lang="de-CH" sz="800">
                <a:cs typeface="+mn-cs"/>
              </a:rPr>
              <a:pPr algn="r">
                <a:defRPr/>
              </a:pPr>
              <a:t>13</a:t>
            </a:fld>
            <a:endParaRPr lang="de-CH" sz="800" dirty="0">
              <a:cs typeface="+mn-cs"/>
            </a:endParaRPr>
          </a:p>
        </p:txBody>
      </p:sp>
      <p:sp>
        <p:nvSpPr>
          <p:cNvPr id="6"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dirty="0">
                <a:solidFill>
                  <a:srgbClr val="444424"/>
                </a:solidFill>
                <a:latin typeface="+mj-lt"/>
                <a:cs typeface="+mn-cs"/>
              </a:rPr>
              <a:t>Universitäre Psychiatrische Kliniken Basel</a:t>
            </a:r>
            <a:r>
              <a:rPr lang="de-CH" sz="800" dirty="0">
                <a:solidFill>
                  <a:srgbClr val="444424"/>
                </a:solidFill>
                <a:latin typeface="+mj-lt"/>
                <a:cs typeface="+mn-cs"/>
              </a:rPr>
              <a:t> | www.upkbs.ch |</a:t>
            </a:r>
          </a:p>
        </p:txBody>
      </p:sp>
      <p:sp>
        <p:nvSpPr>
          <p:cNvPr id="2" name="Datumsplatzhalter 1"/>
          <p:cNvSpPr>
            <a:spLocks noGrp="1"/>
          </p:cNvSpPr>
          <p:nvPr>
            <p:ph type="dt" sz="half" idx="11"/>
          </p:nvPr>
        </p:nvSpPr>
        <p:spPr>
          <a:xfrm>
            <a:off x="4849813" y="6524625"/>
            <a:ext cx="1557337" cy="144463"/>
          </a:xfrm>
        </p:spPr>
        <p:txBody>
          <a:bodyPr/>
          <a:lstStyle/>
          <a:p>
            <a:pPr>
              <a:defRPr/>
            </a:pPr>
            <a:r>
              <a:rPr lang="de-DE"/>
              <a:t>27. November 2014</a:t>
            </a:r>
            <a:endParaRPr lang="de-CH"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76300" y="454025"/>
            <a:ext cx="8267700" cy="1536700"/>
          </a:xfrm>
        </p:spPr>
        <p:txBody>
          <a:bodyPr/>
          <a:lstStyle/>
          <a:p>
            <a:r>
              <a:rPr lang="de-DE" sz="2400" dirty="0">
                <a:solidFill>
                  <a:srgbClr val="5B5055"/>
                </a:solidFill>
              </a:rPr>
              <a:t>Einleitung</a:t>
            </a:r>
            <a:br>
              <a:rPr lang="de-DE" sz="2400" dirty="0"/>
            </a:br>
            <a:r>
              <a:rPr lang="de-DE" sz="2400" b="0" dirty="0">
                <a:solidFill>
                  <a:srgbClr val="ED7925"/>
                </a:solidFill>
              </a:rPr>
              <a:t>Historie &amp; Ziele</a:t>
            </a:r>
            <a:endParaRPr lang="en-US" sz="2400" b="0" dirty="0">
              <a:solidFill>
                <a:srgbClr val="ED7925"/>
              </a:solidFill>
            </a:endParaRPr>
          </a:p>
        </p:txBody>
      </p:sp>
      <p:sp>
        <p:nvSpPr>
          <p:cNvPr id="8195" name="Rectangle 3"/>
          <p:cNvSpPr>
            <a:spLocks noGrp="1" noChangeArrowheads="1"/>
          </p:cNvSpPr>
          <p:nvPr>
            <p:ph type="body" idx="1"/>
          </p:nvPr>
        </p:nvSpPr>
        <p:spPr>
          <a:xfrm>
            <a:off x="866775" y="1601788"/>
            <a:ext cx="8024813" cy="4475162"/>
          </a:xfrm>
        </p:spPr>
        <p:txBody>
          <a:bodyPr/>
          <a:lstStyle/>
          <a:p>
            <a:pPr>
              <a:lnSpc>
                <a:spcPct val="100000"/>
              </a:lnSpc>
              <a:spcAft>
                <a:spcPts val="600"/>
              </a:spcAft>
            </a:pPr>
            <a:r>
              <a:rPr lang="de-DE" sz="2200" dirty="0"/>
              <a:t>Fallbesprechungen sollten auf drei Ebenen unterstützen.</a:t>
            </a:r>
          </a:p>
          <a:p>
            <a:pPr>
              <a:lnSpc>
                <a:spcPct val="100000"/>
              </a:lnSpc>
              <a:spcAft>
                <a:spcPts val="600"/>
              </a:spcAft>
              <a:buFont typeface="Georgia" pitchFamily="18" charset="0"/>
              <a:buNone/>
            </a:pPr>
            <a:r>
              <a:rPr lang="de-DE" sz="2200" dirty="0"/>
              <a:t>	1. Administrativ (Arbeitsorganisation etc.)</a:t>
            </a:r>
          </a:p>
          <a:p>
            <a:pPr>
              <a:lnSpc>
                <a:spcPct val="100000"/>
              </a:lnSpc>
              <a:spcAft>
                <a:spcPts val="600"/>
              </a:spcAft>
              <a:buFont typeface="Georgia" pitchFamily="18" charset="0"/>
              <a:buNone/>
            </a:pPr>
            <a:r>
              <a:rPr lang="de-DE" sz="2200" dirty="0"/>
              <a:t>	2. </a:t>
            </a:r>
            <a:r>
              <a:rPr lang="de-DE" sz="2200" dirty="0" err="1"/>
              <a:t>Edukativ</a:t>
            </a:r>
            <a:r>
              <a:rPr lang="de-DE" sz="2200" dirty="0"/>
              <a:t> (Fachlich/ Fallverständnis/ Interventionen)</a:t>
            </a:r>
          </a:p>
          <a:p>
            <a:pPr>
              <a:lnSpc>
                <a:spcPct val="100000"/>
              </a:lnSpc>
              <a:spcAft>
                <a:spcPts val="600"/>
              </a:spcAft>
              <a:buFont typeface="Georgia" pitchFamily="18" charset="0"/>
              <a:buNone/>
            </a:pPr>
            <a:r>
              <a:rPr lang="de-DE" sz="2200" dirty="0"/>
              <a:t>	3. </a:t>
            </a:r>
            <a:r>
              <a:rPr lang="de-DE" sz="2200" dirty="0" err="1"/>
              <a:t>Supportiv</a:t>
            </a:r>
            <a:r>
              <a:rPr lang="de-DE" sz="2200" dirty="0"/>
              <a:t> (Emotionale Unterstützung  und Verständnis)</a:t>
            </a:r>
          </a:p>
          <a:p>
            <a:pPr>
              <a:lnSpc>
                <a:spcPct val="100000"/>
              </a:lnSpc>
              <a:spcAft>
                <a:spcPts val="600"/>
              </a:spcAft>
              <a:buFont typeface="Georgia" pitchFamily="18" charset="0"/>
              <a:buNone/>
            </a:pPr>
            <a:endParaRPr lang="de-DE" sz="2200" dirty="0"/>
          </a:p>
          <a:p>
            <a:pPr>
              <a:lnSpc>
                <a:spcPct val="100000"/>
              </a:lnSpc>
              <a:spcAft>
                <a:spcPts val="600"/>
              </a:spcAft>
            </a:pPr>
            <a:r>
              <a:rPr lang="de-DE" sz="2200" dirty="0"/>
              <a:t>Fallbesprechungen sollten ökonomisch einen unmittelbaren Nutzen für die den Fall einbringende Fachkraft erzeugen. Die Systematik sollte auch alleine zur Fallreflektion gut genutzt werden können.</a:t>
            </a:r>
          </a:p>
          <a:p>
            <a:pPr>
              <a:lnSpc>
                <a:spcPct val="100000"/>
              </a:lnSpc>
              <a:spcAft>
                <a:spcPts val="600"/>
              </a:spcAft>
            </a:pPr>
            <a:endParaRPr lang="de-DE" sz="2200" dirty="0"/>
          </a:p>
          <a:p>
            <a:pPr>
              <a:lnSpc>
                <a:spcPct val="100000"/>
              </a:lnSpc>
              <a:spcAft>
                <a:spcPts val="600"/>
              </a:spcAft>
            </a:pPr>
            <a:r>
              <a:rPr lang="de-DE" sz="2200" dirty="0"/>
              <a:t>Eine gute Balance aus einem emotionalen Verständnis des Falles und pragmatischen Lösungen ermöglichen.</a:t>
            </a:r>
          </a:p>
          <a:p>
            <a:pPr>
              <a:lnSpc>
                <a:spcPct val="100000"/>
              </a:lnSpc>
              <a:spcAft>
                <a:spcPts val="600"/>
              </a:spcAft>
              <a:buFont typeface="Georgia" pitchFamily="18" charset="0"/>
              <a:buNone/>
            </a:pPr>
            <a:endParaRPr lang="en-US" sz="2200" dirty="0"/>
          </a:p>
        </p:txBody>
      </p:sp>
      <p:sp>
        <p:nvSpPr>
          <p:cNvPr id="6"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dirty="0">
                <a:solidFill>
                  <a:srgbClr val="444424"/>
                </a:solidFill>
                <a:latin typeface="+mj-lt"/>
                <a:cs typeface="+mn-cs"/>
              </a:rPr>
              <a:t>Universitäre Psychiatrische Kliniken Basel</a:t>
            </a:r>
            <a:r>
              <a:rPr lang="de-CH" sz="800" dirty="0">
                <a:solidFill>
                  <a:srgbClr val="444424"/>
                </a:solidFill>
                <a:latin typeface="+mj-lt"/>
                <a:cs typeface="+mn-cs"/>
              </a:rPr>
              <a:t> | www.upkbs.ch |</a:t>
            </a:r>
          </a:p>
        </p:txBody>
      </p:sp>
      <p:sp>
        <p:nvSpPr>
          <p:cNvPr id="7" name="Foliennummernplatzhalter 6"/>
          <p:cNvSpPr>
            <a:spLocks noGrp="1"/>
          </p:cNvSpPr>
          <p:nvPr>
            <p:ph type="sldNum" sz="quarter" idx="10"/>
          </p:nvPr>
        </p:nvSpPr>
        <p:spPr/>
        <p:txBody>
          <a:bodyPr/>
          <a:lstStyle/>
          <a:p>
            <a:pPr>
              <a:defRPr/>
            </a:pPr>
            <a:r>
              <a:rPr lang="de-CH" dirty="0"/>
              <a:t>    |  </a:t>
            </a:r>
            <a:fld id="{260B1085-4B67-40CE-8037-A0FE84738B5D}" type="slidenum">
              <a:rPr lang="de-CH" smtClean="0"/>
              <a:pPr>
                <a:defRPr/>
              </a:pPr>
              <a:t>14</a:t>
            </a:fld>
            <a:endParaRPr lang="de-CH" dirty="0"/>
          </a:p>
        </p:txBody>
      </p:sp>
      <p:sp>
        <p:nvSpPr>
          <p:cNvPr id="2" name="Datumsplatzhalter 1"/>
          <p:cNvSpPr>
            <a:spLocks noGrp="1"/>
          </p:cNvSpPr>
          <p:nvPr>
            <p:ph type="dt" sz="half" idx="11"/>
          </p:nvPr>
        </p:nvSpPr>
        <p:spPr>
          <a:xfrm>
            <a:off x="4830763" y="6524625"/>
            <a:ext cx="1557337" cy="144463"/>
          </a:xfrm>
        </p:spPr>
        <p:txBody>
          <a:bodyPr/>
          <a:lstStyle/>
          <a:p>
            <a:pPr>
              <a:defRPr/>
            </a:pPr>
            <a:r>
              <a:rPr lang="de-DE"/>
              <a:t>27. November 2014</a:t>
            </a:r>
            <a:endParaRPr lang="de-CH"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85826" y="349250"/>
            <a:ext cx="8096249" cy="1143000"/>
          </a:xfrm>
        </p:spPr>
        <p:txBody>
          <a:bodyPr/>
          <a:lstStyle/>
          <a:p>
            <a:r>
              <a:rPr lang="de-DE" sz="2400" dirty="0">
                <a:solidFill>
                  <a:srgbClr val="5B5055"/>
                </a:solidFill>
              </a:rPr>
              <a:t>Prinzipien der Interaktionsanalyse I</a:t>
            </a:r>
            <a:br>
              <a:rPr lang="de-DE" sz="2400" dirty="0"/>
            </a:br>
            <a:r>
              <a:rPr lang="de-DE" sz="2400" b="0" dirty="0">
                <a:solidFill>
                  <a:srgbClr val="ED7925"/>
                </a:solidFill>
              </a:rPr>
              <a:t>Überblick</a:t>
            </a:r>
            <a:endParaRPr lang="en-US" sz="2400" b="0" dirty="0">
              <a:solidFill>
                <a:srgbClr val="ED7925"/>
              </a:solidFill>
            </a:endParaRPr>
          </a:p>
        </p:txBody>
      </p:sp>
      <p:sp>
        <p:nvSpPr>
          <p:cNvPr id="11267" name="Rectangle 3"/>
          <p:cNvSpPr>
            <a:spLocks noGrp="1" noChangeArrowheads="1"/>
          </p:cNvSpPr>
          <p:nvPr>
            <p:ph type="body" idx="1"/>
          </p:nvPr>
        </p:nvSpPr>
        <p:spPr>
          <a:xfrm>
            <a:off x="838200" y="1462088"/>
            <a:ext cx="7904163" cy="4937125"/>
          </a:xfrm>
        </p:spPr>
        <p:txBody>
          <a:bodyPr/>
          <a:lstStyle/>
          <a:p>
            <a:pPr>
              <a:lnSpc>
                <a:spcPct val="100000"/>
              </a:lnSpc>
              <a:spcAft>
                <a:spcPts val="1800"/>
              </a:spcAft>
            </a:pPr>
            <a:r>
              <a:rPr lang="de-DE" sz="2400" dirty="0"/>
              <a:t>Sachliche Verhaltensbeschreibung und Identifikation des möglichen Auslösers.</a:t>
            </a:r>
          </a:p>
          <a:p>
            <a:pPr>
              <a:lnSpc>
                <a:spcPct val="100000"/>
              </a:lnSpc>
              <a:spcAft>
                <a:spcPts val="1800"/>
              </a:spcAft>
            </a:pPr>
            <a:r>
              <a:rPr lang="de-DE" sz="2400" dirty="0"/>
              <a:t>Beachtung der emotionalen Reaktion und eventueller negierter Emotionen und der daraus resultierenden oder unterdrückten Handlungsimpulse. </a:t>
            </a:r>
          </a:p>
          <a:p>
            <a:pPr>
              <a:lnSpc>
                <a:spcPct val="100000"/>
              </a:lnSpc>
              <a:spcAft>
                <a:spcPts val="1800"/>
              </a:spcAft>
            </a:pPr>
            <a:r>
              <a:rPr lang="de-DE" sz="2400" dirty="0"/>
              <a:t>Analyse der Gegenübertragung und der eigenen emotionalen Reaktion.</a:t>
            </a:r>
          </a:p>
          <a:p>
            <a:pPr>
              <a:lnSpc>
                <a:spcPct val="100000"/>
              </a:lnSpc>
              <a:spcAft>
                <a:spcPts val="1800"/>
              </a:spcAft>
            </a:pPr>
            <a:r>
              <a:rPr lang="de-DE" sz="2400" dirty="0"/>
              <a:t>Analyse der grundlegenden Beziehungsbedürfnisse des Kindes bzw. der zu beratenden Fachkraft.</a:t>
            </a:r>
          </a:p>
          <a:p>
            <a:pPr>
              <a:lnSpc>
                <a:spcPct val="100000"/>
              </a:lnSpc>
              <a:spcAft>
                <a:spcPts val="1800"/>
              </a:spcAft>
            </a:pPr>
            <a:endParaRPr lang="de-DE" sz="2400" dirty="0"/>
          </a:p>
          <a:p>
            <a:pPr>
              <a:lnSpc>
                <a:spcPct val="100000"/>
              </a:lnSpc>
              <a:spcAft>
                <a:spcPts val="1800"/>
              </a:spcAft>
            </a:pPr>
            <a:endParaRPr lang="de-DE" sz="2400" dirty="0"/>
          </a:p>
        </p:txBody>
      </p:sp>
      <p:sp>
        <p:nvSpPr>
          <p:cNvPr id="4" name="Foliennummernplatzhalter 3"/>
          <p:cNvSpPr txBox="1">
            <a:spLocks noGrp="1"/>
          </p:cNvSpPr>
          <p:nvPr/>
        </p:nvSpPr>
        <p:spPr bwMode="auto">
          <a:xfrm>
            <a:off x="7440613" y="6524625"/>
            <a:ext cx="1019175" cy="125413"/>
          </a:xfrm>
          <a:prstGeom prst="rect">
            <a:avLst/>
          </a:prstGeom>
          <a:noFill/>
          <a:ln>
            <a:miter lim="800000"/>
            <a:headEnd/>
            <a:tailEnd/>
          </a:ln>
        </p:spPr>
        <p:txBody>
          <a:bodyPr lIns="0" tIns="0" rIns="0" bIns="0"/>
          <a:lstStyle/>
          <a:p>
            <a:pPr algn="r">
              <a:defRPr/>
            </a:pPr>
            <a:r>
              <a:rPr lang="de-CH" sz="800" dirty="0">
                <a:cs typeface="+mn-cs"/>
              </a:rPr>
              <a:t>    |  </a:t>
            </a:r>
            <a:fld id="{F89DE264-25EB-415A-9C95-01AAE1691F9D}" type="slidenum">
              <a:rPr lang="de-CH" sz="800">
                <a:cs typeface="+mn-cs"/>
              </a:rPr>
              <a:pPr algn="r">
                <a:defRPr/>
              </a:pPr>
              <a:t>15</a:t>
            </a:fld>
            <a:endParaRPr lang="de-CH" sz="800" dirty="0">
              <a:cs typeface="+mn-cs"/>
            </a:endParaRPr>
          </a:p>
        </p:txBody>
      </p:sp>
      <p:sp>
        <p:nvSpPr>
          <p:cNvPr id="6"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dirty="0">
                <a:solidFill>
                  <a:srgbClr val="444424"/>
                </a:solidFill>
                <a:latin typeface="+mj-lt"/>
                <a:cs typeface="+mn-cs"/>
              </a:rPr>
              <a:t>Universitäre Psychiatrische Kliniken Basel</a:t>
            </a:r>
            <a:r>
              <a:rPr lang="de-CH" sz="800" dirty="0">
                <a:solidFill>
                  <a:srgbClr val="444424"/>
                </a:solidFill>
                <a:latin typeface="+mj-lt"/>
                <a:cs typeface="+mn-cs"/>
              </a:rPr>
              <a:t> | www.upkbs.ch |</a:t>
            </a:r>
          </a:p>
        </p:txBody>
      </p:sp>
      <p:sp>
        <p:nvSpPr>
          <p:cNvPr id="2" name="Datumsplatzhalter 1"/>
          <p:cNvSpPr>
            <a:spLocks noGrp="1"/>
          </p:cNvSpPr>
          <p:nvPr>
            <p:ph type="dt" sz="half" idx="11"/>
          </p:nvPr>
        </p:nvSpPr>
        <p:spPr>
          <a:xfrm>
            <a:off x="4830763" y="6524625"/>
            <a:ext cx="1557337" cy="144463"/>
          </a:xfrm>
        </p:spPr>
        <p:txBody>
          <a:bodyPr/>
          <a:lstStyle/>
          <a:p>
            <a:pPr>
              <a:defRPr/>
            </a:pPr>
            <a:r>
              <a:rPr lang="de-DE"/>
              <a:t>27. November 2014</a:t>
            </a:r>
            <a:endParaRPr lang="de-CH" dirty="0"/>
          </a:p>
        </p:txBody>
      </p:sp>
      <p:sp>
        <p:nvSpPr>
          <p:cNvPr id="5" name="Foliennummernplatzhalter 4"/>
          <p:cNvSpPr>
            <a:spLocks noGrp="1"/>
          </p:cNvSpPr>
          <p:nvPr>
            <p:ph type="sldNum" sz="quarter" idx="10"/>
          </p:nvPr>
        </p:nvSpPr>
        <p:spPr/>
        <p:txBody>
          <a:bodyPr/>
          <a:lstStyle/>
          <a:p>
            <a:pPr>
              <a:defRPr/>
            </a:pPr>
            <a:r>
              <a:rPr lang="de-CH"/>
              <a:t>    |  </a:t>
            </a:r>
            <a:fld id="{260B1085-4B67-40CE-8037-A0FE84738B5D}" type="slidenum">
              <a:rPr lang="de-CH" smtClean="0"/>
              <a:pPr>
                <a:defRPr/>
              </a:pPr>
              <a:t>15</a:t>
            </a:fld>
            <a:endParaRPr lang="de-CH"/>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781050" y="1679575"/>
            <a:ext cx="8134350" cy="4624388"/>
          </a:xfrm>
        </p:spPr>
        <p:txBody>
          <a:bodyPr/>
          <a:lstStyle/>
          <a:p>
            <a:pPr>
              <a:lnSpc>
                <a:spcPct val="100000"/>
              </a:lnSpc>
              <a:spcAft>
                <a:spcPts val="1800"/>
              </a:spcAft>
            </a:pPr>
            <a:r>
              <a:rPr lang="de-DE" sz="2400" dirty="0"/>
              <a:t>Suche nach dem „guten Grund“ für </a:t>
            </a:r>
            <a:r>
              <a:rPr lang="de-DE" sz="2400" b="1" u="sng" dirty="0"/>
              <a:t>jedes</a:t>
            </a:r>
            <a:r>
              <a:rPr lang="de-DE" sz="2400" dirty="0"/>
              <a:t> Verhalten.</a:t>
            </a:r>
          </a:p>
          <a:p>
            <a:pPr>
              <a:lnSpc>
                <a:spcPct val="100000"/>
              </a:lnSpc>
              <a:spcAft>
                <a:spcPts val="1800"/>
              </a:spcAft>
            </a:pPr>
            <a:r>
              <a:rPr lang="de-DE" sz="2400" dirty="0"/>
              <a:t>Es gibt immer mehr als eine mögliche Erklärung und eine Lösung – erhöhe stets die Zahl deiner Handlungsmöglichkeiten.</a:t>
            </a:r>
          </a:p>
          <a:p>
            <a:pPr>
              <a:lnSpc>
                <a:spcPct val="100000"/>
              </a:lnSpc>
              <a:spcAft>
                <a:spcPts val="1800"/>
              </a:spcAft>
            </a:pPr>
            <a:r>
              <a:rPr lang="de-DE" sz="2400" dirty="0"/>
              <a:t>Ressourcen-, Lösungs- und Verhaltensorientierung.</a:t>
            </a:r>
          </a:p>
          <a:p>
            <a:pPr>
              <a:lnSpc>
                <a:spcPct val="100000"/>
              </a:lnSpc>
              <a:spcAft>
                <a:spcPts val="1800"/>
              </a:spcAft>
            </a:pPr>
            <a:r>
              <a:rPr lang="de-DE" sz="2400" dirty="0"/>
              <a:t>Herstellen von Selbstwirksamkeit und Aufbau von Selbstfürsorge für die beteiligten Fachkräfte und Kinder.</a:t>
            </a:r>
          </a:p>
          <a:p>
            <a:pPr>
              <a:lnSpc>
                <a:spcPct val="100000"/>
              </a:lnSpc>
              <a:spcAft>
                <a:spcPts val="1800"/>
              </a:spcAft>
            </a:pPr>
            <a:endParaRPr lang="en-US" sz="2400" dirty="0"/>
          </a:p>
        </p:txBody>
      </p:sp>
      <p:sp>
        <p:nvSpPr>
          <p:cNvPr id="12291" name="Rectangle 2"/>
          <p:cNvSpPr>
            <a:spLocks noGrp="1" noChangeArrowheads="1"/>
          </p:cNvSpPr>
          <p:nvPr>
            <p:ph type="title"/>
          </p:nvPr>
        </p:nvSpPr>
        <p:spPr>
          <a:xfrm>
            <a:off x="762001" y="349250"/>
            <a:ext cx="8115300" cy="1143000"/>
          </a:xfrm>
        </p:spPr>
        <p:txBody>
          <a:bodyPr/>
          <a:lstStyle/>
          <a:p>
            <a:r>
              <a:rPr lang="de-DE" sz="2400" dirty="0">
                <a:solidFill>
                  <a:srgbClr val="5B5055"/>
                </a:solidFill>
              </a:rPr>
              <a:t>Prinzipien der Interaktionsanalyse II</a:t>
            </a:r>
            <a:br>
              <a:rPr lang="de-DE" sz="2400" dirty="0"/>
            </a:br>
            <a:r>
              <a:rPr lang="de-DE" sz="2400" b="0" dirty="0">
                <a:solidFill>
                  <a:srgbClr val="ED7925"/>
                </a:solidFill>
              </a:rPr>
              <a:t>Überblick</a:t>
            </a:r>
            <a:endParaRPr lang="en-US" sz="2400" b="0" dirty="0">
              <a:solidFill>
                <a:srgbClr val="ED7925"/>
              </a:solidFill>
            </a:endParaRPr>
          </a:p>
        </p:txBody>
      </p:sp>
      <p:sp>
        <p:nvSpPr>
          <p:cNvPr id="7" name="Foliennummernplatzhalter 3"/>
          <p:cNvSpPr txBox="1">
            <a:spLocks noGrp="1"/>
          </p:cNvSpPr>
          <p:nvPr/>
        </p:nvSpPr>
        <p:spPr bwMode="auto">
          <a:xfrm>
            <a:off x="7440613" y="6524625"/>
            <a:ext cx="1019175" cy="125413"/>
          </a:xfrm>
          <a:prstGeom prst="rect">
            <a:avLst/>
          </a:prstGeom>
          <a:noFill/>
          <a:ln>
            <a:miter lim="800000"/>
            <a:headEnd/>
            <a:tailEnd/>
          </a:ln>
        </p:spPr>
        <p:txBody>
          <a:bodyPr lIns="0" tIns="0" rIns="0" bIns="0"/>
          <a:lstStyle/>
          <a:p>
            <a:pPr algn="r">
              <a:defRPr/>
            </a:pPr>
            <a:r>
              <a:rPr lang="de-CH" sz="800" dirty="0">
                <a:cs typeface="+mn-cs"/>
              </a:rPr>
              <a:t>    |  </a:t>
            </a:r>
            <a:fld id="{E55FB54C-8D58-4B96-8C5C-8984BCDAB4B1}" type="slidenum">
              <a:rPr lang="de-CH" sz="800">
                <a:cs typeface="+mn-cs"/>
              </a:rPr>
              <a:pPr algn="r">
                <a:defRPr/>
              </a:pPr>
              <a:t>16</a:t>
            </a:fld>
            <a:endParaRPr lang="de-CH" sz="800" dirty="0">
              <a:cs typeface="+mn-cs"/>
            </a:endParaRPr>
          </a:p>
        </p:txBody>
      </p:sp>
      <p:sp>
        <p:nvSpPr>
          <p:cNvPr id="2" name="Datumsplatzhalter 1"/>
          <p:cNvSpPr>
            <a:spLocks noGrp="1"/>
          </p:cNvSpPr>
          <p:nvPr>
            <p:ph type="dt" sz="half" idx="11"/>
          </p:nvPr>
        </p:nvSpPr>
        <p:spPr/>
        <p:txBody>
          <a:bodyPr/>
          <a:lstStyle/>
          <a:p>
            <a:pPr>
              <a:defRPr/>
            </a:pPr>
            <a:r>
              <a:rPr lang="de-DE"/>
              <a:t>27. November 2014</a:t>
            </a:r>
            <a:endParaRPr lang="de-CH"/>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 name="Foliennummernplatzhalter 3"/>
          <p:cNvSpPr>
            <a:spLocks noGrp="1"/>
          </p:cNvSpPr>
          <p:nvPr>
            <p:ph type="sldNum" sz="quarter" idx="10"/>
          </p:nvPr>
        </p:nvSpPr>
        <p:spPr/>
        <p:txBody>
          <a:bodyPr/>
          <a:lstStyle/>
          <a:p>
            <a:pPr>
              <a:defRPr/>
            </a:pPr>
            <a:r>
              <a:rPr lang="de-CH"/>
              <a:t>    |  </a:t>
            </a:r>
            <a:fld id="{260B1085-4B67-40CE-8037-A0FE84738B5D}" type="slidenum">
              <a:rPr lang="de-CH" smtClean="0"/>
              <a:pPr>
                <a:defRPr/>
              </a:pPr>
              <a:t>16</a:t>
            </a:fld>
            <a:endParaRPr lang="de-CH"/>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nummernplatzhalter 3"/>
          <p:cNvSpPr txBox="1">
            <a:spLocks noGrp="1"/>
          </p:cNvSpPr>
          <p:nvPr/>
        </p:nvSpPr>
        <p:spPr bwMode="auto">
          <a:xfrm>
            <a:off x="7440613" y="6524625"/>
            <a:ext cx="1019175" cy="125413"/>
          </a:xfrm>
          <a:prstGeom prst="rect">
            <a:avLst/>
          </a:prstGeom>
          <a:noFill/>
          <a:ln>
            <a:miter lim="800000"/>
            <a:headEnd/>
            <a:tailEnd/>
          </a:ln>
        </p:spPr>
        <p:txBody>
          <a:bodyPr lIns="0" tIns="0" rIns="0" bIns="0"/>
          <a:lstStyle/>
          <a:p>
            <a:pPr algn="r">
              <a:defRPr/>
            </a:pPr>
            <a:r>
              <a:rPr lang="de-CH" sz="800">
                <a:cs typeface="+mn-cs"/>
              </a:rPr>
              <a:t>    |  </a:t>
            </a:r>
            <a:fld id="{039528FD-7CB8-4DE1-84D1-B7777450DC51}" type="slidenum">
              <a:rPr lang="de-CH" sz="800">
                <a:cs typeface="+mn-cs"/>
              </a:rPr>
              <a:pPr algn="r">
                <a:defRPr/>
              </a:pPr>
              <a:t>17</a:t>
            </a:fld>
            <a:endParaRPr lang="de-CH" sz="800">
              <a:cs typeface="+mn-cs"/>
            </a:endParaRPr>
          </a:p>
        </p:txBody>
      </p:sp>
      <p:sp>
        <p:nvSpPr>
          <p:cNvPr id="13317" name="Rectangle 2"/>
          <p:cNvSpPr>
            <a:spLocks noGrp="1" noChangeArrowheads="1"/>
          </p:cNvSpPr>
          <p:nvPr>
            <p:ph type="title" idx="4294967295"/>
          </p:nvPr>
        </p:nvSpPr>
        <p:spPr>
          <a:xfrm>
            <a:off x="581025" y="152400"/>
            <a:ext cx="7713663" cy="1079500"/>
          </a:xfrm>
        </p:spPr>
        <p:txBody>
          <a:bodyPr/>
          <a:lstStyle/>
          <a:p>
            <a:pPr eaLnBrk="1" hangingPunct="1"/>
            <a:r>
              <a:rPr lang="de-CH" sz="2400" dirty="0">
                <a:solidFill>
                  <a:srgbClr val="5B5055"/>
                </a:solidFill>
              </a:rPr>
              <a:t>Sachliche Verhaltensanalyse </a:t>
            </a:r>
            <a:br>
              <a:rPr lang="de-CH" sz="2400" b="0" dirty="0">
                <a:solidFill>
                  <a:srgbClr val="ED7925"/>
                </a:solidFill>
              </a:rPr>
            </a:br>
            <a:r>
              <a:rPr lang="de-CH" sz="2400" b="0" dirty="0">
                <a:solidFill>
                  <a:srgbClr val="ED7925"/>
                </a:solidFill>
              </a:rPr>
              <a:t>Wie ein Film des Geschehens</a:t>
            </a:r>
          </a:p>
        </p:txBody>
      </p:sp>
      <p:sp>
        <p:nvSpPr>
          <p:cNvPr id="13318" name="Inhaltsplatzhalter 1"/>
          <p:cNvSpPr>
            <a:spLocks noGrp="1"/>
          </p:cNvSpPr>
          <p:nvPr>
            <p:ph idx="4294967295"/>
          </p:nvPr>
        </p:nvSpPr>
        <p:spPr>
          <a:xfrm>
            <a:off x="615950" y="1268413"/>
            <a:ext cx="5183188" cy="4962525"/>
          </a:xfrm>
        </p:spPr>
        <p:txBody>
          <a:bodyPr/>
          <a:lstStyle/>
          <a:p>
            <a:pPr marL="269875" indent="-269875" eaLnBrk="1" hangingPunct="1">
              <a:lnSpc>
                <a:spcPct val="100000"/>
              </a:lnSpc>
              <a:spcAft>
                <a:spcPts val="600"/>
              </a:spcAft>
              <a:defRPr/>
            </a:pPr>
            <a:r>
              <a:rPr lang="de-DE" sz="2200" dirty="0"/>
              <a:t>Schwierigen Situation:</a:t>
            </a:r>
          </a:p>
          <a:p>
            <a:pPr marL="269875" indent="-269875" eaLnBrk="1" hangingPunct="1">
              <a:lnSpc>
                <a:spcPct val="100000"/>
              </a:lnSpc>
              <a:spcAft>
                <a:spcPts val="600"/>
              </a:spcAft>
              <a:defRPr/>
            </a:pPr>
            <a:r>
              <a:rPr lang="de-DE" sz="2200" dirty="0"/>
              <a:t>Kontext/ Intention</a:t>
            </a:r>
          </a:p>
          <a:p>
            <a:pPr marL="269875" indent="-269875" eaLnBrk="1" hangingPunct="1">
              <a:lnSpc>
                <a:spcPct val="100000"/>
              </a:lnSpc>
              <a:spcAft>
                <a:spcPts val="600"/>
              </a:spcAft>
              <a:defRPr/>
            </a:pPr>
            <a:r>
              <a:rPr lang="de-DE" sz="2200" dirty="0"/>
              <a:t>Auslöser / Trigger</a:t>
            </a:r>
          </a:p>
          <a:p>
            <a:pPr marL="269875" indent="-269875" eaLnBrk="1" hangingPunct="1">
              <a:lnSpc>
                <a:spcPct val="100000"/>
              </a:lnSpc>
              <a:spcAft>
                <a:spcPts val="600"/>
              </a:spcAft>
              <a:defRPr/>
            </a:pPr>
            <a:r>
              <a:rPr lang="de-DE" sz="2200" dirty="0"/>
              <a:t>Wahrnehmung / Körpererleben</a:t>
            </a:r>
          </a:p>
          <a:p>
            <a:pPr marL="269875" indent="-269875" eaLnBrk="1" hangingPunct="1">
              <a:lnSpc>
                <a:spcPct val="100000"/>
              </a:lnSpc>
              <a:spcAft>
                <a:spcPts val="600"/>
              </a:spcAft>
              <a:defRPr/>
            </a:pPr>
            <a:r>
              <a:rPr lang="de-DE" sz="2200" dirty="0"/>
              <a:t>Interpretation/Kognition</a:t>
            </a:r>
          </a:p>
          <a:p>
            <a:pPr marL="269875" indent="-269875" eaLnBrk="1" hangingPunct="1">
              <a:lnSpc>
                <a:spcPct val="100000"/>
              </a:lnSpc>
              <a:spcAft>
                <a:spcPts val="600"/>
              </a:spcAft>
              <a:defRPr/>
            </a:pPr>
            <a:r>
              <a:rPr lang="de-DE" sz="2200" dirty="0"/>
              <a:t>Emotion/negierte Emotion</a:t>
            </a:r>
          </a:p>
          <a:p>
            <a:pPr marL="269875" indent="-269875" eaLnBrk="1" hangingPunct="1">
              <a:lnSpc>
                <a:spcPct val="100000"/>
              </a:lnSpc>
              <a:spcAft>
                <a:spcPts val="600"/>
              </a:spcAft>
              <a:defRPr/>
            </a:pPr>
            <a:r>
              <a:rPr lang="de-DE" sz="2200" dirty="0"/>
              <a:t>Verhalten/ Alternativen  blockiert?</a:t>
            </a:r>
          </a:p>
          <a:p>
            <a:pPr marL="269875" indent="-269875" eaLnBrk="1" hangingPunct="1">
              <a:lnSpc>
                <a:spcPct val="100000"/>
              </a:lnSpc>
              <a:spcAft>
                <a:spcPts val="600"/>
              </a:spcAft>
              <a:defRPr/>
            </a:pPr>
            <a:r>
              <a:rPr lang="de-DE" sz="2200" dirty="0"/>
              <a:t>Reaktion mit Trauma assoziiert? </a:t>
            </a:r>
          </a:p>
          <a:p>
            <a:pPr marL="269875" indent="-269875" eaLnBrk="1" hangingPunct="1">
              <a:lnSpc>
                <a:spcPct val="100000"/>
              </a:lnSpc>
              <a:spcAft>
                <a:spcPts val="600"/>
              </a:spcAft>
              <a:defRPr/>
            </a:pPr>
            <a:r>
              <a:rPr lang="de-DE" sz="2200" dirty="0"/>
              <a:t>Reaktion der Umwelt: Positive und       negative Verstärker.</a:t>
            </a:r>
          </a:p>
          <a:p>
            <a:pPr marL="269875" indent="-269875" eaLnBrk="1" hangingPunct="1">
              <a:lnSpc>
                <a:spcPct val="100000"/>
              </a:lnSpc>
              <a:spcAft>
                <a:spcPts val="600"/>
              </a:spcAft>
              <a:defRPr/>
            </a:pPr>
            <a:r>
              <a:rPr lang="de-DE" sz="2200" dirty="0"/>
              <a:t>Wie oft erfolgen diese Reaktionen der Umwelt?</a:t>
            </a:r>
          </a:p>
          <a:p>
            <a:pPr marL="0" indent="0" eaLnBrk="1" hangingPunct="1">
              <a:lnSpc>
                <a:spcPct val="100000"/>
              </a:lnSpc>
              <a:spcAft>
                <a:spcPts val="600"/>
              </a:spcAft>
              <a:buFont typeface="Georgia" pitchFamily="18" charset="0"/>
              <a:buNone/>
              <a:defRPr/>
            </a:pPr>
            <a:endParaRPr lang="en-US" sz="2400" dirty="0"/>
          </a:p>
        </p:txBody>
      </p:sp>
      <p:pic>
        <p:nvPicPr>
          <p:cNvPr id="13319" name="Picture 5" descr="Filmkamera"/>
          <p:cNvPicPr>
            <a:picLocks noChangeAspect="1" noChangeArrowheads="1"/>
          </p:cNvPicPr>
          <p:nvPr/>
        </p:nvPicPr>
        <p:blipFill>
          <a:blip r:embed="rId2" cstate="print"/>
          <a:srcRect/>
          <a:stretch>
            <a:fillRect/>
          </a:stretch>
        </p:blipFill>
        <p:spPr bwMode="auto">
          <a:xfrm>
            <a:off x="5683250" y="1285875"/>
            <a:ext cx="3460750" cy="3030538"/>
          </a:xfrm>
          <a:prstGeom prst="rect">
            <a:avLst/>
          </a:prstGeom>
          <a:noFill/>
          <a:ln w="9525">
            <a:noFill/>
            <a:miter lim="800000"/>
            <a:headEnd/>
            <a:tailEnd/>
          </a:ln>
        </p:spPr>
      </p:pic>
      <p:sp>
        <p:nvSpPr>
          <p:cNvPr id="13320" name="Rectangle 6"/>
          <p:cNvSpPr>
            <a:spLocks noChangeArrowheads="1"/>
          </p:cNvSpPr>
          <p:nvPr/>
        </p:nvSpPr>
        <p:spPr bwMode="auto">
          <a:xfrm>
            <a:off x="5567363" y="4924425"/>
            <a:ext cx="3413125" cy="1231900"/>
          </a:xfrm>
          <a:prstGeom prst="rect">
            <a:avLst/>
          </a:prstGeom>
          <a:solidFill>
            <a:srgbClr val="CC99FF"/>
          </a:solidFill>
          <a:ln w="38100">
            <a:solidFill>
              <a:srgbClr val="808080"/>
            </a:solidFill>
            <a:miter lim="800000"/>
            <a:headEnd/>
            <a:tailEnd/>
          </a:ln>
          <a:effectLst>
            <a:prstShdw prst="shdw17" dist="17961" dir="2700000">
              <a:srgbClr val="4D4D4D"/>
            </a:prstShdw>
          </a:effectLst>
        </p:spPr>
        <p:txBody>
          <a:bodyPr>
            <a:spAutoFit/>
          </a:bodyPr>
          <a:lstStyle/>
          <a:p>
            <a:pPr eaLnBrk="0" hangingPunct="0">
              <a:lnSpc>
                <a:spcPct val="90000"/>
              </a:lnSpc>
              <a:spcBef>
                <a:spcPct val="20000"/>
              </a:spcBef>
              <a:buClr>
                <a:schemeClr val="bg2"/>
              </a:buClr>
            </a:pPr>
            <a:r>
              <a:rPr lang="de-DE"/>
              <a:t>„Sehen ist anders als erzählt bekommen“</a:t>
            </a:r>
          </a:p>
          <a:p>
            <a:pPr eaLnBrk="0" hangingPunct="0">
              <a:lnSpc>
                <a:spcPct val="90000"/>
              </a:lnSpc>
              <a:spcBef>
                <a:spcPct val="20000"/>
              </a:spcBef>
              <a:buClr>
                <a:schemeClr val="bg2"/>
              </a:buClr>
            </a:pPr>
            <a:endParaRPr lang="de-DE"/>
          </a:p>
          <a:p>
            <a:pPr eaLnBrk="0" hangingPunct="0">
              <a:lnSpc>
                <a:spcPct val="90000"/>
              </a:lnSpc>
              <a:spcBef>
                <a:spcPct val="20000"/>
              </a:spcBef>
              <a:buClr>
                <a:schemeClr val="bg2"/>
              </a:buClr>
            </a:pPr>
            <a:r>
              <a:rPr lang="de-DE"/>
              <a:t>Afrikanische Sprichwort</a:t>
            </a:r>
          </a:p>
        </p:txBody>
      </p:sp>
      <p:sp>
        <p:nvSpPr>
          <p:cNvPr id="2" name="Datumsplatzhalter 1"/>
          <p:cNvSpPr>
            <a:spLocks noGrp="1"/>
          </p:cNvSpPr>
          <p:nvPr>
            <p:ph type="dt" sz="half" idx="11"/>
          </p:nvPr>
        </p:nvSpPr>
        <p:spPr/>
        <p:txBody>
          <a:bodyPr/>
          <a:lstStyle/>
          <a:p>
            <a:pPr>
              <a:defRPr/>
            </a:pPr>
            <a:r>
              <a:rPr lang="de-DE"/>
              <a:t>27. November 2014</a:t>
            </a:r>
            <a:endParaRPr lang="de-CH"/>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 name="Foliennummernplatzhalter 3"/>
          <p:cNvSpPr>
            <a:spLocks noGrp="1"/>
          </p:cNvSpPr>
          <p:nvPr>
            <p:ph type="sldNum" sz="quarter" idx="10"/>
          </p:nvPr>
        </p:nvSpPr>
        <p:spPr/>
        <p:txBody>
          <a:bodyPr/>
          <a:lstStyle/>
          <a:p>
            <a:pPr>
              <a:defRPr/>
            </a:pPr>
            <a:r>
              <a:rPr lang="de-CH"/>
              <a:t>    |  </a:t>
            </a:r>
            <a:fld id="{4059135B-6042-4096-96A5-6DFDECAC8844}" type="slidenum">
              <a:rPr lang="de-CH" smtClean="0"/>
              <a:pPr>
                <a:defRPr/>
              </a:pPr>
              <a:t>17</a:t>
            </a:fld>
            <a:endParaRPr lang="de-CH"/>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47725" y="565150"/>
            <a:ext cx="6837363" cy="1079500"/>
          </a:xfrm>
        </p:spPr>
        <p:txBody>
          <a:bodyPr/>
          <a:lstStyle/>
          <a:p>
            <a:r>
              <a:rPr lang="de-DE" sz="2800" b="0" dirty="0" err="1">
                <a:solidFill>
                  <a:srgbClr val="ED7925"/>
                </a:solidFill>
              </a:rPr>
              <a:t>Traumasensibilität</a:t>
            </a:r>
            <a:endParaRPr lang="en-US" sz="2800" b="0" dirty="0">
              <a:solidFill>
                <a:srgbClr val="ED7925"/>
              </a:solidFill>
            </a:endParaRPr>
          </a:p>
        </p:txBody>
      </p:sp>
      <p:sp>
        <p:nvSpPr>
          <p:cNvPr id="5123" name="Rectangle 8"/>
          <p:cNvSpPr>
            <a:spLocks noGrp="1" noChangeArrowheads="1"/>
          </p:cNvSpPr>
          <p:nvPr>
            <p:ph type="body" sz="half" idx="2"/>
          </p:nvPr>
        </p:nvSpPr>
        <p:spPr>
          <a:xfrm>
            <a:off x="4235450" y="1809750"/>
            <a:ext cx="4579938" cy="3948113"/>
          </a:xfrm>
        </p:spPr>
        <p:txBody>
          <a:bodyPr/>
          <a:lstStyle/>
          <a:p>
            <a:pPr>
              <a:lnSpc>
                <a:spcPct val="100000"/>
              </a:lnSpc>
              <a:buFontTx/>
              <a:buNone/>
            </a:pPr>
            <a:r>
              <a:rPr lang="de-DE" sz="2400" dirty="0"/>
              <a:t>„Verstehen kann man das Leben nur rückwärts, leben muss man es aber vorwärts.“  </a:t>
            </a:r>
          </a:p>
          <a:p>
            <a:pPr>
              <a:buFontTx/>
              <a:buNone/>
            </a:pPr>
            <a:endParaRPr lang="de-DE" dirty="0"/>
          </a:p>
          <a:p>
            <a:pPr>
              <a:buFontTx/>
              <a:buNone/>
            </a:pPr>
            <a:r>
              <a:rPr lang="de-DE" dirty="0"/>
              <a:t>                                                                 </a:t>
            </a:r>
            <a:r>
              <a:rPr lang="de-DE" sz="2400" i="1" dirty="0"/>
              <a:t>S</a:t>
            </a:r>
            <a:r>
              <a:rPr lang="en-US" sz="2400" i="1" dirty="0">
                <a:cs typeface="Arial" pitchFamily="34" charset="0"/>
              </a:rPr>
              <a:t>ö</a:t>
            </a:r>
            <a:r>
              <a:rPr lang="de-DE" sz="2400" i="1" dirty="0" err="1"/>
              <a:t>ren</a:t>
            </a:r>
            <a:r>
              <a:rPr lang="de-DE" sz="2400" i="1" dirty="0"/>
              <a:t> Kierkegaard</a:t>
            </a:r>
            <a:endParaRPr lang="en-US" sz="2400" i="1" dirty="0"/>
          </a:p>
          <a:p>
            <a:endParaRPr lang="en-US" dirty="0"/>
          </a:p>
        </p:txBody>
      </p:sp>
      <p:pic>
        <p:nvPicPr>
          <p:cNvPr id="5124" name="Picture 4" descr="Kierkegaard"/>
          <p:cNvPicPr>
            <a:picLocks noChangeAspect="1" noChangeArrowheads="1"/>
          </p:cNvPicPr>
          <p:nvPr/>
        </p:nvPicPr>
        <p:blipFill>
          <a:blip r:embed="rId2" cstate="print"/>
          <a:srcRect/>
          <a:stretch>
            <a:fillRect/>
          </a:stretch>
        </p:blipFill>
        <p:spPr bwMode="auto">
          <a:xfrm>
            <a:off x="896938" y="1843088"/>
            <a:ext cx="2597150" cy="3486150"/>
          </a:xfrm>
          <a:prstGeom prst="rect">
            <a:avLst/>
          </a:prstGeom>
          <a:noFill/>
          <a:ln w="9525">
            <a:noFill/>
            <a:miter lim="800000"/>
            <a:headEnd/>
            <a:tailEnd/>
          </a:ln>
        </p:spPr>
      </p:pic>
      <p:sp>
        <p:nvSpPr>
          <p:cNvPr id="5125" name="Rechteck 2"/>
          <p:cNvSpPr>
            <a:spLocks noChangeArrowheads="1"/>
          </p:cNvSpPr>
          <p:nvPr/>
        </p:nvSpPr>
        <p:spPr bwMode="auto">
          <a:xfrm>
            <a:off x="896938" y="5419725"/>
            <a:ext cx="2597150" cy="457200"/>
          </a:xfrm>
          <a:prstGeom prst="rect">
            <a:avLst/>
          </a:prstGeom>
          <a:noFill/>
          <a:ln w="9525">
            <a:noFill/>
            <a:miter lim="800000"/>
            <a:headEnd/>
            <a:tailEnd/>
          </a:ln>
        </p:spPr>
        <p:txBody>
          <a:bodyPr>
            <a:spAutoFit/>
          </a:bodyPr>
          <a:lstStyle/>
          <a:p>
            <a:r>
              <a:rPr lang="de-CH" sz="1200" dirty="0"/>
              <a:t>http://de.wikipedia.org/wiki/Datei:Kierkegaard.jpg</a:t>
            </a:r>
          </a:p>
        </p:txBody>
      </p:sp>
      <p:sp>
        <p:nvSpPr>
          <p:cNvPr id="6" name="Foliennummernplatzhalter 3"/>
          <p:cNvSpPr txBox="1">
            <a:spLocks noGrp="1"/>
          </p:cNvSpPr>
          <p:nvPr/>
        </p:nvSpPr>
        <p:spPr bwMode="auto">
          <a:xfrm>
            <a:off x="7440613" y="6524625"/>
            <a:ext cx="1019175" cy="125413"/>
          </a:xfrm>
          <a:prstGeom prst="rect">
            <a:avLst/>
          </a:prstGeom>
          <a:noFill/>
          <a:ln>
            <a:miter lim="800000"/>
            <a:headEnd/>
            <a:tailEnd/>
          </a:ln>
        </p:spPr>
        <p:txBody>
          <a:bodyPr lIns="0" tIns="0" rIns="0" bIns="0"/>
          <a:lstStyle/>
          <a:p>
            <a:pPr algn="r">
              <a:defRPr/>
            </a:pPr>
            <a:r>
              <a:rPr lang="de-CH" sz="800" dirty="0">
                <a:cs typeface="+mn-cs"/>
              </a:rPr>
              <a:t>    |  </a:t>
            </a:r>
            <a:fld id="{5DC3AFF7-105D-4B6A-B936-768B0C6E1866}" type="slidenum">
              <a:rPr lang="de-CH" sz="800">
                <a:cs typeface="+mn-cs"/>
              </a:rPr>
              <a:pPr algn="r">
                <a:defRPr/>
              </a:pPr>
              <a:t>18</a:t>
            </a:fld>
            <a:endParaRPr lang="de-CH" sz="800" dirty="0">
              <a:cs typeface="+mn-cs"/>
            </a:endParaRPr>
          </a:p>
        </p:txBody>
      </p:sp>
      <p:sp>
        <p:nvSpPr>
          <p:cNvPr id="2" name="Datumsplatzhalter 1"/>
          <p:cNvSpPr>
            <a:spLocks noGrp="1"/>
          </p:cNvSpPr>
          <p:nvPr>
            <p:ph type="dt" sz="half" idx="11"/>
          </p:nvPr>
        </p:nvSpPr>
        <p:spPr>
          <a:xfrm>
            <a:off x="4830763" y="6524625"/>
            <a:ext cx="1557337" cy="144463"/>
          </a:xfrm>
        </p:spPr>
        <p:txBody>
          <a:bodyPr/>
          <a:lstStyle/>
          <a:p>
            <a:pPr>
              <a:defRPr/>
            </a:pPr>
            <a:r>
              <a:rPr lang="de-DE"/>
              <a:t>27. November 2014</a:t>
            </a:r>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 name="Foliennummernplatzhalter 3"/>
          <p:cNvSpPr>
            <a:spLocks noGrp="1"/>
          </p:cNvSpPr>
          <p:nvPr>
            <p:ph type="sldNum" sz="quarter" idx="10"/>
          </p:nvPr>
        </p:nvSpPr>
        <p:spPr/>
        <p:txBody>
          <a:bodyPr/>
          <a:lstStyle/>
          <a:p>
            <a:pPr>
              <a:defRPr/>
            </a:pPr>
            <a:r>
              <a:rPr lang="de-CH"/>
              <a:t>    |  </a:t>
            </a:r>
            <a:fld id="{AE99BDC0-8AAE-4507-9CE5-5FDA628D1829}" type="slidenum">
              <a:rPr lang="de-CH" smtClean="0"/>
              <a:pPr>
                <a:defRPr/>
              </a:pPr>
              <a:t>18</a:t>
            </a:fld>
            <a:endParaRPr lang="de-CH"/>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689317" y="365760"/>
            <a:ext cx="7450626" cy="787791"/>
          </a:xfrm>
        </p:spPr>
        <p:txBody>
          <a:bodyPr/>
          <a:lstStyle/>
          <a:p>
            <a:r>
              <a:rPr lang="de-DE" sz="2400" b="0" dirty="0">
                <a:solidFill>
                  <a:srgbClr val="ED7925"/>
                </a:solidFill>
              </a:rPr>
              <a:t>Analyse der auslösenden Situation</a:t>
            </a:r>
          </a:p>
        </p:txBody>
      </p:sp>
      <p:sp>
        <p:nvSpPr>
          <p:cNvPr id="9" name="Inhaltsplatzhalter 8"/>
          <p:cNvSpPr>
            <a:spLocks noGrp="1"/>
          </p:cNvSpPr>
          <p:nvPr>
            <p:ph idx="1"/>
          </p:nvPr>
        </p:nvSpPr>
        <p:spPr>
          <a:xfrm>
            <a:off x="661183" y="1181686"/>
            <a:ext cx="7450626" cy="4646517"/>
          </a:xfrm>
        </p:spPr>
        <p:txBody>
          <a:bodyPr/>
          <a:lstStyle/>
          <a:p>
            <a:pPr>
              <a:lnSpc>
                <a:spcPct val="100000"/>
              </a:lnSpc>
              <a:spcAft>
                <a:spcPts val="1800"/>
              </a:spcAft>
            </a:pPr>
            <a:r>
              <a:rPr lang="de-DE" sz="2200" dirty="0"/>
              <a:t>Was machte den Ort für die einen oder beide Interagierenden u. U. unsicher?</a:t>
            </a:r>
          </a:p>
          <a:p>
            <a:pPr>
              <a:lnSpc>
                <a:spcPct val="100000"/>
              </a:lnSpc>
              <a:spcAft>
                <a:spcPts val="1800"/>
              </a:spcAft>
            </a:pPr>
            <a:r>
              <a:rPr lang="de-DE" sz="2200" dirty="0"/>
              <a:t>Welche Auslöser sind bei diesem Jugendlichen bereits bekannt?</a:t>
            </a:r>
          </a:p>
          <a:p>
            <a:pPr>
              <a:lnSpc>
                <a:spcPct val="100000"/>
              </a:lnSpc>
              <a:spcAft>
                <a:spcPts val="1800"/>
              </a:spcAft>
            </a:pPr>
            <a:r>
              <a:rPr lang="de-DE" sz="2200" dirty="0"/>
              <a:t>Welche besondere Charakteristika weist die auslösende Situation auf?</a:t>
            </a:r>
          </a:p>
          <a:p>
            <a:pPr>
              <a:lnSpc>
                <a:spcPct val="100000"/>
              </a:lnSpc>
              <a:spcAft>
                <a:spcPts val="1800"/>
              </a:spcAft>
            </a:pPr>
            <a:r>
              <a:rPr lang="de-DE" sz="2200" dirty="0"/>
              <a:t>In der eigentlichen Interaktion?</a:t>
            </a:r>
          </a:p>
          <a:p>
            <a:pPr>
              <a:lnSpc>
                <a:spcPct val="100000"/>
              </a:lnSpc>
              <a:spcAft>
                <a:spcPts val="1800"/>
              </a:spcAft>
            </a:pPr>
            <a:r>
              <a:rPr lang="de-DE" sz="2200" dirty="0"/>
              <a:t>In der Umgebung?</a:t>
            </a:r>
          </a:p>
          <a:p>
            <a:pPr>
              <a:lnSpc>
                <a:spcPct val="100000"/>
              </a:lnSpc>
              <a:spcAft>
                <a:spcPts val="1800"/>
              </a:spcAft>
            </a:pPr>
            <a:r>
              <a:rPr lang="de-DE" sz="2200" dirty="0"/>
              <a:t>Welche innerpsychischen Trigger wurden aktiviert?</a:t>
            </a:r>
          </a:p>
          <a:p>
            <a:pPr>
              <a:lnSpc>
                <a:spcPct val="100000"/>
              </a:lnSpc>
              <a:spcAft>
                <a:spcPts val="1800"/>
              </a:spcAft>
            </a:pPr>
            <a:endParaRPr lang="de-DE" sz="2200" dirty="0"/>
          </a:p>
        </p:txBody>
      </p:sp>
      <p:sp>
        <p:nvSpPr>
          <p:cNvPr id="5" name="Foliennummernplatzhalter 4"/>
          <p:cNvSpPr>
            <a:spLocks noGrp="1"/>
          </p:cNvSpPr>
          <p:nvPr>
            <p:ph type="sldNum" sz="quarter" idx="10"/>
          </p:nvPr>
        </p:nvSpPr>
        <p:spPr/>
        <p:txBody>
          <a:bodyPr/>
          <a:lstStyle/>
          <a:p>
            <a:pPr>
              <a:defRPr/>
            </a:pPr>
            <a:r>
              <a:rPr lang="de-CH"/>
              <a:t>    |  </a:t>
            </a:r>
            <a:fld id="{AE99BDC0-8AAE-4507-9CE5-5FDA628D1829}" type="slidenum">
              <a:rPr lang="de-CH" smtClean="0"/>
              <a:pPr>
                <a:defRPr/>
              </a:pPr>
              <a:t>19</a:t>
            </a:fld>
            <a:endParaRPr lang="de-CH"/>
          </a:p>
        </p:txBody>
      </p:sp>
      <p:sp>
        <p:nvSpPr>
          <p:cNvPr id="6" name="Datumsplatzhalter 5"/>
          <p:cNvSpPr>
            <a:spLocks noGrp="1"/>
          </p:cNvSpPr>
          <p:nvPr>
            <p:ph type="dt" sz="half" idx="11"/>
          </p:nvPr>
        </p:nvSpPr>
        <p:spPr/>
        <p:txBody>
          <a:bodyPr/>
          <a:lstStyle/>
          <a:p>
            <a:pPr>
              <a:defRPr/>
            </a:pPr>
            <a:r>
              <a:rPr lang="de-DE"/>
              <a:t>27. November 2014</a:t>
            </a:r>
            <a:endParaRPr lang="de-CH"/>
          </a:p>
        </p:txBody>
      </p:sp>
      <p:sp>
        <p:nvSpPr>
          <p:cNvPr id="7" name="Fußzeilenplatzhalter 6"/>
          <p:cNvSpPr>
            <a:spLocks noGrp="1"/>
          </p:cNvSpPr>
          <p:nvPr>
            <p:ph type="ftr" sz="quarter" idx="12"/>
          </p:nvPr>
        </p:nvSpPr>
        <p:spPr/>
        <p:txBody>
          <a:body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3579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a:xfrm>
            <a:off x="441326" y="473075"/>
            <a:ext cx="8464550" cy="1187450"/>
          </a:xfrm>
        </p:spPr>
        <p:txBody>
          <a:bodyPr/>
          <a:lstStyle/>
          <a:p>
            <a:r>
              <a:rPr lang="de-DE" dirty="0">
                <a:solidFill>
                  <a:srgbClr val="5B5055"/>
                </a:solidFill>
              </a:rPr>
              <a:t>Traumapädagogische Verständnis von Interaktionen</a:t>
            </a:r>
            <a:br>
              <a:rPr lang="de-DE" dirty="0"/>
            </a:br>
            <a:r>
              <a:rPr lang="de-DE" b="0" dirty="0">
                <a:solidFill>
                  <a:srgbClr val="ED7925"/>
                </a:solidFill>
              </a:rPr>
              <a:t>Emotionale Betroffenheit erschwert fachliche Reflektion</a:t>
            </a:r>
          </a:p>
        </p:txBody>
      </p:sp>
      <p:sp>
        <p:nvSpPr>
          <p:cNvPr id="78851" name="Inhaltsplatzhalter 2"/>
          <p:cNvSpPr>
            <a:spLocks noGrp="1"/>
          </p:cNvSpPr>
          <p:nvPr>
            <p:ph idx="1"/>
          </p:nvPr>
        </p:nvSpPr>
        <p:spPr>
          <a:xfrm>
            <a:off x="514350" y="1789113"/>
            <a:ext cx="7561263" cy="3959225"/>
          </a:xfrm>
        </p:spPr>
        <p:txBody>
          <a:bodyPr/>
          <a:lstStyle/>
          <a:p>
            <a:pPr>
              <a:buFont typeface="Georgia" pitchFamily="18" charset="0"/>
              <a:buNone/>
            </a:pPr>
            <a:r>
              <a:rPr lang="de-CH" sz="2200" dirty="0"/>
              <a:t>„Das, was du tust, schreit so laut, dass ich nicht hören kann, was du sagst.“</a:t>
            </a:r>
          </a:p>
          <a:p>
            <a:pPr>
              <a:buFont typeface="Georgia" pitchFamily="18" charset="0"/>
              <a:buNone/>
            </a:pPr>
            <a:endParaRPr lang="de-CH" sz="2200" dirty="0">
              <a:solidFill>
                <a:srgbClr val="5B5055"/>
              </a:solidFill>
            </a:endParaRPr>
          </a:p>
          <a:p>
            <a:pPr>
              <a:buFont typeface="Georgia" pitchFamily="18" charset="0"/>
              <a:buNone/>
            </a:pPr>
            <a:r>
              <a:rPr lang="de-CH" sz="2200" i="1" dirty="0">
                <a:solidFill>
                  <a:srgbClr val="5B5055"/>
                </a:solidFill>
              </a:rPr>
              <a:t>Afrikanisches Sprichwort</a:t>
            </a:r>
          </a:p>
          <a:p>
            <a:endParaRPr lang="de-CH" sz="2200" dirty="0"/>
          </a:p>
          <a:p>
            <a:endParaRPr lang="de-CH" sz="2200" dirty="0"/>
          </a:p>
          <a:p>
            <a:endParaRPr lang="de-CH" sz="2200" dirty="0"/>
          </a:p>
        </p:txBody>
      </p:sp>
      <p:sp>
        <p:nvSpPr>
          <p:cNvPr id="4" name="Foliennummernplatzhalter 3"/>
          <p:cNvSpPr>
            <a:spLocks noGrp="1"/>
          </p:cNvSpPr>
          <p:nvPr>
            <p:ph type="sldNum" sz="quarter" idx="10"/>
          </p:nvPr>
        </p:nvSpPr>
        <p:spPr/>
        <p:txBody>
          <a:bodyPr/>
          <a:lstStyle/>
          <a:p>
            <a:pPr>
              <a:defRPr/>
            </a:pPr>
            <a:r>
              <a:rPr lang="de-CH"/>
              <a:t>    |  </a:t>
            </a:r>
            <a:fld id="{2D9E8EF9-C0C6-4850-B638-3B115416E210}" type="slidenum">
              <a:rPr lang="de-CH" smtClean="0"/>
              <a:pPr>
                <a:defRPr/>
              </a:pPr>
              <a:t>2</a:t>
            </a:fld>
            <a:endParaRPr lang="de-CH"/>
          </a:p>
        </p:txBody>
      </p:sp>
      <p:sp>
        <p:nvSpPr>
          <p:cNvPr id="5" name="Datumsplatzhalter 4"/>
          <p:cNvSpPr>
            <a:spLocks noGrp="1"/>
          </p:cNvSpPr>
          <p:nvPr>
            <p:ph type="dt" sz="quarter" idx="11"/>
          </p:nvPr>
        </p:nvSpPr>
        <p:spPr/>
        <p:txBody>
          <a:bodyPr/>
          <a:lstStyle/>
          <a:p>
            <a:pPr>
              <a:defRPr/>
            </a:pPr>
            <a:r>
              <a:rPr lang="de-DE"/>
              <a:t>27. November 2014</a:t>
            </a:r>
            <a:endParaRPr lang="de-CH"/>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pic>
        <p:nvPicPr>
          <p:cNvPr id="78855" name="Picture 10" descr="C:\Users\Schmid\Pictures\Kinder schrei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338" y="3280607"/>
            <a:ext cx="4081462"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81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4" descr=" Gemälde die innere Leere">
            <a:hlinkClick r:id="rId2" tooltip="Monster des Alltags - Gemälde: Die innere Leere"/>
          </p:cNvPr>
          <p:cNvPicPr>
            <a:picLocks noChangeAspect="1" noChangeArrowheads="1"/>
          </p:cNvPicPr>
          <p:nvPr/>
        </p:nvPicPr>
        <p:blipFill>
          <a:blip r:embed="rId3" cstate="print"/>
          <a:srcRect/>
          <a:stretch>
            <a:fillRect/>
          </a:stretch>
        </p:blipFill>
        <p:spPr bwMode="auto">
          <a:xfrm>
            <a:off x="5324475" y="941388"/>
            <a:ext cx="3819525" cy="5457825"/>
          </a:xfrm>
          <a:prstGeom prst="rect">
            <a:avLst/>
          </a:prstGeom>
          <a:noFill/>
          <a:ln w="9525">
            <a:noFill/>
            <a:miter lim="800000"/>
            <a:headEnd/>
            <a:tailEnd/>
          </a:ln>
        </p:spPr>
      </p:pic>
      <p:sp>
        <p:nvSpPr>
          <p:cNvPr id="14338" name="Foliennummernplatzhalter 3"/>
          <p:cNvSpPr txBox="1">
            <a:spLocks noGrp="1"/>
          </p:cNvSpPr>
          <p:nvPr/>
        </p:nvSpPr>
        <p:spPr bwMode="auto">
          <a:xfrm>
            <a:off x="7440613" y="6524625"/>
            <a:ext cx="1019175" cy="125413"/>
          </a:xfrm>
          <a:prstGeom prst="rect">
            <a:avLst/>
          </a:prstGeom>
          <a:noFill/>
          <a:ln w="9525">
            <a:noFill/>
            <a:miter lim="800000"/>
            <a:headEnd/>
            <a:tailEnd/>
          </a:ln>
        </p:spPr>
        <p:txBody>
          <a:bodyPr lIns="0" tIns="0" rIns="0" bIns="0"/>
          <a:lstStyle/>
          <a:p>
            <a:pPr algn="r"/>
            <a:r>
              <a:rPr lang="de-CH" sz="800"/>
              <a:t>    |  </a:t>
            </a:r>
            <a:fld id="{A9B4D441-3D65-4A8F-83C9-44FA9811DCDC}" type="slidenum">
              <a:rPr lang="de-CH" sz="800"/>
              <a:pPr algn="r"/>
              <a:t>20</a:t>
            </a:fld>
            <a:endParaRPr lang="de-CH" sz="800"/>
          </a:p>
        </p:txBody>
      </p:sp>
      <p:sp>
        <p:nvSpPr>
          <p:cNvPr id="6"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a:solidFill>
                  <a:srgbClr val="444424"/>
                </a:solidFill>
                <a:latin typeface="+mj-lt"/>
                <a:cs typeface="+mn-cs"/>
              </a:rPr>
              <a:t>Universitäre Psychiatrische Kliniken Basel</a:t>
            </a:r>
            <a:r>
              <a:rPr lang="de-CH" sz="800">
                <a:solidFill>
                  <a:srgbClr val="444424"/>
                </a:solidFill>
                <a:latin typeface="+mj-lt"/>
                <a:cs typeface="+mn-cs"/>
              </a:rPr>
              <a:t> | www.upkbs.ch |</a:t>
            </a:r>
          </a:p>
        </p:txBody>
      </p:sp>
      <p:sp>
        <p:nvSpPr>
          <p:cNvPr id="14341" name="Rectangle 2"/>
          <p:cNvSpPr>
            <a:spLocks noGrp="1" noChangeArrowheads="1"/>
          </p:cNvSpPr>
          <p:nvPr>
            <p:ph type="title" idx="4294967295"/>
          </p:nvPr>
        </p:nvSpPr>
        <p:spPr>
          <a:xfrm>
            <a:off x="400049" y="339725"/>
            <a:ext cx="6837363" cy="1079500"/>
          </a:xfrm>
        </p:spPr>
        <p:txBody>
          <a:bodyPr/>
          <a:lstStyle/>
          <a:p>
            <a:pPr eaLnBrk="1" hangingPunct="1"/>
            <a:r>
              <a:rPr lang="de-DE" sz="2400" dirty="0">
                <a:solidFill>
                  <a:srgbClr val="5B5055"/>
                </a:solidFill>
              </a:rPr>
              <a:t>Prinzipien der Interaktionsanalyse</a:t>
            </a:r>
            <a:br>
              <a:rPr lang="de-DE" sz="2400" dirty="0">
                <a:solidFill>
                  <a:schemeClr val="tx1"/>
                </a:solidFill>
              </a:rPr>
            </a:br>
            <a:r>
              <a:rPr lang="de-DE" sz="2400" b="0" dirty="0">
                <a:solidFill>
                  <a:srgbClr val="ED7925"/>
                </a:solidFill>
              </a:rPr>
              <a:t>Analyse der emotionalen Reaktionen</a:t>
            </a:r>
            <a:endParaRPr lang="de-CH" sz="2400" b="0" dirty="0">
              <a:solidFill>
                <a:srgbClr val="ED7925"/>
              </a:solidFill>
            </a:endParaRPr>
          </a:p>
        </p:txBody>
      </p:sp>
      <p:sp>
        <p:nvSpPr>
          <p:cNvPr id="14342" name="Rectangle 3"/>
          <p:cNvSpPr txBox="1">
            <a:spLocks noChangeArrowheads="1"/>
          </p:cNvSpPr>
          <p:nvPr/>
        </p:nvSpPr>
        <p:spPr bwMode="auto">
          <a:xfrm>
            <a:off x="390524" y="1419224"/>
            <a:ext cx="4816476" cy="4686013"/>
          </a:xfrm>
          <a:prstGeom prst="rect">
            <a:avLst/>
          </a:prstGeom>
          <a:noFill/>
          <a:ln w="9525">
            <a:noFill/>
            <a:miter lim="800000"/>
            <a:headEnd/>
            <a:tailEnd/>
          </a:ln>
        </p:spPr>
        <p:txBody>
          <a:bodyPr lIns="0" tIns="0" rIns="0" bIns="0"/>
          <a:lstStyle/>
          <a:p>
            <a:pPr marL="177800" indent="-177800">
              <a:spcAft>
                <a:spcPts val="1200"/>
              </a:spcAft>
              <a:buClr>
                <a:srgbClr val="ED7925"/>
              </a:buClr>
              <a:buFont typeface="Georgia" pitchFamily="18" charset="0"/>
              <a:buChar char="›"/>
            </a:pPr>
            <a:r>
              <a:rPr lang="de-DE" sz="2000" dirty="0">
                <a:solidFill>
                  <a:srgbClr val="444424"/>
                </a:solidFill>
              </a:rPr>
              <a:t>Sensibilisierung für emotionale Reaktionen, insbesondere unterdrückte/ negierte emotionale Reaktionen</a:t>
            </a:r>
          </a:p>
          <a:p>
            <a:pPr marL="177800" indent="-177800">
              <a:spcAft>
                <a:spcPts val="1200"/>
              </a:spcAft>
              <a:buClr>
                <a:srgbClr val="ED7925"/>
              </a:buClr>
              <a:buFont typeface="Georgia" pitchFamily="18" charset="0"/>
              <a:buChar char="›"/>
            </a:pPr>
            <a:r>
              <a:rPr lang="de-DE" sz="2000" dirty="0">
                <a:solidFill>
                  <a:srgbClr val="444424"/>
                </a:solidFill>
              </a:rPr>
              <a:t>Beachtung der Körperebene</a:t>
            </a:r>
          </a:p>
          <a:p>
            <a:pPr marL="177800" indent="-177800">
              <a:spcAft>
                <a:spcPts val="1200"/>
              </a:spcAft>
              <a:buClr>
                <a:srgbClr val="ED7925"/>
              </a:buClr>
              <a:buFont typeface="Georgia" pitchFamily="18" charset="0"/>
              <a:buChar char="›"/>
            </a:pPr>
            <a:r>
              <a:rPr lang="de-DE" sz="2000" dirty="0">
                <a:solidFill>
                  <a:srgbClr val="444424"/>
                </a:solidFill>
              </a:rPr>
              <a:t>Erleichtert zukünftige emotionale Validierung </a:t>
            </a:r>
          </a:p>
          <a:p>
            <a:pPr marL="177800" indent="-177800">
              <a:spcAft>
                <a:spcPts val="1200"/>
              </a:spcAft>
              <a:buClr>
                <a:srgbClr val="ED7925"/>
              </a:buClr>
              <a:buFont typeface="Georgia" pitchFamily="18" charset="0"/>
              <a:buChar char="›"/>
            </a:pPr>
            <a:r>
              <a:rPr lang="de-DE" sz="2000" dirty="0">
                <a:solidFill>
                  <a:srgbClr val="444424"/>
                </a:solidFill>
              </a:rPr>
              <a:t>Über negierte Emotionen kann man oft wichtige Handlungsimpulse erkennen und bearbeiten</a:t>
            </a:r>
          </a:p>
          <a:p>
            <a:pPr marL="177800" indent="-177800">
              <a:spcAft>
                <a:spcPts val="1200"/>
              </a:spcAft>
              <a:buClr>
                <a:srgbClr val="ED7925"/>
              </a:buClr>
              <a:buFont typeface="Georgia" pitchFamily="18" charset="0"/>
              <a:buChar char="›"/>
            </a:pPr>
            <a:r>
              <a:rPr lang="de-DE" sz="2000" dirty="0">
                <a:solidFill>
                  <a:srgbClr val="444424"/>
                </a:solidFill>
              </a:rPr>
              <a:t>Explizites Ansprechen der emotionalen Reaktion erleichtert sowohl eine Versachlichung als auch eine direkte Versorgung der Emotion.</a:t>
            </a:r>
          </a:p>
          <a:p>
            <a:pPr marL="177800" indent="-177800">
              <a:spcAft>
                <a:spcPts val="1200"/>
              </a:spcAft>
              <a:buClr>
                <a:srgbClr val="ED7925"/>
              </a:buClr>
              <a:buFont typeface="Georgia" pitchFamily="18" charset="0"/>
              <a:buChar char="›"/>
            </a:pPr>
            <a:endParaRPr lang="en-US" sz="2000" dirty="0">
              <a:solidFill>
                <a:srgbClr val="444424"/>
              </a:solidFill>
            </a:endParaRPr>
          </a:p>
        </p:txBody>
      </p:sp>
      <p:sp>
        <p:nvSpPr>
          <p:cNvPr id="14344" name="Textfeld 1"/>
          <p:cNvSpPr txBox="1">
            <a:spLocks noChangeArrowheads="1"/>
          </p:cNvSpPr>
          <p:nvPr/>
        </p:nvSpPr>
        <p:spPr bwMode="auto">
          <a:xfrm>
            <a:off x="5207000" y="5812851"/>
            <a:ext cx="3937000" cy="584775"/>
          </a:xfrm>
          <a:prstGeom prst="rect">
            <a:avLst/>
          </a:prstGeom>
          <a:noFill/>
          <a:ln w="9525">
            <a:noFill/>
            <a:miter lim="800000"/>
            <a:headEnd/>
            <a:tailEnd/>
          </a:ln>
        </p:spPr>
        <p:txBody>
          <a:bodyPr>
            <a:spAutoFit/>
          </a:bodyPr>
          <a:lstStyle/>
          <a:p>
            <a:pPr algn="ctr"/>
            <a:r>
              <a:rPr lang="de-CH" sz="800" dirty="0" err="1"/>
              <a:t>Von:www.artistproof.de</a:t>
            </a:r>
            <a:r>
              <a:rPr lang="de-CH" sz="800" dirty="0"/>
              <a:t>/</a:t>
            </a:r>
            <a:r>
              <a:rPr lang="de-CH" sz="800" dirty="0" err="1"/>
              <a:t>moserleere.htm&amp;usg</a:t>
            </a:r>
            <a:r>
              <a:rPr lang="de-CH" sz="800" dirty="0"/>
              <a:t>=__J9D0vCen33CzG8fMWZ6ljm4aCE=&amp;h=640&amp;w=454&amp;sz=52&amp;hl=</a:t>
            </a:r>
            <a:r>
              <a:rPr lang="de-CH" sz="800" dirty="0" err="1"/>
              <a:t>de&amp;start</a:t>
            </a:r>
            <a:r>
              <a:rPr lang="de-CH" sz="800" dirty="0"/>
              <a:t>=1&amp;zoom=1&amp;itbs=1&amp;tbnid=SjhfdCljeMBF7M:&amp;</a:t>
            </a:r>
            <a:r>
              <a:rPr lang="de-CH" sz="800" dirty="0" err="1"/>
              <a:t>tbnh</a:t>
            </a:r>
            <a:r>
              <a:rPr lang="de-CH" sz="800" dirty="0"/>
              <a:t>=137&amp;tbnw=97&amp;prev=/images%3Fq%3Dinnere%2Bleere%26hl%3Dde%26gbv%3D2%26tbs%3Disch:1</a:t>
            </a:r>
          </a:p>
        </p:txBody>
      </p:sp>
      <p:sp>
        <p:nvSpPr>
          <p:cNvPr id="2" name="Datumsplatzhalter 1"/>
          <p:cNvSpPr>
            <a:spLocks noGrp="1"/>
          </p:cNvSpPr>
          <p:nvPr>
            <p:ph type="dt" sz="half" idx="11"/>
          </p:nvPr>
        </p:nvSpPr>
        <p:spPr>
          <a:xfrm>
            <a:off x="4830763" y="6524625"/>
            <a:ext cx="1557337" cy="144463"/>
          </a:xfrm>
        </p:spPr>
        <p:txBody>
          <a:bodyPr/>
          <a:lstStyle/>
          <a:p>
            <a:pPr>
              <a:defRPr/>
            </a:pPr>
            <a:r>
              <a:rPr lang="de-DE"/>
              <a:t>27. November 2014</a:t>
            </a:r>
            <a:endParaRPr lang="de-CH"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8150" y="377825"/>
            <a:ext cx="6837363" cy="1079500"/>
          </a:xfrm>
        </p:spPr>
        <p:txBody>
          <a:bodyPr/>
          <a:lstStyle/>
          <a:p>
            <a:r>
              <a:rPr lang="de-DE" sz="2400" dirty="0">
                <a:solidFill>
                  <a:srgbClr val="5B5055"/>
                </a:solidFill>
              </a:rPr>
              <a:t>Prinzipien der Interaktionsanalyse</a:t>
            </a:r>
            <a:br>
              <a:rPr lang="de-DE" sz="2400" dirty="0">
                <a:solidFill>
                  <a:srgbClr val="E95D0F"/>
                </a:solidFill>
              </a:rPr>
            </a:br>
            <a:r>
              <a:rPr lang="de-DE" sz="2400" b="0" dirty="0">
                <a:solidFill>
                  <a:srgbClr val="ED7925"/>
                </a:solidFill>
              </a:rPr>
              <a:t>Beziehungsbedürfnisse</a:t>
            </a:r>
            <a:endParaRPr lang="en-US" sz="2400" b="0" dirty="0">
              <a:solidFill>
                <a:srgbClr val="ED7925"/>
              </a:solidFill>
            </a:endParaRPr>
          </a:p>
        </p:txBody>
      </p:sp>
      <p:sp>
        <p:nvSpPr>
          <p:cNvPr id="15363" name="Rectangle 4"/>
          <p:cNvSpPr>
            <a:spLocks noGrp="1" noChangeArrowheads="1"/>
          </p:cNvSpPr>
          <p:nvPr>
            <p:ph type="body" sz="half" idx="1"/>
          </p:nvPr>
        </p:nvSpPr>
        <p:spPr>
          <a:xfrm>
            <a:off x="428625" y="1544638"/>
            <a:ext cx="4205288" cy="3959225"/>
          </a:xfrm>
        </p:spPr>
        <p:txBody>
          <a:bodyPr/>
          <a:lstStyle/>
          <a:p>
            <a:r>
              <a:rPr lang="de-DE" sz="2200" dirty="0"/>
              <a:t>Welche ungestillten Bindungsbedürfnisse gingen der kritischen Situation voraus?</a:t>
            </a:r>
          </a:p>
          <a:p>
            <a:endParaRPr lang="de-DE" sz="2200" dirty="0"/>
          </a:p>
          <a:p>
            <a:r>
              <a:rPr lang="de-DE" sz="2200" dirty="0"/>
              <a:t>Welche ungestillten Autonomiebedürfnisse gingen der kritischen Situation voraus?</a:t>
            </a:r>
          </a:p>
          <a:p>
            <a:endParaRPr lang="de-DE" sz="2200" dirty="0"/>
          </a:p>
          <a:p>
            <a:r>
              <a:rPr lang="de-DE" altLang="zh-CN" sz="2200" dirty="0">
                <a:ea typeface="SimSun" pitchFamily="2" charset="-122"/>
              </a:rPr>
              <a:t>Wie kann das Beziehungsbedürfnis von ____ im Alltag versorgt werden?</a:t>
            </a:r>
          </a:p>
          <a:p>
            <a:endParaRPr lang="en-US" sz="2200" dirty="0"/>
          </a:p>
        </p:txBody>
      </p:sp>
      <p:pic>
        <p:nvPicPr>
          <p:cNvPr id="15364" name="Picture 3" descr="C:\Users\Schmid\Pictures\grossfamilie.jpg"/>
          <p:cNvPicPr>
            <a:picLocks noGrp="1" noChangeAspect="1" noChangeArrowheads="1"/>
          </p:cNvPicPr>
          <p:nvPr>
            <p:ph type="body" sz="half" idx="2"/>
          </p:nvPr>
        </p:nvPicPr>
        <p:blipFill>
          <a:blip r:embed="rId2" cstate="print"/>
          <a:srcRect/>
          <a:stretch>
            <a:fillRect/>
          </a:stretch>
        </p:blipFill>
        <p:spPr>
          <a:xfrm>
            <a:off x="4927600" y="1258888"/>
            <a:ext cx="4216400" cy="3017837"/>
          </a:xfrm>
          <a:noFill/>
        </p:spPr>
      </p:pic>
      <p:sp>
        <p:nvSpPr>
          <p:cNvPr id="272392" name="Text Box 8"/>
          <p:cNvSpPr txBox="1">
            <a:spLocks noChangeArrowheads="1"/>
          </p:cNvSpPr>
          <p:nvPr/>
        </p:nvSpPr>
        <p:spPr bwMode="auto">
          <a:xfrm>
            <a:off x="4967288" y="4722813"/>
            <a:ext cx="3990195" cy="132343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de-DE" sz="2000" dirty="0">
                <a:solidFill>
                  <a:schemeClr val="tx1">
                    <a:lumMod val="75000"/>
                    <a:lumOff val="25000"/>
                  </a:schemeClr>
                </a:solidFill>
                <a:cs typeface="Arial" charset="0"/>
              </a:rPr>
              <a:t>Ideen für Beziehungsbedürfnisse:</a:t>
            </a:r>
          </a:p>
          <a:p>
            <a:pPr>
              <a:defRPr/>
            </a:pPr>
            <a:r>
              <a:rPr lang="de-DE" sz="2000" dirty="0">
                <a:solidFill>
                  <a:schemeClr val="tx1">
                    <a:lumMod val="75000"/>
                    <a:lumOff val="25000"/>
                  </a:schemeClr>
                </a:solidFill>
                <a:cs typeface="Arial" charset="0"/>
              </a:rPr>
              <a:t>1.)</a:t>
            </a:r>
          </a:p>
          <a:p>
            <a:pPr>
              <a:defRPr/>
            </a:pPr>
            <a:r>
              <a:rPr lang="de-DE" sz="2000" dirty="0">
                <a:solidFill>
                  <a:schemeClr val="tx1">
                    <a:lumMod val="75000"/>
                    <a:lumOff val="25000"/>
                  </a:schemeClr>
                </a:solidFill>
                <a:cs typeface="Arial" charset="0"/>
              </a:rPr>
              <a:t>2.)</a:t>
            </a:r>
          </a:p>
          <a:p>
            <a:pPr>
              <a:defRPr/>
            </a:pPr>
            <a:r>
              <a:rPr lang="de-DE" sz="2000" dirty="0">
                <a:solidFill>
                  <a:schemeClr val="tx1">
                    <a:lumMod val="75000"/>
                    <a:lumOff val="25000"/>
                  </a:schemeClr>
                </a:solidFill>
                <a:cs typeface="Arial" charset="0"/>
              </a:rPr>
              <a:t>3.)</a:t>
            </a:r>
            <a:endParaRPr lang="en-US" sz="2000" dirty="0">
              <a:solidFill>
                <a:schemeClr val="tx1">
                  <a:lumMod val="75000"/>
                  <a:lumOff val="25000"/>
                </a:schemeClr>
              </a:solidFill>
              <a:cs typeface="Arial" charset="0"/>
            </a:endParaRPr>
          </a:p>
        </p:txBody>
      </p:sp>
      <p:sp>
        <p:nvSpPr>
          <p:cNvPr id="6" name="Foliennummernplatzhalter 3"/>
          <p:cNvSpPr txBox="1">
            <a:spLocks noGrp="1"/>
          </p:cNvSpPr>
          <p:nvPr/>
        </p:nvSpPr>
        <p:spPr bwMode="auto">
          <a:xfrm>
            <a:off x="7440613" y="6524625"/>
            <a:ext cx="1019175" cy="125413"/>
          </a:xfrm>
          <a:prstGeom prst="rect">
            <a:avLst/>
          </a:prstGeom>
          <a:noFill/>
          <a:ln>
            <a:miter lim="800000"/>
            <a:headEnd/>
            <a:tailEnd/>
          </a:ln>
        </p:spPr>
        <p:txBody>
          <a:bodyPr lIns="0" tIns="0" rIns="0" bIns="0"/>
          <a:lstStyle/>
          <a:p>
            <a:pPr algn="r">
              <a:defRPr/>
            </a:pPr>
            <a:r>
              <a:rPr lang="de-CH" sz="800" dirty="0">
                <a:cs typeface="+mn-cs"/>
              </a:rPr>
              <a:t>    |  </a:t>
            </a:r>
            <a:fld id="{3852386C-0EB5-4CA3-B498-8D419A35C921}" type="slidenum">
              <a:rPr lang="de-CH" sz="800">
                <a:cs typeface="+mn-cs"/>
              </a:rPr>
              <a:pPr algn="r">
                <a:defRPr/>
              </a:pPr>
              <a:t>21</a:t>
            </a:fld>
            <a:endParaRPr lang="de-CH" sz="800" dirty="0">
              <a:cs typeface="+mn-cs"/>
            </a:endParaRPr>
          </a:p>
        </p:txBody>
      </p:sp>
      <p:sp>
        <p:nvSpPr>
          <p:cNvPr id="8"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dirty="0">
                <a:solidFill>
                  <a:srgbClr val="444424"/>
                </a:solidFill>
                <a:latin typeface="+mj-lt"/>
                <a:cs typeface="+mn-cs"/>
              </a:rPr>
              <a:t>Universitäre Psychiatrische Kliniken Basel</a:t>
            </a:r>
            <a:r>
              <a:rPr lang="de-CH" sz="800" dirty="0">
                <a:solidFill>
                  <a:srgbClr val="444424"/>
                </a:solidFill>
                <a:latin typeface="+mj-lt"/>
                <a:cs typeface="+mn-cs"/>
              </a:rPr>
              <a:t> | www.upkbs.ch |</a:t>
            </a:r>
          </a:p>
        </p:txBody>
      </p:sp>
      <p:sp>
        <p:nvSpPr>
          <p:cNvPr id="15369" name="Rechteck 1"/>
          <p:cNvSpPr>
            <a:spLocks noChangeArrowheads="1"/>
          </p:cNvSpPr>
          <p:nvPr/>
        </p:nvSpPr>
        <p:spPr bwMode="auto">
          <a:xfrm>
            <a:off x="4849813" y="4381500"/>
            <a:ext cx="4572000" cy="246063"/>
          </a:xfrm>
          <a:prstGeom prst="rect">
            <a:avLst/>
          </a:prstGeom>
          <a:noFill/>
          <a:ln w="9525">
            <a:noFill/>
            <a:miter lim="800000"/>
            <a:headEnd/>
            <a:tailEnd/>
          </a:ln>
        </p:spPr>
        <p:txBody>
          <a:bodyPr>
            <a:spAutoFit/>
          </a:bodyPr>
          <a:lstStyle/>
          <a:p>
            <a:r>
              <a:rPr lang="en-GB" sz="1000" u="sng" dirty="0">
                <a:solidFill>
                  <a:schemeClr val="tx1">
                    <a:lumMod val="75000"/>
                    <a:lumOff val="25000"/>
                  </a:schemeClr>
                </a:solidFill>
                <a:hlinkClick r:id="rId3"/>
              </a:rPr>
              <a:t>http://www.aceshowbiz.com/still/00000835/yours_mine_ours01.html</a:t>
            </a:r>
            <a:endParaRPr lang="de-CH" sz="1000" dirty="0">
              <a:solidFill>
                <a:schemeClr val="tx1">
                  <a:lumMod val="75000"/>
                  <a:lumOff val="25000"/>
                </a:schemeClr>
              </a:solidFill>
            </a:endParaRPr>
          </a:p>
        </p:txBody>
      </p:sp>
      <p:sp>
        <p:nvSpPr>
          <p:cNvPr id="2" name="Datumsplatzhalter 1"/>
          <p:cNvSpPr>
            <a:spLocks noGrp="1"/>
          </p:cNvSpPr>
          <p:nvPr>
            <p:ph type="dt" sz="half" idx="11"/>
          </p:nvPr>
        </p:nvSpPr>
        <p:spPr>
          <a:xfrm>
            <a:off x="4821238" y="6524625"/>
            <a:ext cx="1557337" cy="144463"/>
          </a:xfrm>
        </p:spPr>
        <p:txBody>
          <a:bodyPr/>
          <a:lstStyle/>
          <a:p>
            <a:pPr>
              <a:defRPr/>
            </a:pPr>
            <a:r>
              <a:rPr lang="de-DE"/>
              <a:t>27. November 2014</a:t>
            </a:r>
            <a:endParaRPr lang="de-CH"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39726" y="204788"/>
            <a:ext cx="8609012" cy="1143000"/>
          </a:xfrm>
        </p:spPr>
        <p:txBody>
          <a:bodyPr/>
          <a:lstStyle/>
          <a:p>
            <a:r>
              <a:rPr lang="de-DE" sz="2400" dirty="0">
                <a:solidFill>
                  <a:srgbClr val="5B5055"/>
                </a:solidFill>
              </a:rPr>
              <a:t>Prinzipien der Interaktionsanalyse</a:t>
            </a:r>
            <a:br>
              <a:rPr lang="de-DE" sz="2400" dirty="0"/>
            </a:br>
            <a:r>
              <a:rPr lang="de-DE" sz="2400" b="0" dirty="0">
                <a:solidFill>
                  <a:srgbClr val="ED7925"/>
                </a:solidFill>
              </a:rPr>
              <a:t>Analyse der Gegenübertragungsgefühle</a:t>
            </a:r>
          </a:p>
        </p:txBody>
      </p:sp>
      <p:pic>
        <p:nvPicPr>
          <p:cNvPr id="16387" name="Picture 3" descr="0604256"/>
          <p:cNvPicPr>
            <a:picLocks noChangeAspect="1" noChangeArrowheads="1"/>
          </p:cNvPicPr>
          <p:nvPr/>
        </p:nvPicPr>
        <p:blipFill>
          <a:blip r:embed="rId2" cstate="print"/>
          <a:srcRect/>
          <a:stretch>
            <a:fillRect/>
          </a:stretch>
        </p:blipFill>
        <p:spPr bwMode="auto">
          <a:xfrm>
            <a:off x="568325" y="2767013"/>
            <a:ext cx="2451100" cy="3079750"/>
          </a:xfrm>
          <a:prstGeom prst="rect">
            <a:avLst/>
          </a:prstGeom>
          <a:noFill/>
          <a:ln w="9525">
            <a:noFill/>
            <a:miter lim="800000"/>
            <a:headEnd/>
            <a:tailEnd/>
          </a:ln>
        </p:spPr>
      </p:pic>
      <p:sp>
        <p:nvSpPr>
          <p:cNvPr id="16388" name="Text Box 4"/>
          <p:cNvSpPr txBox="1">
            <a:spLocks noChangeArrowheads="1"/>
          </p:cNvSpPr>
          <p:nvPr/>
        </p:nvSpPr>
        <p:spPr bwMode="auto">
          <a:xfrm>
            <a:off x="323850" y="1844675"/>
            <a:ext cx="1604963" cy="366713"/>
          </a:xfrm>
          <a:prstGeom prst="rect">
            <a:avLst/>
          </a:prstGeom>
          <a:noFill/>
          <a:ln w="9525">
            <a:noFill/>
            <a:miter lim="800000"/>
            <a:headEnd/>
            <a:tailEnd/>
          </a:ln>
        </p:spPr>
        <p:txBody>
          <a:bodyPr>
            <a:spAutoFit/>
          </a:bodyPr>
          <a:lstStyle/>
          <a:p>
            <a:endParaRPr lang="en-US">
              <a:latin typeface="Arial" pitchFamily="34" charset="0"/>
            </a:endParaRPr>
          </a:p>
        </p:txBody>
      </p:sp>
      <p:sp>
        <p:nvSpPr>
          <p:cNvPr id="16389" name="Text Box 5"/>
          <p:cNvSpPr txBox="1">
            <a:spLocks noChangeArrowheads="1"/>
          </p:cNvSpPr>
          <p:nvPr/>
        </p:nvSpPr>
        <p:spPr bwMode="auto">
          <a:xfrm>
            <a:off x="179388" y="1281113"/>
            <a:ext cx="3529012" cy="1484312"/>
          </a:xfrm>
          <a:prstGeom prst="rect">
            <a:avLst/>
          </a:prstGeom>
          <a:solidFill>
            <a:srgbClr val="CC99FF"/>
          </a:solidFill>
          <a:ln w="19050">
            <a:solidFill>
              <a:srgbClr val="800080"/>
            </a:solidFill>
            <a:miter lim="800000"/>
            <a:headEnd/>
            <a:tailEnd/>
          </a:ln>
        </p:spPr>
        <p:txBody>
          <a:bodyPr>
            <a:spAutoFit/>
          </a:bodyPr>
          <a:lstStyle/>
          <a:p>
            <a:r>
              <a:rPr lang="de-DE" dirty="0">
                <a:latin typeface="+mn-lt"/>
              </a:rPr>
              <a:t>Person des Helfers</a:t>
            </a:r>
          </a:p>
          <a:p>
            <a:r>
              <a:rPr lang="de-DE" dirty="0">
                <a:latin typeface="+mn-lt"/>
              </a:rPr>
              <a:t>Beziehungsbedürfnisse</a:t>
            </a:r>
          </a:p>
          <a:p>
            <a:r>
              <a:rPr lang="de-DE" dirty="0">
                <a:latin typeface="+mn-lt"/>
              </a:rPr>
              <a:t>Lebensgeschichte des professionellen Helfers</a:t>
            </a:r>
          </a:p>
          <a:p>
            <a:r>
              <a:rPr lang="de-DE" dirty="0">
                <a:latin typeface="+mn-lt"/>
              </a:rPr>
              <a:t>Private und berufliche Situation</a:t>
            </a:r>
          </a:p>
        </p:txBody>
      </p:sp>
      <p:pic>
        <p:nvPicPr>
          <p:cNvPr id="16390" name="Picture 6" descr="weinen9ke"/>
          <p:cNvPicPr>
            <a:picLocks noChangeAspect="1" noChangeArrowheads="1"/>
          </p:cNvPicPr>
          <p:nvPr/>
        </p:nvPicPr>
        <p:blipFill>
          <a:blip r:embed="rId3" cstate="print"/>
          <a:srcRect/>
          <a:stretch>
            <a:fillRect/>
          </a:stretch>
        </p:blipFill>
        <p:spPr bwMode="auto">
          <a:xfrm>
            <a:off x="6300788" y="2852738"/>
            <a:ext cx="2495550" cy="2619375"/>
          </a:xfrm>
          <a:prstGeom prst="rect">
            <a:avLst/>
          </a:prstGeom>
          <a:noFill/>
          <a:ln w="9525">
            <a:noFill/>
            <a:miter lim="800000"/>
            <a:headEnd/>
            <a:tailEnd/>
          </a:ln>
        </p:spPr>
      </p:pic>
      <p:sp>
        <p:nvSpPr>
          <p:cNvPr id="16391" name="Oval 7"/>
          <p:cNvSpPr>
            <a:spLocks noChangeArrowheads="1"/>
          </p:cNvSpPr>
          <p:nvPr/>
        </p:nvSpPr>
        <p:spPr bwMode="auto">
          <a:xfrm>
            <a:off x="3203575" y="3933825"/>
            <a:ext cx="3024188" cy="1439863"/>
          </a:xfrm>
          <a:prstGeom prst="ellipse">
            <a:avLst/>
          </a:prstGeom>
          <a:solidFill>
            <a:srgbClr val="CC99FF"/>
          </a:solidFill>
          <a:ln w="9525">
            <a:solidFill>
              <a:schemeClr val="tx1"/>
            </a:solidFill>
            <a:round/>
            <a:headEnd/>
            <a:tailEnd/>
          </a:ln>
        </p:spPr>
        <p:txBody>
          <a:bodyPr wrap="none" anchor="ctr"/>
          <a:lstStyle/>
          <a:p>
            <a:pPr algn="ctr"/>
            <a:endParaRPr lang="de-DE">
              <a:latin typeface="+mn-lt"/>
            </a:endParaRPr>
          </a:p>
          <a:p>
            <a:pPr algn="ctr"/>
            <a:r>
              <a:rPr lang="de-DE">
                <a:latin typeface="+mn-lt"/>
              </a:rPr>
              <a:t>Professionelle</a:t>
            </a:r>
          </a:p>
          <a:p>
            <a:pPr algn="ctr"/>
            <a:r>
              <a:rPr lang="de-DE">
                <a:latin typeface="+mn-lt"/>
              </a:rPr>
              <a:t>Begegnung</a:t>
            </a:r>
          </a:p>
          <a:p>
            <a:pPr algn="ctr"/>
            <a:r>
              <a:rPr lang="de-DE">
                <a:latin typeface="+mn-lt"/>
              </a:rPr>
              <a:t>„Sicherer Ort“</a:t>
            </a:r>
          </a:p>
          <a:p>
            <a:pPr algn="ctr"/>
            <a:endParaRPr lang="de-DE">
              <a:latin typeface="+mn-lt"/>
            </a:endParaRPr>
          </a:p>
        </p:txBody>
      </p:sp>
      <p:sp>
        <p:nvSpPr>
          <p:cNvPr id="16392" name="Line 8"/>
          <p:cNvSpPr>
            <a:spLocks noChangeShapeType="1"/>
          </p:cNvSpPr>
          <p:nvPr/>
        </p:nvSpPr>
        <p:spPr bwMode="auto">
          <a:xfrm>
            <a:off x="3492500" y="5734050"/>
            <a:ext cx="2303463" cy="0"/>
          </a:xfrm>
          <a:prstGeom prst="line">
            <a:avLst/>
          </a:prstGeom>
          <a:noFill/>
          <a:ln w="165100">
            <a:solidFill>
              <a:srgbClr val="993366"/>
            </a:solidFill>
            <a:round/>
            <a:headEnd type="triangle" w="med" len="med"/>
            <a:tailEnd type="triangle" w="med" len="med"/>
          </a:ln>
        </p:spPr>
        <p:txBody>
          <a:bodyPr/>
          <a:lstStyle/>
          <a:p>
            <a:endParaRPr lang="de-DE"/>
          </a:p>
        </p:txBody>
      </p:sp>
      <p:sp>
        <p:nvSpPr>
          <p:cNvPr id="16393" name="Line 9"/>
          <p:cNvSpPr>
            <a:spLocks noChangeShapeType="1"/>
          </p:cNvSpPr>
          <p:nvPr/>
        </p:nvSpPr>
        <p:spPr bwMode="auto">
          <a:xfrm flipH="1">
            <a:off x="3492500" y="3573463"/>
            <a:ext cx="2303463" cy="0"/>
          </a:xfrm>
          <a:prstGeom prst="line">
            <a:avLst/>
          </a:prstGeom>
          <a:noFill/>
          <a:ln w="165100">
            <a:solidFill>
              <a:srgbClr val="993366"/>
            </a:solidFill>
            <a:round/>
            <a:headEnd type="triangle" w="med" len="med"/>
            <a:tailEnd type="triangle" w="med" len="med"/>
          </a:ln>
        </p:spPr>
        <p:txBody>
          <a:bodyPr/>
          <a:lstStyle/>
          <a:p>
            <a:endParaRPr lang="de-DE"/>
          </a:p>
        </p:txBody>
      </p:sp>
      <p:sp>
        <p:nvSpPr>
          <p:cNvPr id="16394" name="Rectangle 10"/>
          <p:cNvSpPr>
            <a:spLocks noChangeArrowheads="1"/>
          </p:cNvSpPr>
          <p:nvPr/>
        </p:nvSpPr>
        <p:spPr bwMode="auto">
          <a:xfrm>
            <a:off x="5508625" y="1268413"/>
            <a:ext cx="3384550" cy="1484312"/>
          </a:xfrm>
          <a:prstGeom prst="rect">
            <a:avLst/>
          </a:prstGeom>
          <a:solidFill>
            <a:srgbClr val="CC99FF"/>
          </a:solidFill>
          <a:ln w="19050">
            <a:solidFill>
              <a:srgbClr val="800080"/>
            </a:solidFill>
            <a:miter lim="800000"/>
            <a:headEnd/>
            <a:tailEnd/>
          </a:ln>
        </p:spPr>
        <p:txBody>
          <a:bodyPr>
            <a:spAutoFit/>
          </a:bodyPr>
          <a:lstStyle/>
          <a:p>
            <a:r>
              <a:rPr lang="de-DE">
                <a:latin typeface="+mn-lt"/>
              </a:rPr>
              <a:t>Person des Klienten</a:t>
            </a:r>
          </a:p>
          <a:p>
            <a:r>
              <a:rPr lang="de-DE">
                <a:latin typeface="+mn-lt"/>
              </a:rPr>
              <a:t>Beziehungsbedürfnisse</a:t>
            </a:r>
          </a:p>
          <a:p>
            <a:r>
              <a:rPr lang="de-DE">
                <a:latin typeface="+mn-lt"/>
              </a:rPr>
              <a:t>Lebensgeschichte des Klienten</a:t>
            </a:r>
          </a:p>
          <a:p>
            <a:r>
              <a:rPr lang="de-DE">
                <a:latin typeface="+mn-lt"/>
              </a:rPr>
              <a:t>Umweltbedingungen</a:t>
            </a:r>
          </a:p>
          <a:p>
            <a:r>
              <a:rPr lang="de-DE">
                <a:latin typeface="+mn-lt"/>
              </a:rPr>
              <a:t>Private Situation</a:t>
            </a:r>
          </a:p>
        </p:txBody>
      </p:sp>
      <p:sp>
        <p:nvSpPr>
          <p:cNvPr id="16395" name="Oval 11"/>
          <p:cNvSpPr>
            <a:spLocks noChangeArrowheads="1"/>
          </p:cNvSpPr>
          <p:nvPr/>
        </p:nvSpPr>
        <p:spPr bwMode="auto">
          <a:xfrm>
            <a:off x="250825" y="5949950"/>
            <a:ext cx="2665413" cy="908050"/>
          </a:xfrm>
          <a:prstGeom prst="ellipse">
            <a:avLst/>
          </a:prstGeom>
          <a:solidFill>
            <a:schemeClr val="accent1"/>
          </a:solidFill>
          <a:ln w="9525">
            <a:solidFill>
              <a:schemeClr val="tx1"/>
            </a:solidFill>
            <a:round/>
            <a:headEnd/>
            <a:tailEnd/>
          </a:ln>
        </p:spPr>
        <p:txBody>
          <a:bodyPr wrap="none" anchor="ctr"/>
          <a:lstStyle/>
          <a:p>
            <a:pPr algn="ctr"/>
            <a:r>
              <a:rPr lang="de-DE">
                <a:latin typeface="+mn-lt"/>
              </a:rPr>
              <a:t>Professionelle Rolle</a:t>
            </a:r>
            <a:endParaRPr lang="en-US">
              <a:latin typeface="+mn-lt"/>
            </a:endParaRPr>
          </a:p>
        </p:txBody>
      </p:sp>
      <p:sp>
        <p:nvSpPr>
          <p:cNvPr id="16396" name="Line 12"/>
          <p:cNvSpPr>
            <a:spLocks noChangeShapeType="1"/>
          </p:cNvSpPr>
          <p:nvPr/>
        </p:nvSpPr>
        <p:spPr bwMode="auto">
          <a:xfrm flipH="1">
            <a:off x="187325" y="2822575"/>
            <a:ext cx="50800" cy="3409950"/>
          </a:xfrm>
          <a:prstGeom prst="line">
            <a:avLst/>
          </a:prstGeom>
          <a:noFill/>
          <a:ln w="127000">
            <a:solidFill>
              <a:schemeClr val="tx1"/>
            </a:solidFill>
            <a:prstDash val="sysDot"/>
            <a:round/>
            <a:headEnd type="triangle" w="med" len="med"/>
            <a:tailEnd type="triangle" w="med" len="med"/>
          </a:ln>
        </p:spPr>
        <p:txBody>
          <a:bodyPr/>
          <a:lstStyle/>
          <a:p>
            <a:endParaRPr lang="de-DE"/>
          </a:p>
        </p:txBody>
      </p:sp>
      <p:sp>
        <p:nvSpPr>
          <p:cNvPr id="16397" name="Oval 13"/>
          <p:cNvSpPr>
            <a:spLocks noChangeArrowheads="1"/>
          </p:cNvSpPr>
          <p:nvPr/>
        </p:nvSpPr>
        <p:spPr bwMode="auto">
          <a:xfrm>
            <a:off x="6227763" y="5943600"/>
            <a:ext cx="2374900" cy="914400"/>
          </a:xfrm>
          <a:prstGeom prst="ellipse">
            <a:avLst/>
          </a:prstGeom>
          <a:solidFill>
            <a:schemeClr val="accent1"/>
          </a:solidFill>
          <a:ln w="9525">
            <a:solidFill>
              <a:schemeClr val="tx1"/>
            </a:solidFill>
            <a:round/>
            <a:headEnd/>
            <a:tailEnd/>
          </a:ln>
        </p:spPr>
        <p:txBody>
          <a:bodyPr wrap="none" anchor="ctr"/>
          <a:lstStyle/>
          <a:p>
            <a:pPr algn="ctr"/>
            <a:r>
              <a:rPr lang="de-DE">
                <a:latin typeface="+mn-lt"/>
              </a:rPr>
              <a:t>Klientenrolle</a:t>
            </a:r>
            <a:endParaRPr lang="en-US">
              <a:latin typeface="+mn-lt"/>
            </a:endParaRPr>
          </a:p>
        </p:txBody>
      </p:sp>
      <p:sp>
        <p:nvSpPr>
          <p:cNvPr id="16398" name="Text Box 14"/>
          <p:cNvSpPr txBox="1">
            <a:spLocks noChangeArrowheads="1"/>
          </p:cNvSpPr>
          <p:nvPr/>
        </p:nvSpPr>
        <p:spPr bwMode="auto">
          <a:xfrm>
            <a:off x="3419475" y="6165850"/>
            <a:ext cx="2303463" cy="366713"/>
          </a:xfrm>
          <a:prstGeom prst="rect">
            <a:avLst/>
          </a:prstGeom>
          <a:noFill/>
          <a:ln w="9525">
            <a:noFill/>
            <a:miter lim="800000"/>
            <a:headEnd/>
            <a:tailEnd/>
          </a:ln>
        </p:spPr>
        <p:txBody>
          <a:bodyPr>
            <a:spAutoFit/>
          </a:bodyPr>
          <a:lstStyle/>
          <a:p>
            <a:r>
              <a:rPr lang="de-DE">
                <a:latin typeface="+mn-lt"/>
              </a:rPr>
              <a:t>Kooperationsebene</a:t>
            </a:r>
            <a:endParaRPr lang="en-US">
              <a:latin typeface="+mn-lt"/>
            </a:endParaRPr>
          </a:p>
        </p:txBody>
      </p:sp>
      <p:sp>
        <p:nvSpPr>
          <p:cNvPr id="16399" name="Text Box 15"/>
          <p:cNvSpPr txBox="1">
            <a:spLocks noChangeArrowheads="1"/>
          </p:cNvSpPr>
          <p:nvPr/>
        </p:nvSpPr>
        <p:spPr bwMode="auto">
          <a:xfrm>
            <a:off x="3635375" y="2852738"/>
            <a:ext cx="2012950" cy="366712"/>
          </a:xfrm>
          <a:prstGeom prst="rect">
            <a:avLst/>
          </a:prstGeom>
          <a:noFill/>
          <a:ln w="9525">
            <a:noFill/>
            <a:miter lim="800000"/>
            <a:headEnd/>
            <a:tailEnd/>
          </a:ln>
        </p:spPr>
        <p:txBody>
          <a:bodyPr wrap="none">
            <a:spAutoFit/>
          </a:bodyPr>
          <a:lstStyle/>
          <a:p>
            <a:r>
              <a:rPr lang="de-DE">
                <a:latin typeface="+mn-lt"/>
              </a:rPr>
              <a:t>Beziehungsebene</a:t>
            </a:r>
            <a:endParaRPr lang="en-US">
              <a:latin typeface="+mn-lt"/>
            </a:endParaRPr>
          </a:p>
        </p:txBody>
      </p:sp>
      <p:sp>
        <p:nvSpPr>
          <p:cNvPr id="16400" name="Rechteck 1"/>
          <p:cNvSpPr>
            <a:spLocks noChangeArrowheads="1"/>
          </p:cNvSpPr>
          <p:nvPr/>
        </p:nvSpPr>
        <p:spPr bwMode="auto">
          <a:xfrm>
            <a:off x="6148388" y="5478463"/>
            <a:ext cx="2800350" cy="554037"/>
          </a:xfrm>
          <a:prstGeom prst="rect">
            <a:avLst/>
          </a:prstGeom>
          <a:noFill/>
          <a:ln w="9525">
            <a:noFill/>
            <a:miter lim="800000"/>
            <a:headEnd/>
            <a:tailEnd/>
          </a:ln>
        </p:spPr>
        <p:txBody>
          <a:bodyPr>
            <a:spAutoFit/>
          </a:bodyPr>
          <a:lstStyle/>
          <a:p>
            <a:r>
              <a:rPr lang="de-CH" sz="1000">
                <a:solidFill>
                  <a:srgbClr val="5B5055"/>
                </a:solidFill>
                <a:hlinkClick r:id="rId4"/>
              </a:rPr>
              <a:t>http://picasaweb.google.com/GioLully/XIXXXSieclePhotosDEnfants#5408322668287195282</a:t>
            </a:r>
            <a:endParaRPr lang="de-CH" sz="1000">
              <a:solidFill>
                <a:srgbClr val="5B5055"/>
              </a:solidFill>
            </a:endParaRPr>
          </a:p>
        </p:txBody>
      </p:sp>
      <p:sp>
        <p:nvSpPr>
          <p:cNvPr id="16401" name="Rechteck 2"/>
          <p:cNvSpPr>
            <a:spLocks noChangeArrowheads="1"/>
          </p:cNvSpPr>
          <p:nvPr/>
        </p:nvSpPr>
        <p:spPr bwMode="auto">
          <a:xfrm>
            <a:off x="496888" y="5534025"/>
            <a:ext cx="2863850" cy="400050"/>
          </a:xfrm>
          <a:prstGeom prst="rect">
            <a:avLst/>
          </a:prstGeom>
          <a:noFill/>
          <a:ln w="9525">
            <a:noFill/>
            <a:miter lim="800000"/>
            <a:headEnd/>
            <a:tailEnd/>
          </a:ln>
        </p:spPr>
        <p:txBody>
          <a:bodyPr>
            <a:spAutoFit/>
          </a:bodyPr>
          <a:lstStyle/>
          <a:p>
            <a:r>
              <a:rPr lang="de-CH" sz="1000">
                <a:solidFill>
                  <a:srgbClr val="5B5055"/>
                </a:solidFill>
                <a:hlinkClick r:id="rId5"/>
              </a:rPr>
              <a:t>http://www.psychoanalyse-buecher.de/assets/images/freud-couch.jpg</a:t>
            </a:r>
            <a:endParaRPr lang="de-CH" sz="1000">
              <a:solidFill>
                <a:srgbClr val="5B505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14325" y="244475"/>
            <a:ext cx="8412163" cy="1524000"/>
          </a:xfrm>
        </p:spPr>
        <p:txBody>
          <a:bodyPr/>
          <a:lstStyle/>
          <a:p>
            <a:r>
              <a:rPr lang="de-DE" sz="2400" dirty="0">
                <a:solidFill>
                  <a:srgbClr val="5B5055"/>
                </a:solidFill>
              </a:rPr>
              <a:t>Die Suche nach dem „guten Grund“</a:t>
            </a:r>
            <a:br>
              <a:rPr lang="de-DE" sz="2400" dirty="0"/>
            </a:br>
            <a:r>
              <a:rPr lang="de-DE" sz="2400" b="0" dirty="0">
                <a:solidFill>
                  <a:srgbClr val="ED7925"/>
                </a:solidFill>
              </a:rPr>
              <a:t>Verstärkerbedingungen und Beziehungserfahrungen</a:t>
            </a:r>
            <a:endParaRPr lang="en-US" sz="2400" b="0" dirty="0">
              <a:solidFill>
                <a:srgbClr val="ED7925"/>
              </a:solidFill>
            </a:endParaRPr>
          </a:p>
        </p:txBody>
      </p:sp>
      <p:pic>
        <p:nvPicPr>
          <p:cNvPr id="17411" name="Picture 4" descr="C:\Users\Schmid\Pictures\gutergrund_aus.gif"/>
          <p:cNvPicPr>
            <a:picLocks noGrp="1" noChangeAspect="1" noChangeArrowheads="1"/>
          </p:cNvPicPr>
          <p:nvPr>
            <p:ph type="body" idx="1"/>
          </p:nvPr>
        </p:nvPicPr>
        <p:blipFill>
          <a:blip r:embed="rId2" cstate="print"/>
          <a:srcRect/>
          <a:stretch>
            <a:fillRect/>
          </a:stretch>
        </p:blipFill>
        <p:spPr>
          <a:xfrm>
            <a:off x="5326063" y="1308100"/>
            <a:ext cx="3581400" cy="1989138"/>
          </a:xfrm>
          <a:noFill/>
        </p:spPr>
      </p:pic>
      <p:sp>
        <p:nvSpPr>
          <p:cNvPr id="271367" name="Text Box 7"/>
          <p:cNvSpPr txBox="1">
            <a:spLocks noChangeArrowheads="1"/>
          </p:cNvSpPr>
          <p:nvPr/>
        </p:nvSpPr>
        <p:spPr bwMode="auto">
          <a:xfrm>
            <a:off x="314325" y="1155700"/>
            <a:ext cx="4527550" cy="503214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285750" indent="-285750">
              <a:spcAft>
                <a:spcPts val="600"/>
              </a:spcAft>
              <a:buClr>
                <a:srgbClr val="ED7925"/>
              </a:buClr>
              <a:buFont typeface="Georgia" pitchFamily="18" charset="0"/>
              <a:buChar char="›"/>
              <a:defRPr/>
            </a:pPr>
            <a:r>
              <a:rPr lang="de-DE" dirty="0">
                <a:solidFill>
                  <a:schemeClr val="tx1">
                    <a:lumMod val="75000"/>
                    <a:lumOff val="25000"/>
                  </a:schemeClr>
                </a:solidFill>
                <a:cs typeface="Arial" charset="0"/>
              </a:rPr>
              <a:t>Jedes Verhalten mag es noch so bizarr, sinnlos und dysfunktional erscheinen ist für die durchführende Person sinnhaft.</a:t>
            </a:r>
          </a:p>
          <a:p>
            <a:pPr marL="285750" indent="-285750">
              <a:spcAft>
                <a:spcPts val="600"/>
              </a:spcAft>
              <a:buClr>
                <a:srgbClr val="ED7925"/>
              </a:buClr>
              <a:buFont typeface="Georgia" pitchFamily="18" charset="0"/>
              <a:buChar char="›"/>
              <a:defRPr/>
            </a:pPr>
            <a:r>
              <a:rPr lang="de-DE" dirty="0">
                <a:solidFill>
                  <a:schemeClr val="tx1">
                    <a:lumMod val="75000"/>
                    <a:lumOff val="25000"/>
                  </a:schemeClr>
                </a:solidFill>
                <a:cs typeface="Arial" charset="0"/>
              </a:rPr>
              <a:t>Viele Verhaltensweisen kann man auf Grundlage der psychosozialen  Lerngeschichte der Kinder- und Jugendlichen gut erklären –Entwicklungslogik.</a:t>
            </a:r>
          </a:p>
          <a:p>
            <a:pPr marL="285750" indent="-285750">
              <a:spcAft>
                <a:spcPts val="600"/>
              </a:spcAft>
              <a:buClr>
                <a:srgbClr val="ED7925"/>
              </a:buClr>
              <a:buFont typeface="Georgia" pitchFamily="18" charset="0"/>
              <a:buChar char="›"/>
              <a:defRPr/>
            </a:pPr>
            <a:r>
              <a:rPr lang="de-DE" dirty="0">
                <a:solidFill>
                  <a:schemeClr val="tx1">
                    <a:lumMod val="75000"/>
                    <a:lumOff val="25000"/>
                  </a:schemeClr>
                </a:solidFill>
                <a:cs typeface="Arial" charset="0"/>
              </a:rPr>
              <a:t>Man sollte bei jedem Verhalten überprüfen, welche positiven (Zugewinn von Angenehmem) und vor allem auch welche negativen Verstärker (Reduktion von Unangenehmem) wirksam werden.</a:t>
            </a:r>
          </a:p>
          <a:p>
            <a:pPr marL="285750" indent="-285750">
              <a:spcAft>
                <a:spcPts val="600"/>
              </a:spcAft>
              <a:buClr>
                <a:srgbClr val="ED7925"/>
              </a:buClr>
              <a:buFont typeface="Georgia" pitchFamily="18" charset="0"/>
              <a:buChar char="›"/>
              <a:defRPr/>
            </a:pPr>
            <a:r>
              <a:rPr lang="de-DE" dirty="0">
                <a:solidFill>
                  <a:schemeClr val="tx1">
                    <a:lumMod val="75000"/>
                    <a:lumOff val="25000"/>
                  </a:schemeClr>
                </a:solidFill>
                <a:cs typeface="Arial" charset="0"/>
              </a:rPr>
              <a:t>Welche Verhaltensalternativen stehen dem Betroffenen zu Verfügung?</a:t>
            </a:r>
            <a:endParaRPr lang="en-US" dirty="0">
              <a:solidFill>
                <a:schemeClr val="tx1">
                  <a:lumMod val="75000"/>
                  <a:lumOff val="25000"/>
                </a:schemeClr>
              </a:solidFill>
              <a:cs typeface="Arial" charset="0"/>
            </a:endParaRPr>
          </a:p>
        </p:txBody>
      </p:sp>
      <p:sp>
        <p:nvSpPr>
          <p:cNvPr id="271368" name="Text Box 8"/>
          <p:cNvSpPr txBox="1">
            <a:spLocks noChangeArrowheads="1"/>
          </p:cNvSpPr>
          <p:nvPr/>
        </p:nvSpPr>
        <p:spPr bwMode="auto">
          <a:xfrm>
            <a:off x="4784725" y="4002088"/>
            <a:ext cx="4191000" cy="20320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285750" indent="-285750">
              <a:buClr>
                <a:srgbClr val="ED7925"/>
              </a:buClr>
              <a:buFont typeface="Georgia" pitchFamily="18" charset="0"/>
              <a:buChar char="›"/>
              <a:tabLst>
                <a:tab pos="719138" algn="l"/>
              </a:tabLst>
              <a:defRPr/>
            </a:pPr>
            <a:r>
              <a:rPr lang="de-DE" dirty="0">
                <a:cs typeface="Arial" charset="0"/>
              </a:rPr>
              <a:t>Welche Hindernisse für die Anwendung von Verhaltensalternativen lassen sich  identifizieren?</a:t>
            </a:r>
          </a:p>
          <a:p>
            <a:pPr marL="266700">
              <a:buClr>
                <a:srgbClr val="ED7925"/>
              </a:buClr>
              <a:tabLst>
                <a:tab pos="719138" algn="l"/>
              </a:tabLst>
              <a:defRPr/>
            </a:pPr>
            <a:r>
              <a:rPr lang="de-DE" dirty="0">
                <a:solidFill>
                  <a:srgbClr val="ED7925"/>
                </a:solidFill>
                <a:cs typeface="Arial" charset="0"/>
              </a:rPr>
              <a:t>1.)</a:t>
            </a:r>
          </a:p>
          <a:p>
            <a:pPr marL="266700">
              <a:buClr>
                <a:srgbClr val="ED7925"/>
              </a:buClr>
              <a:tabLst>
                <a:tab pos="719138" algn="l"/>
              </a:tabLst>
              <a:defRPr/>
            </a:pPr>
            <a:r>
              <a:rPr lang="de-DE" dirty="0">
                <a:solidFill>
                  <a:srgbClr val="ED7925"/>
                </a:solidFill>
                <a:cs typeface="Arial" charset="0"/>
              </a:rPr>
              <a:t>2.)</a:t>
            </a:r>
          </a:p>
          <a:p>
            <a:pPr marL="266700">
              <a:buClr>
                <a:srgbClr val="ED7925"/>
              </a:buClr>
              <a:tabLst>
                <a:tab pos="719138" algn="l"/>
              </a:tabLst>
              <a:defRPr/>
            </a:pPr>
            <a:r>
              <a:rPr lang="de-DE" dirty="0">
                <a:solidFill>
                  <a:srgbClr val="ED7925"/>
                </a:solidFill>
                <a:cs typeface="Arial" charset="0"/>
              </a:rPr>
              <a:t>3.)</a:t>
            </a:r>
            <a:endParaRPr lang="en-US" dirty="0">
              <a:solidFill>
                <a:srgbClr val="ED7925"/>
              </a:solidFill>
              <a:cs typeface="Arial" charset="0"/>
            </a:endParaRPr>
          </a:p>
        </p:txBody>
      </p:sp>
      <p:sp>
        <p:nvSpPr>
          <p:cNvPr id="6" name="Foliennummernplatzhalter 3"/>
          <p:cNvSpPr txBox="1">
            <a:spLocks noGrp="1"/>
          </p:cNvSpPr>
          <p:nvPr/>
        </p:nvSpPr>
        <p:spPr bwMode="auto">
          <a:xfrm>
            <a:off x="7440613" y="6524625"/>
            <a:ext cx="1019175" cy="125413"/>
          </a:xfrm>
          <a:prstGeom prst="rect">
            <a:avLst/>
          </a:prstGeom>
          <a:noFill/>
          <a:ln>
            <a:miter lim="800000"/>
            <a:headEnd/>
            <a:tailEnd/>
          </a:ln>
        </p:spPr>
        <p:txBody>
          <a:bodyPr lIns="0" tIns="0" rIns="0" bIns="0"/>
          <a:lstStyle/>
          <a:p>
            <a:pPr algn="r">
              <a:defRPr/>
            </a:pPr>
            <a:r>
              <a:rPr lang="de-CH" sz="800" dirty="0">
                <a:cs typeface="+mn-cs"/>
              </a:rPr>
              <a:t>    |  </a:t>
            </a:r>
            <a:fld id="{3BCF5000-305C-4D1A-9A06-3FF4D642AC0A}" type="slidenum">
              <a:rPr lang="de-CH" sz="800">
                <a:cs typeface="+mn-cs"/>
              </a:rPr>
              <a:pPr algn="r">
                <a:defRPr/>
              </a:pPr>
              <a:t>23</a:t>
            </a:fld>
            <a:endParaRPr lang="de-CH" sz="800" dirty="0">
              <a:cs typeface="+mn-cs"/>
            </a:endParaRPr>
          </a:p>
        </p:txBody>
      </p:sp>
      <p:sp>
        <p:nvSpPr>
          <p:cNvPr id="8"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dirty="0">
                <a:solidFill>
                  <a:srgbClr val="444424"/>
                </a:solidFill>
                <a:latin typeface="+mj-lt"/>
                <a:cs typeface="+mn-cs"/>
              </a:rPr>
              <a:t>Universitäre Psychiatrische Kliniken Basel</a:t>
            </a:r>
            <a:r>
              <a:rPr lang="de-CH" sz="800" dirty="0">
                <a:solidFill>
                  <a:srgbClr val="444424"/>
                </a:solidFill>
                <a:latin typeface="+mj-lt"/>
                <a:cs typeface="+mn-cs"/>
              </a:rPr>
              <a:t> | www.upkbs.ch |</a:t>
            </a:r>
          </a:p>
        </p:txBody>
      </p:sp>
      <p:sp>
        <p:nvSpPr>
          <p:cNvPr id="17417" name="Textfeld 8"/>
          <p:cNvSpPr txBox="1">
            <a:spLocks noChangeArrowheads="1"/>
          </p:cNvSpPr>
          <p:nvPr/>
        </p:nvSpPr>
        <p:spPr bwMode="auto">
          <a:xfrm>
            <a:off x="5386388" y="3382963"/>
            <a:ext cx="3563937" cy="554037"/>
          </a:xfrm>
          <a:prstGeom prst="rect">
            <a:avLst/>
          </a:prstGeom>
          <a:noFill/>
          <a:ln w="9525">
            <a:noFill/>
            <a:miter lim="800000"/>
            <a:headEnd/>
            <a:tailEnd/>
          </a:ln>
        </p:spPr>
        <p:txBody>
          <a:bodyPr>
            <a:spAutoFit/>
          </a:bodyPr>
          <a:lstStyle/>
          <a:p>
            <a:r>
              <a:rPr lang="de-DE" sz="500">
                <a:hlinkClick r:id="rId3"/>
              </a:rPr>
              <a:t>http://www.google.de/imgres?imgurl=http://www.langenstroeer-elektro.de/p</a:t>
            </a:r>
            <a:endParaRPr lang="de-DE" sz="500"/>
          </a:p>
          <a:p>
            <a:r>
              <a:rPr lang="de-DE" sz="500"/>
              <a:t>ictures/gutergrund_aus.gif&amp;imgrefurl=http://www.langenstroeerelektro.de/&amp;usg=__AHTjXWeh77j6MgH1joqilnz7M=&amp;h=60&amp;w=108&amp;sz=4&amp;hl=de&amp;start=60&amp;zoom=0&amp;tbnid=u4zulSvq45qcaM:&amp;tbnh=47&amp;tbnw=85&amp;ei=hSzZTYfGFoLatAb1raDuAg&amp;prev=/search%3Fq%3DGuter%2Bgrund%26um%3D1%26hl%3Dde%26sa%3DN%26rlz%3D1T4SKPB_deDE372DE373%26biw%3D1107%26bih%3D784%26tbm%3Disch0%2C1764&amp;um=1&amp;itbs=1&amp;biw=1107&amp;bih=784&amp;iact=rc&amp;dur=78&amp;sqi=2&amp;page=4&amp;ndsp=20&amp;ved=1t:429,r:2,s:60&amp;tx=59&amp;ty=20</a:t>
            </a:r>
          </a:p>
        </p:txBody>
      </p:sp>
      <p:sp>
        <p:nvSpPr>
          <p:cNvPr id="2" name="Datumsplatzhalter 1"/>
          <p:cNvSpPr>
            <a:spLocks noGrp="1"/>
          </p:cNvSpPr>
          <p:nvPr>
            <p:ph type="dt" sz="half" idx="11"/>
          </p:nvPr>
        </p:nvSpPr>
        <p:spPr>
          <a:xfrm>
            <a:off x="4830763" y="6524625"/>
            <a:ext cx="1557337" cy="144463"/>
          </a:xfrm>
        </p:spPr>
        <p:txBody>
          <a:bodyPr/>
          <a:lstStyle/>
          <a:p>
            <a:pPr>
              <a:defRPr/>
            </a:pPr>
            <a:r>
              <a:rPr lang="de-DE"/>
              <a:t>27. November 2014</a:t>
            </a:r>
            <a:endParaRPr lang="de-CH"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301625" y="165100"/>
            <a:ext cx="8628063" cy="1536700"/>
          </a:xfrm>
        </p:spPr>
        <p:txBody>
          <a:bodyPr/>
          <a:lstStyle/>
          <a:p>
            <a:r>
              <a:rPr lang="de-DE" sz="2400" dirty="0">
                <a:solidFill>
                  <a:srgbClr val="5B5055"/>
                </a:solidFill>
              </a:rPr>
              <a:t>Die Suche nach dem „guten Grund“</a:t>
            </a:r>
            <a:br>
              <a:rPr lang="de-DE" sz="2400" dirty="0"/>
            </a:br>
            <a:r>
              <a:rPr lang="de-DE" sz="2400" b="0" dirty="0">
                <a:solidFill>
                  <a:srgbClr val="ED7925"/>
                </a:solidFill>
              </a:rPr>
              <a:t>Verstärkerbedingungen und Beziehungserfahrungen</a:t>
            </a:r>
          </a:p>
        </p:txBody>
      </p:sp>
      <p:sp>
        <p:nvSpPr>
          <p:cNvPr id="18435" name="Rectangle 9"/>
          <p:cNvSpPr>
            <a:spLocks noGrp="1" noChangeArrowheads="1"/>
          </p:cNvSpPr>
          <p:nvPr>
            <p:ph type="body" sz="half" idx="1"/>
          </p:nvPr>
        </p:nvSpPr>
        <p:spPr>
          <a:xfrm>
            <a:off x="250825" y="1328738"/>
            <a:ext cx="4941888" cy="4429125"/>
          </a:xfrm>
        </p:spPr>
        <p:txBody>
          <a:bodyPr/>
          <a:lstStyle/>
          <a:p>
            <a:r>
              <a:rPr lang="de-DE" altLang="zh-CN" sz="2000" dirty="0">
                <a:ea typeface="SimSun" pitchFamily="2" charset="-122"/>
              </a:rPr>
              <a:t>Welchen Nutzen / welchen Sinn kann das Verhalten von _______________ gehabt haben?</a:t>
            </a:r>
          </a:p>
          <a:p>
            <a:r>
              <a:rPr lang="de-DE" altLang="zh-CN" sz="2000" dirty="0">
                <a:ea typeface="SimSun" pitchFamily="2" charset="-122"/>
              </a:rPr>
              <a:t>1)</a:t>
            </a:r>
          </a:p>
          <a:p>
            <a:r>
              <a:rPr lang="de-DE" altLang="zh-CN" sz="2000" dirty="0">
                <a:ea typeface="SimSun" pitchFamily="2" charset="-122"/>
              </a:rPr>
              <a:t>2)</a:t>
            </a:r>
          </a:p>
          <a:p>
            <a:r>
              <a:rPr lang="de-DE" altLang="zh-CN" sz="2000" dirty="0">
                <a:ea typeface="SimSun" pitchFamily="2" charset="-122"/>
              </a:rPr>
              <a:t>3)</a:t>
            </a:r>
          </a:p>
          <a:p>
            <a:r>
              <a:rPr lang="de-DE" altLang="zh-CN" sz="2000" dirty="0">
                <a:ea typeface="SimSun" pitchFamily="2" charset="-122"/>
              </a:rPr>
              <a:t>4)</a:t>
            </a:r>
          </a:p>
          <a:p>
            <a:endParaRPr lang="de-DE" altLang="zh-CN" sz="2000" dirty="0">
              <a:ea typeface="SimSun" pitchFamily="2" charset="-122"/>
            </a:endParaRPr>
          </a:p>
          <a:p>
            <a:r>
              <a:rPr lang="de-DE" altLang="zh-CN" sz="2000" dirty="0">
                <a:ea typeface="SimSun" pitchFamily="2" charset="-122"/>
              </a:rPr>
              <a:t>Welchen davon halte ich für am vorrangigsten?</a:t>
            </a:r>
          </a:p>
          <a:p>
            <a:pPr>
              <a:buFont typeface="Georgia" pitchFamily="18" charset="0"/>
              <a:buNone/>
            </a:pPr>
            <a:r>
              <a:rPr lang="de-DE" altLang="zh-CN" sz="2000" dirty="0">
                <a:ea typeface="SimSun" pitchFamily="2" charset="-122"/>
              </a:rPr>
              <a:t>_____________________</a:t>
            </a:r>
          </a:p>
          <a:p>
            <a:pPr>
              <a:buFont typeface="Georgia" pitchFamily="18" charset="0"/>
              <a:buNone/>
            </a:pPr>
            <a:endParaRPr lang="de-DE" altLang="zh-CN" sz="2000" dirty="0">
              <a:ea typeface="SimSun" pitchFamily="2" charset="-122"/>
            </a:endParaRPr>
          </a:p>
          <a:p>
            <a:pPr>
              <a:buFont typeface="Georgia" pitchFamily="18" charset="0"/>
              <a:buNone/>
            </a:pPr>
            <a:endParaRPr lang="en-US" sz="2000" dirty="0"/>
          </a:p>
        </p:txBody>
      </p:sp>
      <p:sp>
        <p:nvSpPr>
          <p:cNvPr id="18436" name="Foliennummernplatzhalter 3"/>
          <p:cNvSpPr txBox="1">
            <a:spLocks noGrp="1"/>
          </p:cNvSpPr>
          <p:nvPr/>
        </p:nvSpPr>
        <p:spPr bwMode="auto">
          <a:xfrm>
            <a:off x="7440613" y="6524625"/>
            <a:ext cx="1019175" cy="125413"/>
          </a:xfrm>
          <a:prstGeom prst="rect">
            <a:avLst/>
          </a:prstGeom>
          <a:noFill/>
          <a:ln w="9525">
            <a:noFill/>
            <a:miter lim="800000"/>
            <a:headEnd/>
            <a:tailEnd/>
          </a:ln>
        </p:spPr>
        <p:txBody>
          <a:bodyPr lIns="0" tIns="0" rIns="0" bIns="0"/>
          <a:lstStyle/>
          <a:p>
            <a:pPr algn="r"/>
            <a:r>
              <a:rPr lang="de-CH" sz="800"/>
              <a:t>    |  </a:t>
            </a:r>
            <a:fld id="{8E60A024-C99E-42C0-912A-C24358ED52CA}" type="slidenum">
              <a:rPr lang="de-CH" sz="800"/>
              <a:pPr algn="r"/>
              <a:t>24</a:t>
            </a:fld>
            <a:endParaRPr lang="de-CH" sz="800"/>
          </a:p>
        </p:txBody>
      </p:sp>
      <p:pic>
        <p:nvPicPr>
          <p:cNvPr id="18439" name="Picture 3" descr="C:\Users\Schmid\Pictures\gutergrund_an.gif"/>
          <p:cNvPicPr>
            <a:picLocks noChangeAspect="1" noChangeArrowheads="1"/>
          </p:cNvPicPr>
          <p:nvPr/>
        </p:nvPicPr>
        <p:blipFill>
          <a:blip r:embed="rId2" cstate="print"/>
          <a:srcRect/>
          <a:stretch>
            <a:fillRect/>
          </a:stretch>
        </p:blipFill>
        <p:spPr bwMode="auto">
          <a:xfrm>
            <a:off x="5329238" y="1257300"/>
            <a:ext cx="3595687" cy="2165350"/>
          </a:xfrm>
          <a:prstGeom prst="rect">
            <a:avLst/>
          </a:prstGeom>
          <a:noFill/>
          <a:ln w="9525">
            <a:noFill/>
            <a:miter lim="800000"/>
            <a:headEnd/>
            <a:tailEnd/>
          </a:ln>
        </p:spPr>
      </p:pic>
      <p:sp>
        <p:nvSpPr>
          <p:cNvPr id="274443" name="Text Box 11"/>
          <p:cNvSpPr txBox="1">
            <a:spLocks noChangeArrowheads="1"/>
          </p:cNvSpPr>
          <p:nvPr/>
        </p:nvSpPr>
        <p:spPr bwMode="auto">
          <a:xfrm>
            <a:off x="4781550" y="3902075"/>
            <a:ext cx="4362450" cy="224676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342900" indent="-342900">
              <a:buClr>
                <a:srgbClr val="ED7925"/>
              </a:buClr>
              <a:buFont typeface="Georgia" pitchFamily="18" charset="0"/>
              <a:buChar char="›"/>
              <a:defRPr/>
            </a:pPr>
            <a:r>
              <a:rPr lang="de-DE" altLang="zh-CN" sz="2000" dirty="0">
                <a:solidFill>
                  <a:schemeClr val="tx1">
                    <a:lumMod val="75000"/>
                    <a:lumOff val="25000"/>
                  </a:schemeClr>
                </a:solidFill>
                <a:ea typeface="SimSun" pitchFamily="2" charset="-122"/>
                <a:cs typeface="Arial" charset="0"/>
              </a:rPr>
              <a:t>Wie könnte dieser Sinn/ Nutzen sonst, noch versorgt werden?</a:t>
            </a:r>
          </a:p>
          <a:p>
            <a:pPr>
              <a:defRPr/>
            </a:pPr>
            <a:endParaRPr lang="de-DE" altLang="zh-CN" sz="2000" dirty="0">
              <a:solidFill>
                <a:schemeClr val="tx1">
                  <a:lumMod val="75000"/>
                  <a:lumOff val="25000"/>
                </a:schemeClr>
              </a:solidFill>
              <a:ea typeface="SimSun" pitchFamily="2" charset="-122"/>
              <a:cs typeface="Arial" charset="0"/>
            </a:endParaRPr>
          </a:p>
          <a:p>
            <a:pPr>
              <a:defRPr/>
            </a:pPr>
            <a:r>
              <a:rPr lang="de-DE" altLang="zh-CN" sz="2000" dirty="0">
                <a:solidFill>
                  <a:schemeClr val="tx1">
                    <a:lumMod val="75000"/>
                    <a:lumOff val="25000"/>
                  </a:schemeClr>
                </a:solidFill>
                <a:ea typeface="SimSun" pitchFamily="2" charset="-122"/>
                <a:cs typeface="Arial" charset="0"/>
              </a:rPr>
              <a:t>Idee 1)</a:t>
            </a:r>
          </a:p>
          <a:p>
            <a:pPr>
              <a:defRPr/>
            </a:pPr>
            <a:r>
              <a:rPr lang="de-DE" altLang="zh-CN" sz="2000" dirty="0">
                <a:solidFill>
                  <a:schemeClr val="tx1">
                    <a:lumMod val="75000"/>
                    <a:lumOff val="25000"/>
                  </a:schemeClr>
                </a:solidFill>
                <a:ea typeface="SimSun" pitchFamily="2" charset="-122"/>
                <a:cs typeface="Arial" charset="0"/>
              </a:rPr>
              <a:t>Idee 2)</a:t>
            </a:r>
          </a:p>
          <a:p>
            <a:pPr>
              <a:defRPr/>
            </a:pPr>
            <a:r>
              <a:rPr lang="de-DE" altLang="zh-CN" sz="2000" dirty="0">
                <a:solidFill>
                  <a:schemeClr val="tx1">
                    <a:lumMod val="75000"/>
                    <a:lumOff val="25000"/>
                  </a:schemeClr>
                </a:solidFill>
                <a:ea typeface="SimSun" pitchFamily="2" charset="-122"/>
                <a:cs typeface="Arial" charset="0"/>
              </a:rPr>
              <a:t>Idee 3)</a:t>
            </a:r>
          </a:p>
          <a:p>
            <a:pPr>
              <a:defRPr/>
            </a:pPr>
            <a:r>
              <a:rPr lang="de-DE" altLang="zh-CN" sz="2000" dirty="0">
                <a:solidFill>
                  <a:schemeClr val="tx1">
                    <a:lumMod val="75000"/>
                    <a:lumOff val="25000"/>
                  </a:schemeClr>
                </a:solidFill>
                <a:ea typeface="SimSun" pitchFamily="2" charset="-122"/>
                <a:cs typeface="Arial" charset="0"/>
              </a:rPr>
              <a:t>Idee 4)</a:t>
            </a:r>
            <a:endParaRPr lang="en-US" sz="2000" dirty="0">
              <a:solidFill>
                <a:schemeClr val="tx1">
                  <a:lumMod val="75000"/>
                  <a:lumOff val="25000"/>
                </a:schemeClr>
              </a:solidFill>
              <a:cs typeface="Arial" charset="0"/>
            </a:endParaRPr>
          </a:p>
        </p:txBody>
      </p:sp>
      <p:sp>
        <p:nvSpPr>
          <p:cNvPr id="18441" name="Textfeld 8"/>
          <p:cNvSpPr txBox="1">
            <a:spLocks noChangeArrowheads="1"/>
          </p:cNvSpPr>
          <p:nvPr/>
        </p:nvSpPr>
        <p:spPr bwMode="auto">
          <a:xfrm>
            <a:off x="5307013" y="3382963"/>
            <a:ext cx="3643312" cy="631825"/>
          </a:xfrm>
          <a:prstGeom prst="rect">
            <a:avLst/>
          </a:prstGeom>
          <a:noFill/>
          <a:ln w="9525">
            <a:noFill/>
            <a:miter lim="800000"/>
            <a:headEnd/>
            <a:tailEnd/>
          </a:ln>
        </p:spPr>
        <p:txBody>
          <a:bodyPr>
            <a:spAutoFit/>
          </a:bodyPr>
          <a:lstStyle/>
          <a:p>
            <a:r>
              <a:rPr lang="de-DE" sz="500">
                <a:hlinkClick r:id="rId3"/>
              </a:rPr>
              <a:t>http://www.google.de/imgres?imgurl=http://www.langenstroeer-elektro.de/p</a:t>
            </a:r>
            <a:endParaRPr lang="de-DE" sz="500"/>
          </a:p>
          <a:p>
            <a:r>
              <a:rPr lang="de-DE" sz="500"/>
              <a:t>ictures/gutergrund_aus.gif&amp;imgrefurl=http://www.langenstroeer-elektro.de/&amp;usg=</a:t>
            </a:r>
          </a:p>
          <a:p>
            <a:r>
              <a:rPr lang="de-DE" sz="500"/>
              <a:t>__AHTjXWeh77j6MgH1joqilnz7M=&amp;h=60&amp;w=108&amp;sz=4&amp;hl=de&amp;start=60&amp;zoom=0&amp;tbnid=u4zulSvq45qcaM:&amp;tbnh=47&amp;tbnw=85&amp;ei=hSzZTYfGFoLatAb1raDuAg&amp;prev=/search%3Fq%3DGuter%2Bgrund%26um%3D1%26hl%3Dde%26sa%3</a:t>
            </a:r>
          </a:p>
          <a:p>
            <a:r>
              <a:rPr lang="de-DE" sz="500"/>
              <a:t>DN%26rlz%3D1T4SKPB_deDE372DE373%26biw%3D1107%26bih%3D784%26tbm%</a:t>
            </a:r>
          </a:p>
          <a:p>
            <a:r>
              <a:rPr lang="de-DE" sz="500"/>
              <a:t>3Disch0%2C1764&amp;um=1&amp;itbs=1&amp;biw=1107&amp;bih=784&amp;iact=rc&amp;dur=78&amp;sqi=2&amp;page=4&amp;ndsp=20&amp;ved=1t:429,r:2,s:60&amp;tx=59&amp;ty=20</a:t>
            </a:r>
          </a:p>
        </p:txBody>
      </p:sp>
      <p:sp>
        <p:nvSpPr>
          <p:cNvPr id="2" name="Datumsplatzhalter 1"/>
          <p:cNvSpPr>
            <a:spLocks noGrp="1"/>
          </p:cNvSpPr>
          <p:nvPr>
            <p:ph type="dt" sz="half" idx="11"/>
          </p:nvPr>
        </p:nvSpPr>
        <p:spPr>
          <a:xfrm>
            <a:off x="4840288" y="6524625"/>
            <a:ext cx="1557337" cy="144463"/>
          </a:xfrm>
        </p:spPr>
        <p:txBody>
          <a:bodyPr/>
          <a:lstStyle/>
          <a:p>
            <a:pPr>
              <a:defRPr/>
            </a:pPr>
            <a:r>
              <a:rPr lang="de-DE"/>
              <a:t>27. November 2014</a:t>
            </a:r>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 name="Foliennummernplatzhalter 3"/>
          <p:cNvSpPr>
            <a:spLocks noGrp="1"/>
          </p:cNvSpPr>
          <p:nvPr>
            <p:ph type="sldNum" sz="quarter" idx="10"/>
          </p:nvPr>
        </p:nvSpPr>
        <p:spPr/>
        <p:txBody>
          <a:bodyPr/>
          <a:lstStyle/>
          <a:p>
            <a:pPr>
              <a:defRPr/>
            </a:pPr>
            <a:r>
              <a:rPr lang="de-CH"/>
              <a:t>    |  </a:t>
            </a:r>
            <a:fld id="{AE99BDC0-8AAE-4507-9CE5-5FDA628D1829}" type="slidenum">
              <a:rPr lang="de-CH" smtClean="0"/>
              <a:pPr>
                <a:defRPr/>
              </a:pPr>
              <a:t>24</a:t>
            </a:fld>
            <a:endParaRPr lang="de-CH"/>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33424" y="622300"/>
            <a:ext cx="8410576" cy="1079500"/>
          </a:xfrm>
        </p:spPr>
        <p:txBody>
          <a:bodyPr/>
          <a:lstStyle/>
          <a:p>
            <a:r>
              <a:rPr lang="de-DE" sz="2400" dirty="0">
                <a:solidFill>
                  <a:srgbClr val="5B5055"/>
                </a:solidFill>
              </a:rPr>
              <a:t>Erhöhe die Zahl deiner Verhaltensalternativen?</a:t>
            </a:r>
            <a:endParaRPr lang="en-US" sz="2400" dirty="0">
              <a:solidFill>
                <a:srgbClr val="5B5055"/>
              </a:solidFill>
            </a:endParaRPr>
          </a:p>
        </p:txBody>
      </p:sp>
      <p:pic>
        <p:nvPicPr>
          <p:cNvPr id="19459" name="Picture 4" descr="626_sign"/>
          <p:cNvPicPr>
            <a:picLocks noGrp="1" noChangeAspect="1" noChangeArrowheads="1"/>
          </p:cNvPicPr>
          <p:nvPr>
            <p:ph type="body" idx="1"/>
          </p:nvPr>
        </p:nvPicPr>
        <p:blipFill>
          <a:blip r:embed="rId2" cstate="print"/>
          <a:srcRect/>
          <a:stretch>
            <a:fillRect/>
          </a:stretch>
        </p:blipFill>
        <p:spPr>
          <a:xfrm>
            <a:off x="823913" y="1970088"/>
            <a:ext cx="7635875" cy="2343150"/>
          </a:xfrm>
          <a:noFill/>
        </p:spPr>
      </p:pic>
      <p:sp>
        <p:nvSpPr>
          <p:cNvPr id="259076" name="Text Box 4"/>
          <p:cNvSpPr txBox="1">
            <a:spLocks noChangeArrowheads="1"/>
          </p:cNvSpPr>
          <p:nvPr/>
        </p:nvSpPr>
        <p:spPr bwMode="auto">
          <a:xfrm>
            <a:off x="1044575" y="4713288"/>
            <a:ext cx="7415213" cy="83099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de-DE" sz="2400" dirty="0">
                <a:solidFill>
                  <a:srgbClr val="E95D0F"/>
                </a:solidFill>
                <a:cs typeface="Arial" charset="0"/>
              </a:rPr>
              <a:t>Es gibt für jedes Problem mehr als nur eine Lösung! – Wider der Alternativlosigkeit (Unwort des Jahr)!</a:t>
            </a:r>
            <a:endParaRPr lang="en-US" sz="2400" dirty="0">
              <a:solidFill>
                <a:srgbClr val="E95D0F"/>
              </a:solidFill>
              <a:cs typeface="Arial" charset="0"/>
            </a:endParaRPr>
          </a:p>
        </p:txBody>
      </p:sp>
      <p:sp>
        <p:nvSpPr>
          <p:cNvPr id="5" name="Foliennummernplatzhalter 3"/>
          <p:cNvSpPr txBox="1">
            <a:spLocks noGrp="1"/>
          </p:cNvSpPr>
          <p:nvPr/>
        </p:nvSpPr>
        <p:spPr bwMode="auto">
          <a:xfrm>
            <a:off x="7440613" y="6524625"/>
            <a:ext cx="1019175" cy="125413"/>
          </a:xfrm>
          <a:prstGeom prst="rect">
            <a:avLst/>
          </a:prstGeom>
          <a:noFill/>
          <a:ln>
            <a:miter lim="800000"/>
            <a:headEnd/>
            <a:tailEnd/>
          </a:ln>
        </p:spPr>
        <p:txBody>
          <a:bodyPr lIns="0" tIns="0" rIns="0" bIns="0"/>
          <a:lstStyle/>
          <a:p>
            <a:pPr algn="r">
              <a:defRPr/>
            </a:pPr>
            <a:r>
              <a:rPr lang="de-CH" sz="800" dirty="0">
                <a:cs typeface="+mn-cs"/>
              </a:rPr>
              <a:t>    |  </a:t>
            </a:r>
            <a:fld id="{B0D8C6D9-5C3E-4F3F-8A4C-81644B23669B}" type="slidenum">
              <a:rPr lang="de-CH" sz="800">
                <a:cs typeface="+mn-cs"/>
              </a:rPr>
              <a:pPr algn="r">
                <a:defRPr/>
              </a:pPr>
              <a:t>25</a:t>
            </a:fld>
            <a:endParaRPr lang="de-CH" sz="800" dirty="0">
              <a:cs typeface="+mn-cs"/>
            </a:endParaRPr>
          </a:p>
        </p:txBody>
      </p:sp>
      <p:sp>
        <p:nvSpPr>
          <p:cNvPr id="19464" name="Rechteck 1"/>
          <p:cNvSpPr>
            <a:spLocks noChangeArrowheads="1"/>
          </p:cNvSpPr>
          <p:nvPr/>
        </p:nvSpPr>
        <p:spPr bwMode="auto">
          <a:xfrm>
            <a:off x="2334419" y="4313238"/>
            <a:ext cx="5030787" cy="247650"/>
          </a:xfrm>
          <a:prstGeom prst="rect">
            <a:avLst/>
          </a:prstGeom>
          <a:noFill/>
          <a:ln w="9525">
            <a:noFill/>
            <a:miter lim="800000"/>
            <a:headEnd/>
            <a:tailEnd/>
          </a:ln>
        </p:spPr>
        <p:txBody>
          <a:bodyPr>
            <a:spAutoFit/>
          </a:bodyPr>
          <a:lstStyle/>
          <a:p>
            <a:r>
              <a:rPr lang="en-GB" sz="1000" dirty="0">
                <a:hlinkClick r:id="rId3"/>
              </a:rPr>
              <a:t>http://opinionsandexpressions.files</a:t>
            </a:r>
            <a:r>
              <a:rPr lang="en-GB" sz="1000" dirty="0"/>
              <a:t>.wordpress.com/2009/05/internet-cartoon.gif</a:t>
            </a:r>
            <a:endParaRPr lang="en-US" sz="1000"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2" name="Datumsplatzhalter 1"/>
          <p:cNvSpPr>
            <a:spLocks noGrp="1"/>
          </p:cNvSpPr>
          <p:nvPr>
            <p:ph type="dt" sz="half" idx="11"/>
          </p:nvPr>
        </p:nvSpPr>
        <p:spPr>
          <a:xfrm>
            <a:off x="4830763" y="6524625"/>
            <a:ext cx="1557337" cy="144463"/>
          </a:xfrm>
        </p:spPr>
        <p:txBody>
          <a:bodyPr/>
          <a:lstStyle/>
          <a:p>
            <a:pPr>
              <a:defRPr/>
            </a:pPr>
            <a:r>
              <a:rPr lang="de-DE"/>
              <a:t>27. November 2014</a:t>
            </a:r>
            <a:endParaRPr lang="de-CH" dirty="0"/>
          </a:p>
        </p:txBody>
      </p:sp>
      <p:sp>
        <p:nvSpPr>
          <p:cNvPr id="4" name="Foliennummernplatzhalter 3"/>
          <p:cNvSpPr>
            <a:spLocks noGrp="1"/>
          </p:cNvSpPr>
          <p:nvPr>
            <p:ph type="sldNum" sz="quarter" idx="10"/>
          </p:nvPr>
        </p:nvSpPr>
        <p:spPr/>
        <p:txBody>
          <a:bodyPr/>
          <a:lstStyle/>
          <a:p>
            <a:pPr>
              <a:defRPr/>
            </a:pPr>
            <a:r>
              <a:rPr lang="de-CH"/>
              <a:t>    |  </a:t>
            </a:r>
            <a:fld id="{260B1085-4B67-40CE-8037-A0FE84738B5D}" type="slidenum">
              <a:rPr lang="de-CH" smtClean="0"/>
              <a:pPr>
                <a:defRPr/>
              </a:pPr>
              <a:t>25</a:t>
            </a:fld>
            <a:endParaRPr lang="de-CH"/>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Peanuts: Celebrate the Little Things Kunstdruck von Charles Schulz"/>
          <p:cNvPicPr>
            <a:picLocks noChangeAspect="1" noChangeArrowheads="1"/>
          </p:cNvPicPr>
          <p:nvPr/>
        </p:nvPicPr>
        <p:blipFill>
          <a:blip r:embed="rId2" cstate="print"/>
          <a:srcRect/>
          <a:stretch>
            <a:fillRect/>
          </a:stretch>
        </p:blipFill>
        <p:spPr bwMode="auto">
          <a:xfrm>
            <a:off x="5607050" y="1227138"/>
            <a:ext cx="3536950" cy="4060825"/>
          </a:xfrm>
          <a:prstGeom prst="rect">
            <a:avLst/>
          </a:prstGeom>
          <a:noFill/>
          <a:ln w="9525">
            <a:noFill/>
            <a:miter lim="800000"/>
            <a:headEnd/>
            <a:tailEnd/>
          </a:ln>
        </p:spPr>
      </p:pic>
      <p:sp>
        <p:nvSpPr>
          <p:cNvPr id="6"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a:solidFill>
                  <a:srgbClr val="444424"/>
                </a:solidFill>
                <a:latin typeface="+mj-lt"/>
                <a:cs typeface="+mn-cs"/>
              </a:rPr>
              <a:t>Universitäre Psychiatrische Kliniken Basel</a:t>
            </a:r>
            <a:r>
              <a:rPr lang="de-CH" sz="800">
                <a:solidFill>
                  <a:srgbClr val="444424"/>
                </a:solidFill>
                <a:latin typeface="+mj-lt"/>
                <a:cs typeface="+mn-cs"/>
              </a:rPr>
              <a:t> | www.upkbs.ch |</a:t>
            </a:r>
          </a:p>
        </p:txBody>
      </p:sp>
      <p:sp>
        <p:nvSpPr>
          <p:cNvPr id="20486" name="Rectangle 2"/>
          <p:cNvSpPr>
            <a:spLocks noGrp="1" noChangeArrowheads="1"/>
          </p:cNvSpPr>
          <p:nvPr>
            <p:ph type="title"/>
          </p:nvPr>
        </p:nvSpPr>
        <p:spPr>
          <a:xfrm>
            <a:off x="419100" y="396875"/>
            <a:ext cx="6837363" cy="1079500"/>
          </a:xfrm>
        </p:spPr>
        <p:txBody>
          <a:bodyPr/>
          <a:lstStyle/>
          <a:p>
            <a:pPr eaLnBrk="1" hangingPunct="1">
              <a:tabLst>
                <a:tab pos="719138" algn="l"/>
              </a:tabLst>
            </a:pPr>
            <a:r>
              <a:rPr lang="de-CH" sz="2800" b="0" dirty="0">
                <a:solidFill>
                  <a:srgbClr val="ED7925"/>
                </a:solidFill>
              </a:rPr>
              <a:t>Ressourcen- und Lösungsorientierung</a:t>
            </a:r>
          </a:p>
        </p:txBody>
      </p:sp>
      <p:sp>
        <p:nvSpPr>
          <p:cNvPr id="20487" name="Rectangle 9"/>
          <p:cNvSpPr>
            <a:spLocks noGrp="1" noChangeArrowheads="1"/>
          </p:cNvSpPr>
          <p:nvPr>
            <p:ph type="body" sz="half" idx="1"/>
          </p:nvPr>
        </p:nvSpPr>
        <p:spPr>
          <a:xfrm>
            <a:off x="400050" y="1457325"/>
            <a:ext cx="5207000" cy="4887913"/>
          </a:xfrm>
        </p:spPr>
        <p:txBody>
          <a:bodyPr/>
          <a:lstStyle/>
          <a:p>
            <a:pPr>
              <a:lnSpc>
                <a:spcPct val="100000"/>
              </a:lnSpc>
              <a:spcAft>
                <a:spcPts val="1800"/>
              </a:spcAft>
            </a:pPr>
            <a:r>
              <a:rPr lang="de-DE" sz="2000" dirty="0"/>
              <a:t>Ohne Ressourcenorientierung wird es hart.</a:t>
            </a:r>
          </a:p>
          <a:p>
            <a:pPr>
              <a:lnSpc>
                <a:spcPct val="100000"/>
              </a:lnSpc>
              <a:spcAft>
                <a:spcPts val="1800"/>
              </a:spcAft>
            </a:pPr>
            <a:r>
              <a:rPr lang="de-DE" sz="2000" dirty="0"/>
              <a:t>Fortschritte „feiern“.</a:t>
            </a:r>
          </a:p>
          <a:p>
            <a:pPr>
              <a:lnSpc>
                <a:spcPct val="100000"/>
              </a:lnSpc>
              <a:spcAft>
                <a:spcPts val="1800"/>
              </a:spcAft>
            </a:pPr>
            <a:r>
              <a:rPr lang="de-DE" sz="2000" dirty="0"/>
              <a:t>Was hat früher geholfen?</a:t>
            </a:r>
          </a:p>
          <a:p>
            <a:pPr>
              <a:lnSpc>
                <a:spcPct val="100000"/>
              </a:lnSpc>
              <a:spcAft>
                <a:spcPts val="1800"/>
              </a:spcAft>
            </a:pPr>
            <a:r>
              <a:rPr lang="de-DE" sz="2000" dirty="0"/>
              <a:t>Ressourcen des Kindes/MA für Lösungen nutzen?</a:t>
            </a:r>
          </a:p>
          <a:p>
            <a:pPr>
              <a:lnSpc>
                <a:spcPct val="100000"/>
              </a:lnSpc>
              <a:spcAft>
                <a:spcPts val="1800"/>
              </a:spcAft>
            </a:pPr>
            <a:r>
              <a:rPr lang="de-DE" sz="2000" dirty="0"/>
              <a:t>Überlebensleistung wertschätzen.</a:t>
            </a:r>
          </a:p>
          <a:p>
            <a:pPr>
              <a:lnSpc>
                <a:spcPct val="100000"/>
              </a:lnSpc>
              <a:spcAft>
                <a:spcPts val="1800"/>
              </a:spcAft>
            </a:pPr>
            <a:r>
              <a:rPr lang="de-DE" sz="2000" dirty="0"/>
              <a:t>Konkretes Bild einer Lösung visualisieren.</a:t>
            </a:r>
          </a:p>
          <a:p>
            <a:pPr>
              <a:lnSpc>
                <a:spcPct val="100000"/>
              </a:lnSpc>
              <a:spcAft>
                <a:spcPts val="1800"/>
              </a:spcAft>
            </a:pPr>
            <a:r>
              <a:rPr lang="de-DE" sz="2000" dirty="0"/>
              <a:t>Konkrete Lösung erarbeiten.</a:t>
            </a:r>
          </a:p>
          <a:p>
            <a:pPr>
              <a:lnSpc>
                <a:spcPct val="100000"/>
              </a:lnSpc>
              <a:spcAft>
                <a:spcPts val="1800"/>
              </a:spcAft>
            </a:pPr>
            <a:r>
              <a:rPr lang="de-DE" sz="2000" dirty="0"/>
              <a:t>Kleine schmutzige Lösungen sind auch nicht schlecht!</a:t>
            </a:r>
            <a:endParaRPr lang="en-US" sz="2000" dirty="0"/>
          </a:p>
        </p:txBody>
      </p:sp>
      <p:sp>
        <p:nvSpPr>
          <p:cNvPr id="20488" name="Rechteck 1"/>
          <p:cNvSpPr>
            <a:spLocks noChangeArrowheads="1"/>
          </p:cNvSpPr>
          <p:nvPr/>
        </p:nvSpPr>
        <p:spPr bwMode="auto">
          <a:xfrm>
            <a:off x="5627688" y="5635625"/>
            <a:ext cx="3403600" cy="554038"/>
          </a:xfrm>
          <a:prstGeom prst="rect">
            <a:avLst/>
          </a:prstGeom>
          <a:noFill/>
          <a:ln w="9525">
            <a:noFill/>
            <a:miter lim="800000"/>
            <a:headEnd/>
            <a:tailEnd/>
          </a:ln>
        </p:spPr>
        <p:txBody>
          <a:bodyPr>
            <a:spAutoFit/>
          </a:bodyPr>
          <a:lstStyle/>
          <a:p>
            <a:r>
              <a:rPr lang="de-CH" sz="1000" dirty="0"/>
              <a:t>http://www.kaboodle.com/reviews/peanuts-celebrate-the-little-things-prints-by-charles-schulz-at-allposters.com</a:t>
            </a:r>
          </a:p>
        </p:txBody>
      </p:sp>
      <p:sp>
        <p:nvSpPr>
          <p:cNvPr id="2" name="Datumsplatzhalter 1"/>
          <p:cNvSpPr>
            <a:spLocks noGrp="1"/>
          </p:cNvSpPr>
          <p:nvPr>
            <p:ph type="dt" sz="half" idx="11"/>
          </p:nvPr>
        </p:nvSpPr>
        <p:spPr>
          <a:xfrm>
            <a:off x="4830763" y="6524625"/>
            <a:ext cx="1557337" cy="144463"/>
          </a:xfrm>
        </p:spPr>
        <p:txBody>
          <a:bodyPr/>
          <a:lstStyle/>
          <a:p>
            <a:pPr>
              <a:defRPr/>
            </a:pPr>
            <a:r>
              <a:rPr lang="de-DE"/>
              <a:t>27. November 2014</a:t>
            </a:r>
            <a:endParaRPr lang="de-CH" dirty="0"/>
          </a:p>
        </p:txBody>
      </p:sp>
      <p:sp>
        <p:nvSpPr>
          <p:cNvPr id="4" name="Foliennummernplatzhalter 3"/>
          <p:cNvSpPr>
            <a:spLocks noGrp="1"/>
          </p:cNvSpPr>
          <p:nvPr>
            <p:ph type="sldNum" sz="quarter" idx="10"/>
          </p:nvPr>
        </p:nvSpPr>
        <p:spPr/>
        <p:txBody>
          <a:bodyPr/>
          <a:lstStyle/>
          <a:p>
            <a:pPr>
              <a:defRPr/>
            </a:pPr>
            <a:r>
              <a:rPr lang="de-CH" dirty="0"/>
              <a:t>    |  </a:t>
            </a:r>
            <a:fld id="{AE99BDC0-8AAE-4507-9CE5-5FDA628D1829}" type="slidenum">
              <a:rPr lang="de-CH" smtClean="0"/>
              <a:pPr>
                <a:defRPr/>
              </a:pPr>
              <a:t>26</a:t>
            </a:fld>
            <a:endParaRPr lang="de-CH"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12750" y="342900"/>
            <a:ext cx="6837363" cy="1079500"/>
          </a:xfrm>
        </p:spPr>
        <p:txBody>
          <a:bodyPr/>
          <a:lstStyle/>
          <a:p>
            <a:r>
              <a:rPr lang="de-DE" sz="2400" b="0" dirty="0">
                <a:solidFill>
                  <a:srgbClr val="ED7925"/>
                </a:solidFill>
              </a:rPr>
              <a:t>Lerntheoretische Orientierung</a:t>
            </a:r>
            <a:endParaRPr lang="en-US" sz="2400" b="0" dirty="0">
              <a:solidFill>
                <a:srgbClr val="ED7925"/>
              </a:solidFill>
            </a:endParaRPr>
          </a:p>
        </p:txBody>
      </p:sp>
      <p:sp>
        <p:nvSpPr>
          <p:cNvPr id="21507" name="Rectangle 5"/>
          <p:cNvSpPr>
            <a:spLocks noGrp="1" noChangeArrowheads="1"/>
          </p:cNvSpPr>
          <p:nvPr>
            <p:ph type="body" sz="half" idx="1"/>
          </p:nvPr>
        </p:nvSpPr>
        <p:spPr>
          <a:xfrm>
            <a:off x="377032" y="1076325"/>
            <a:ext cx="8566943" cy="5314950"/>
          </a:xfrm>
        </p:spPr>
        <p:txBody>
          <a:bodyPr/>
          <a:lstStyle/>
          <a:p>
            <a:pPr>
              <a:lnSpc>
                <a:spcPct val="100000"/>
              </a:lnSpc>
              <a:spcAft>
                <a:spcPts val="1200"/>
              </a:spcAft>
            </a:pPr>
            <a:r>
              <a:rPr lang="de-DE" altLang="zh-CN" sz="1800" dirty="0">
                <a:ea typeface="SimSun" pitchFamily="2" charset="-122"/>
              </a:rPr>
              <a:t>Jedes Verhalten wurde gelernt und kann auch wieder „verlernt“ (bzw. alternatives Verhalten) werden?</a:t>
            </a:r>
          </a:p>
          <a:p>
            <a:pPr>
              <a:lnSpc>
                <a:spcPct val="100000"/>
              </a:lnSpc>
              <a:spcAft>
                <a:spcPts val="1200"/>
              </a:spcAft>
            </a:pPr>
            <a:r>
              <a:rPr lang="de-DE" altLang="zh-CN" sz="1800" dirty="0">
                <a:ea typeface="SimSun" pitchFamily="2" charset="-122"/>
              </a:rPr>
              <a:t>In traumatisierenden Situationen gelernte Überlebensstrategien werden wegen ihrer hohen Funktionalität und Relevanz besonders schwer wieder „verlernt“?</a:t>
            </a:r>
          </a:p>
          <a:p>
            <a:pPr>
              <a:lnSpc>
                <a:spcPct val="100000"/>
              </a:lnSpc>
              <a:spcAft>
                <a:spcPts val="1200"/>
              </a:spcAft>
            </a:pPr>
            <a:r>
              <a:rPr lang="de-DE" altLang="zh-CN" sz="1800" dirty="0">
                <a:ea typeface="SimSun" pitchFamily="2" charset="-122"/>
              </a:rPr>
              <a:t>Was müsste das Kind noch lernen, um künftig</a:t>
            </a:r>
            <a:br>
              <a:rPr lang="de-DE" altLang="zh-CN" sz="1800" dirty="0">
                <a:ea typeface="SimSun" pitchFamily="2" charset="-122"/>
              </a:rPr>
            </a:br>
            <a:r>
              <a:rPr lang="de-DE" altLang="zh-CN" sz="1800" dirty="0">
                <a:ea typeface="SimSun" pitchFamily="2" charset="-122"/>
              </a:rPr>
              <a:t>in solchen Situationen alternativ handeln</a:t>
            </a:r>
            <a:br>
              <a:rPr lang="de-DE" altLang="zh-CN" sz="1800" dirty="0">
                <a:ea typeface="SimSun" pitchFamily="2" charset="-122"/>
              </a:rPr>
            </a:br>
            <a:r>
              <a:rPr lang="de-DE" altLang="zh-CN" sz="1800" dirty="0">
                <a:ea typeface="SimSun" pitchFamily="2" charset="-122"/>
              </a:rPr>
              <a:t>zu können?</a:t>
            </a:r>
          </a:p>
          <a:p>
            <a:pPr>
              <a:lnSpc>
                <a:spcPct val="100000"/>
              </a:lnSpc>
              <a:spcAft>
                <a:spcPts val="1200"/>
              </a:spcAft>
              <a:buFont typeface="Georgia" pitchFamily="18" charset="0"/>
              <a:buNone/>
            </a:pPr>
            <a:r>
              <a:rPr lang="de-DE" altLang="zh-CN" sz="1800" dirty="0">
                <a:ea typeface="SimSun" pitchFamily="2" charset="-122"/>
              </a:rPr>
              <a:t>	1)</a:t>
            </a:r>
          </a:p>
          <a:p>
            <a:pPr>
              <a:lnSpc>
                <a:spcPct val="100000"/>
              </a:lnSpc>
              <a:spcAft>
                <a:spcPts val="1200"/>
              </a:spcAft>
              <a:buFont typeface="Georgia" pitchFamily="18" charset="0"/>
              <a:buNone/>
            </a:pPr>
            <a:r>
              <a:rPr lang="de-DE" altLang="zh-CN" sz="1800" dirty="0">
                <a:ea typeface="SimSun" pitchFamily="2" charset="-122"/>
              </a:rPr>
              <a:t>	2)</a:t>
            </a:r>
          </a:p>
          <a:p>
            <a:pPr>
              <a:lnSpc>
                <a:spcPct val="100000"/>
              </a:lnSpc>
              <a:spcAft>
                <a:spcPts val="1200"/>
              </a:spcAft>
              <a:buFont typeface="Georgia" pitchFamily="18" charset="0"/>
              <a:buNone/>
            </a:pPr>
            <a:endParaRPr lang="de-DE" altLang="zh-CN" sz="1800" dirty="0">
              <a:ea typeface="SimSun" pitchFamily="2" charset="-122"/>
            </a:endParaRPr>
          </a:p>
          <a:p>
            <a:pPr>
              <a:lnSpc>
                <a:spcPct val="100000"/>
              </a:lnSpc>
              <a:spcAft>
                <a:spcPts val="1200"/>
              </a:spcAft>
            </a:pPr>
            <a:r>
              <a:rPr lang="de-DE" altLang="zh-CN" sz="1800" dirty="0">
                <a:ea typeface="SimSun" pitchFamily="2" charset="-122"/>
              </a:rPr>
              <a:t>Wie kann ich ______ in diesem Lernprozess </a:t>
            </a:r>
            <a:br>
              <a:rPr lang="de-DE" altLang="zh-CN" sz="1800" dirty="0">
                <a:ea typeface="SimSun" pitchFamily="2" charset="-122"/>
              </a:rPr>
            </a:br>
            <a:r>
              <a:rPr lang="de-DE" altLang="zh-CN" sz="1800" dirty="0">
                <a:ea typeface="SimSun" pitchFamily="2" charset="-122"/>
              </a:rPr>
              <a:t>unterstützen?</a:t>
            </a:r>
            <a:br>
              <a:rPr lang="de-DE" altLang="zh-CN" sz="1800" dirty="0">
                <a:ea typeface="SimSun" pitchFamily="2" charset="-122"/>
              </a:rPr>
            </a:br>
            <a:r>
              <a:rPr lang="de-DE" altLang="zh-CN" sz="1800" dirty="0">
                <a:ea typeface="SimSun" pitchFamily="2" charset="-122"/>
              </a:rPr>
              <a:t>(Konkrete Handlungsansätze mit dem Kind / Jugendlichen)</a:t>
            </a:r>
          </a:p>
          <a:p>
            <a:pPr>
              <a:lnSpc>
                <a:spcPct val="100000"/>
              </a:lnSpc>
              <a:spcAft>
                <a:spcPts val="1200"/>
              </a:spcAft>
              <a:buFont typeface="Georgia" pitchFamily="18" charset="0"/>
              <a:buNone/>
            </a:pPr>
            <a:r>
              <a:rPr lang="de-DE" altLang="zh-CN" sz="1800" dirty="0">
                <a:ea typeface="SimSun" pitchFamily="2" charset="-122"/>
              </a:rPr>
              <a:t>	1)</a:t>
            </a:r>
          </a:p>
          <a:p>
            <a:pPr>
              <a:lnSpc>
                <a:spcPct val="100000"/>
              </a:lnSpc>
              <a:spcAft>
                <a:spcPts val="1200"/>
              </a:spcAft>
              <a:buFont typeface="Georgia" pitchFamily="18" charset="0"/>
              <a:buNone/>
            </a:pPr>
            <a:r>
              <a:rPr lang="de-DE" altLang="zh-CN" sz="1800" dirty="0">
                <a:ea typeface="SimSun" pitchFamily="2" charset="-122"/>
              </a:rPr>
              <a:t>	2)</a:t>
            </a:r>
            <a:endParaRPr lang="en-US" sz="1800" dirty="0"/>
          </a:p>
        </p:txBody>
      </p:sp>
      <p:pic>
        <p:nvPicPr>
          <p:cNvPr id="21508" name="Picture 2" descr="C:\Users\Schmid\Pictures\Schulbank.jpg"/>
          <p:cNvPicPr>
            <a:picLocks noChangeAspect="1" noChangeArrowheads="1"/>
          </p:cNvPicPr>
          <p:nvPr/>
        </p:nvPicPr>
        <p:blipFill>
          <a:blip r:embed="rId2" cstate="print"/>
          <a:srcRect/>
          <a:stretch>
            <a:fillRect/>
          </a:stretch>
        </p:blipFill>
        <p:spPr bwMode="auto">
          <a:xfrm>
            <a:off x="6056313" y="2881313"/>
            <a:ext cx="2784475" cy="2087562"/>
          </a:xfrm>
          <a:prstGeom prst="rect">
            <a:avLst/>
          </a:prstGeom>
          <a:noFill/>
          <a:ln w="9525">
            <a:noFill/>
            <a:miter lim="800000"/>
            <a:headEnd/>
            <a:tailEnd/>
          </a:ln>
        </p:spPr>
      </p:pic>
      <p:sp>
        <p:nvSpPr>
          <p:cNvPr id="5" name="Foliennummernplatzhalter 3"/>
          <p:cNvSpPr txBox="1">
            <a:spLocks noGrp="1"/>
          </p:cNvSpPr>
          <p:nvPr/>
        </p:nvSpPr>
        <p:spPr bwMode="auto">
          <a:xfrm>
            <a:off x="7440613" y="6524625"/>
            <a:ext cx="1019175" cy="125413"/>
          </a:xfrm>
          <a:prstGeom prst="rect">
            <a:avLst/>
          </a:prstGeom>
          <a:noFill/>
          <a:ln>
            <a:miter lim="800000"/>
            <a:headEnd/>
            <a:tailEnd/>
          </a:ln>
        </p:spPr>
        <p:txBody>
          <a:bodyPr lIns="0" tIns="0" rIns="0" bIns="0"/>
          <a:lstStyle/>
          <a:p>
            <a:pPr algn="r">
              <a:defRPr/>
            </a:pPr>
            <a:r>
              <a:rPr lang="de-CH" sz="800" dirty="0">
                <a:cs typeface="+mn-cs"/>
              </a:rPr>
              <a:t>    |  </a:t>
            </a:r>
            <a:fld id="{92AE035F-DF97-4BEE-BDB3-59D647F03D39}" type="slidenum">
              <a:rPr lang="de-CH" sz="800">
                <a:cs typeface="+mn-cs"/>
              </a:rPr>
              <a:pPr algn="r">
                <a:defRPr/>
              </a:pPr>
              <a:t>27</a:t>
            </a:fld>
            <a:endParaRPr lang="de-CH" sz="800" dirty="0">
              <a:cs typeface="+mn-cs"/>
            </a:endParaRPr>
          </a:p>
        </p:txBody>
      </p:sp>
      <p:sp>
        <p:nvSpPr>
          <p:cNvPr id="2" name="Datumsplatzhalter 1"/>
          <p:cNvSpPr>
            <a:spLocks noGrp="1"/>
          </p:cNvSpPr>
          <p:nvPr>
            <p:ph type="dt" sz="half" idx="11"/>
          </p:nvPr>
        </p:nvSpPr>
        <p:spPr>
          <a:xfrm>
            <a:off x="4821238" y="6524625"/>
            <a:ext cx="1557337" cy="144463"/>
          </a:xfrm>
        </p:spPr>
        <p:txBody>
          <a:bodyPr/>
          <a:lstStyle/>
          <a:p>
            <a:pPr>
              <a:defRPr/>
            </a:pPr>
            <a:r>
              <a:rPr lang="de-DE"/>
              <a:t>27. November 2014</a:t>
            </a:r>
            <a:endParaRPr lang="de-CH" dirty="0"/>
          </a:p>
        </p:txBody>
      </p:sp>
      <p:sp>
        <p:nvSpPr>
          <p:cNvPr id="8" name="Rechteck 7"/>
          <p:cNvSpPr/>
          <p:nvPr/>
        </p:nvSpPr>
        <p:spPr>
          <a:xfrm>
            <a:off x="6297613" y="4952971"/>
            <a:ext cx="2286000" cy="400110"/>
          </a:xfrm>
          <a:prstGeom prst="rect">
            <a:avLst/>
          </a:prstGeom>
        </p:spPr>
        <p:txBody>
          <a:bodyPr>
            <a:spAutoFit/>
          </a:bodyPr>
          <a:lstStyle/>
          <a:p>
            <a:r>
              <a:rPr lang="de-DE" altLang="zh-CN" sz="500" kern="0" dirty="0">
                <a:solidFill>
                  <a:srgbClr val="444424"/>
                </a:solidFill>
                <a:latin typeface="Georgia"/>
                <a:ea typeface="SimSun" pitchFamily="2" charset="-122"/>
                <a:cs typeface="+mn-cs"/>
              </a:rPr>
              <a:t> </a:t>
            </a:r>
            <a:r>
              <a:rPr lang="de-DE" altLang="zh-CN" sz="500" kern="0" dirty="0">
                <a:solidFill>
                  <a:srgbClr val="444424"/>
                </a:solidFill>
                <a:latin typeface="Georgia"/>
                <a:ea typeface="SimSun" pitchFamily="2" charset="-122"/>
                <a:cs typeface="+mn-cs"/>
                <a:hlinkClick r:id="rId3"/>
              </a:rPr>
              <a:t>www.nordwestreisemagazin.de/torfundsiedlungsmuseum/Schulbank.jpg&amp;imgrefurl=htt</a:t>
            </a:r>
            <a:r>
              <a:rPr lang="de-DE" altLang="zh-CN" sz="500" kern="0" dirty="0">
                <a:solidFill>
                  <a:srgbClr val="444424"/>
                </a:solidFill>
                <a:latin typeface="Georgia"/>
                <a:ea typeface="SimSun" pitchFamily="2" charset="-122"/>
                <a:cs typeface="+mn-cs"/>
              </a:rPr>
              <a:t>p://www.nordwestreisemagazin.de/torf-und-siedlungsmuseum/schule</a:t>
            </a:r>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 name="Foliennummernplatzhalter 3"/>
          <p:cNvSpPr>
            <a:spLocks noGrp="1"/>
          </p:cNvSpPr>
          <p:nvPr>
            <p:ph type="sldNum" sz="quarter" idx="10"/>
          </p:nvPr>
        </p:nvSpPr>
        <p:spPr/>
        <p:txBody>
          <a:bodyPr/>
          <a:lstStyle/>
          <a:p>
            <a:pPr>
              <a:defRPr/>
            </a:pPr>
            <a:r>
              <a:rPr lang="de-CH"/>
              <a:t>    |  </a:t>
            </a:r>
            <a:fld id="{AE99BDC0-8AAE-4507-9CE5-5FDA628D1829}" type="slidenum">
              <a:rPr lang="de-CH" smtClean="0"/>
              <a:pPr>
                <a:defRPr/>
              </a:pPr>
              <a:t>27</a:t>
            </a:fld>
            <a:endParaRPr lang="de-CH"/>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3"/>
          <p:cNvSpPr>
            <a:spLocks noGrp="1"/>
          </p:cNvSpPr>
          <p:nvPr>
            <p:ph type="title" idx="4294967295"/>
          </p:nvPr>
        </p:nvSpPr>
        <p:spPr>
          <a:xfrm>
            <a:off x="160338" y="0"/>
            <a:ext cx="8983662" cy="1079500"/>
          </a:xfrm>
        </p:spPr>
        <p:txBody>
          <a:bodyPr lIns="91440" tIns="45720" rIns="91440" bIns="45720" anchor="ctr"/>
          <a:lstStyle/>
          <a:p>
            <a:r>
              <a:rPr lang="de-DE" sz="2400" dirty="0">
                <a:solidFill>
                  <a:srgbClr val="5B5055"/>
                </a:solidFill>
              </a:rPr>
              <a:t>Prinzipien der Interaktionsanalyse</a:t>
            </a:r>
            <a:br>
              <a:rPr lang="de-DE" sz="2400" dirty="0"/>
            </a:br>
            <a:r>
              <a:rPr lang="de-DE" sz="2400" b="0" dirty="0">
                <a:solidFill>
                  <a:srgbClr val="ED7925"/>
                </a:solidFill>
              </a:rPr>
              <a:t>Steigerung der Selbstwirksamkeit und Selbstfürsorge</a:t>
            </a:r>
            <a:endParaRPr lang="en-US" sz="2400" b="0" dirty="0">
              <a:solidFill>
                <a:srgbClr val="ED7925"/>
              </a:solidFill>
            </a:endParaRPr>
          </a:p>
        </p:txBody>
      </p:sp>
      <p:sp>
        <p:nvSpPr>
          <p:cNvPr id="22531" name="Inhaltsplatzhalter 5"/>
          <p:cNvSpPr>
            <a:spLocks noGrp="1"/>
          </p:cNvSpPr>
          <p:nvPr>
            <p:ph sz="half" idx="4294967295"/>
          </p:nvPr>
        </p:nvSpPr>
        <p:spPr>
          <a:xfrm>
            <a:off x="188693" y="1238250"/>
            <a:ext cx="5339910" cy="5048249"/>
          </a:xfrm>
        </p:spPr>
        <p:txBody>
          <a:bodyPr lIns="91440" tIns="45720" rIns="91440" bIns="45720"/>
          <a:lstStyle/>
          <a:p>
            <a:pPr>
              <a:lnSpc>
                <a:spcPct val="100000"/>
              </a:lnSpc>
              <a:spcAft>
                <a:spcPts val="1200"/>
              </a:spcAft>
            </a:pPr>
            <a:r>
              <a:rPr lang="de-DE" sz="1800" dirty="0"/>
              <a:t>Vermittlung von Selbstwirksamkeit zentrales Ziel der Fallberatung.</a:t>
            </a:r>
          </a:p>
          <a:p>
            <a:pPr>
              <a:lnSpc>
                <a:spcPct val="100000"/>
              </a:lnSpc>
              <a:spcAft>
                <a:spcPts val="1200"/>
              </a:spcAft>
            </a:pPr>
            <a:r>
              <a:rPr lang="de-DE" sz="1800" dirty="0"/>
              <a:t>Mindestens eine, besser zwei konkrete Ideen zum Ausprobieren sollten immer am Ende einer Beratung erarbeitet worden sein.</a:t>
            </a:r>
          </a:p>
          <a:p>
            <a:pPr>
              <a:lnSpc>
                <a:spcPct val="100000"/>
              </a:lnSpc>
              <a:spcAft>
                <a:spcPts val="1200"/>
              </a:spcAft>
            </a:pPr>
            <a:r>
              <a:rPr lang="de-DE" sz="1800" dirty="0"/>
              <a:t>Entscheidend ist, was von einer Fachkraft  mit ihren persönlichen Ressourcen wirklich umgesetzt werden kann! </a:t>
            </a:r>
          </a:p>
          <a:p>
            <a:pPr>
              <a:lnSpc>
                <a:spcPct val="100000"/>
              </a:lnSpc>
              <a:spcAft>
                <a:spcPts val="1200"/>
              </a:spcAft>
            </a:pPr>
            <a:r>
              <a:rPr lang="de-DE" sz="1800" dirty="0"/>
              <a:t>Häufig bestimmen sonst in Fallbesprechung die sichersten Mitarbeiter das Vorgehen und der Falleinbringende bleibt unversorgt. </a:t>
            </a:r>
          </a:p>
          <a:p>
            <a:pPr>
              <a:lnSpc>
                <a:spcPct val="100000"/>
              </a:lnSpc>
              <a:spcAft>
                <a:spcPts val="1200"/>
              </a:spcAft>
            </a:pPr>
            <a:r>
              <a:rPr lang="de-DE" sz="1800" dirty="0"/>
              <a:t>Summe der gelösten schwierigen Situationen – ergibt das arbeitsbezogene Selbstvertrauen eine Mitarbeiters.</a:t>
            </a:r>
            <a:endParaRPr lang="en-US" sz="1800" dirty="0"/>
          </a:p>
          <a:p>
            <a:endParaRPr lang="en-US" sz="1800" dirty="0"/>
          </a:p>
        </p:txBody>
      </p:sp>
      <p:sp>
        <p:nvSpPr>
          <p:cNvPr id="22532" name="Textplatzhalter 6"/>
          <p:cNvSpPr>
            <a:spLocks noGrp="1"/>
          </p:cNvSpPr>
          <p:nvPr>
            <p:ph type="body" sz="quarter" idx="4294967295"/>
          </p:nvPr>
        </p:nvSpPr>
        <p:spPr>
          <a:xfrm>
            <a:off x="4946650" y="5664200"/>
            <a:ext cx="4041775" cy="639763"/>
          </a:xfrm>
        </p:spPr>
        <p:txBody>
          <a:bodyPr lIns="91440" tIns="45720" rIns="91440" bIns="45720" anchor="b"/>
          <a:lstStyle/>
          <a:p>
            <a:pPr marL="0" indent="0">
              <a:lnSpc>
                <a:spcPct val="80000"/>
              </a:lnSpc>
              <a:buFont typeface="Georgia" pitchFamily="18" charset="0"/>
              <a:buNone/>
            </a:pPr>
            <a:r>
              <a:rPr lang="de-DE" sz="600" b="1" dirty="0"/>
              <a:t>http://www.google.de/imgres?imgurl=http://die-bikeschule.de/typo3temp/pics/61f38d2104.jpg&amp;imgrefurl=http://die-bikeschule.de/index.php%3Fid%3D91&amp;usg=__H5eX_CfGOmr3X5Fm3EILSJkJOM8=&amp;h=370&amp;w=300&amp;sz=56&amp;hl=de&amp;start=0&amp;zoom=1&amp;tbnid=5NUUkF4m891cvM:&amp;tbnh=151&amp;tbnw=120&amp;ei=1P_RTbLvIZDCswbi8vC1CQ&amp;prev=/search%3Fq%3DSelbstwirksamkeit%26um%3D1%26hl%3Dde%26sa%3DN%26rlz%3D1T4SKPB_deDE372DE373%26biw%3D1107%26bih%3D788%26tbm%3Disch&amp;um=1&amp;itbs=1&amp;iact=rc&amp;dur=452&amp;page=1&amp;ndsp=22&amp;ved=1t:429,r:2,s:0&amp;tx=90&amp;ty=60</a:t>
            </a:r>
          </a:p>
        </p:txBody>
      </p:sp>
      <p:pic>
        <p:nvPicPr>
          <p:cNvPr id="22533" name="Picture 2" descr="C:\Users\Schmid\Pictures\Selbstwirksamkeit.jpg"/>
          <p:cNvPicPr>
            <a:picLocks noGrp="1" noChangeAspect="1" noChangeArrowheads="1"/>
          </p:cNvPicPr>
          <p:nvPr>
            <p:ph sz="quarter" idx="4294967295"/>
          </p:nvPr>
        </p:nvPicPr>
        <p:blipFill>
          <a:blip r:embed="rId2" cstate="print"/>
          <a:srcRect/>
          <a:stretch>
            <a:fillRect/>
          </a:stretch>
        </p:blipFill>
        <p:spPr>
          <a:xfrm>
            <a:off x="5502275" y="1289050"/>
            <a:ext cx="3295650" cy="4276725"/>
          </a:xfrm>
        </p:spPr>
      </p:pic>
      <p:sp>
        <p:nvSpPr>
          <p:cNvPr id="8"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dirty="0">
                <a:solidFill>
                  <a:srgbClr val="444424"/>
                </a:solidFill>
                <a:latin typeface="+mj-lt"/>
                <a:cs typeface="+mn-cs"/>
              </a:rPr>
              <a:t>Universitäre Psychiatrische Kliniken Basel</a:t>
            </a:r>
            <a:r>
              <a:rPr lang="de-CH" sz="800" dirty="0">
                <a:solidFill>
                  <a:srgbClr val="444424"/>
                </a:solidFill>
                <a:latin typeface="+mj-lt"/>
                <a:cs typeface="+mn-cs"/>
              </a:rPr>
              <a:t> | www.upkbs.ch |</a:t>
            </a:r>
          </a:p>
        </p:txBody>
      </p:sp>
      <p:sp>
        <p:nvSpPr>
          <p:cNvPr id="2" name="Datumsplatzhalter 1"/>
          <p:cNvSpPr>
            <a:spLocks noGrp="1"/>
          </p:cNvSpPr>
          <p:nvPr>
            <p:ph type="dt" sz="half" idx="11"/>
          </p:nvPr>
        </p:nvSpPr>
        <p:spPr>
          <a:xfrm>
            <a:off x="4830763" y="6524625"/>
            <a:ext cx="1557337" cy="144463"/>
          </a:xfrm>
        </p:spPr>
        <p:txBody>
          <a:bodyPr/>
          <a:lstStyle/>
          <a:p>
            <a:pPr>
              <a:defRPr/>
            </a:pPr>
            <a:r>
              <a:rPr lang="de-DE"/>
              <a:t>27. November 2014</a:t>
            </a:r>
            <a:endParaRPr lang="de-CH" dirty="0"/>
          </a:p>
        </p:txBody>
      </p:sp>
      <p:sp>
        <p:nvSpPr>
          <p:cNvPr id="4" name="Foliennummernplatzhalter 3"/>
          <p:cNvSpPr>
            <a:spLocks noGrp="1"/>
          </p:cNvSpPr>
          <p:nvPr>
            <p:ph type="sldNum" sz="quarter" idx="10"/>
          </p:nvPr>
        </p:nvSpPr>
        <p:spPr/>
        <p:txBody>
          <a:bodyPr/>
          <a:lstStyle/>
          <a:p>
            <a:pPr>
              <a:defRPr/>
            </a:pPr>
            <a:r>
              <a:rPr lang="de-CH" dirty="0"/>
              <a:t>    |  </a:t>
            </a:r>
            <a:fld id="{4059135B-6042-4096-96A5-6DFDECAC8844}" type="slidenum">
              <a:rPr lang="de-CH" smtClean="0"/>
              <a:pPr>
                <a:defRPr/>
              </a:pPr>
              <a:t>28</a:t>
            </a:fld>
            <a:endParaRPr lang="de-CH"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6"/>
          <p:cNvSpPr>
            <a:spLocks noGrp="1"/>
          </p:cNvSpPr>
          <p:nvPr>
            <p:ph type="title" idx="4294967295"/>
          </p:nvPr>
        </p:nvSpPr>
        <p:spPr>
          <a:xfrm>
            <a:off x="339725" y="257175"/>
            <a:ext cx="8804275" cy="1079500"/>
          </a:xfrm>
        </p:spPr>
        <p:txBody>
          <a:bodyPr lIns="91440" tIns="45720" rIns="91440" bIns="45720" anchor="ctr"/>
          <a:lstStyle/>
          <a:p>
            <a:r>
              <a:rPr lang="de-DE" sz="2400" dirty="0">
                <a:solidFill>
                  <a:srgbClr val="5B5055"/>
                </a:solidFill>
              </a:rPr>
              <a:t>Prinzipien der Interaktionsanalyse</a:t>
            </a:r>
            <a:br>
              <a:rPr lang="de-DE" sz="2400" dirty="0"/>
            </a:br>
            <a:r>
              <a:rPr lang="de-DE" sz="2400" b="0" dirty="0">
                <a:solidFill>
                  <a:srgbClr val="ED7925"/>
                </a:solidFill>
              </a:rPr>
              <a:t>Steigerung der Selbstwirksamkeit und Selbstfürsorge</a:t>
            </a:r>
            <a:endParaRPr lang="en-US" sz="2400" b="0" dirty="0">
              <a:solidFill>
                <a:srgbClr val="ED7925"/>
              </a:solidFill>
            </a:endParaRPr>
          </a:p>
        </p:txBody>
      </p:sp>
      <p:sp>
        <p:nvSpPr>
          <p:cNvPr id="23555" name="Inhaltsplatzhalter 8"/>
          <p:cNvSpPr>
            <a:spLocks noGrp="1"/>
          </p:cNvSpPr>
          <p:nvPr>
            <p:ph sz="half" idx="4294967295"/>
          </p:nvPr>
        </p:nvSpPr>
        <p:spPr>
          <a:xfrm>
            <a:off x="263525" y="1381125"/>
            <a:ext cx="4892675" cy="4922838"/>
          </a:xfrm>
        </p:spPr>
        <p:txBody>
          <a:bodyPr lIns="91440" tIns="45720" rIns="91440" bIns="45720"/>
          <a:lstStyle/>
          <a:p>
            <a:pPr>
              <a:lnSpc>
                <a:spcPct val="100000"/>
              </a:lnSpc>
              <a:spcAft>
                <a:spcPts val="1200"/>
              </a:spcAft>
            </a:pPr>
            <a:r>
              <a:rPr lang="de-DE" altLang="zh-CN" sz="2000" dirty="0">
                <a:ea typeface="SimSun" pitchFamily="2" charset="-122"/>
              </a:rPr>
              <a:t>Wie gewappnet fühle ich mich aktuell für die nächste Situation mit XY?</a:t>
            </a:r>
          </a:p>
          <a:p>
            <a:pPr>
              <a:lnSpc>
                <a:spcPct val="100000"/>
              </a:lnSpc>
              <a:spcAft>
                <a:spcPts val="1200"/>
              </a:spcAft>
            </a:pPr>
            <a:r>
              <a:rPr lang="de-DE" altLang="zh-CN" sz="2000" dirty="0">
                <a:ea typeface="SimSun" pitchFamily="2" charset="-122"/>
              </a:rPr>
              <a:t>Was brauche ich, um mich in der Situation sicher zu fühlen? Welche unangenehmen Gefühle entstehen gegebenenfalls?</a:t>
            </a:r>
          </a:p>
          <a:p>
            <a:pPr>
              <a:lnSpc>
                <a:spcPct val="100000"/>
              </a:lnSpc>
              <a:spcAft>
                <a:spcPts val="1200"/>
              </a:spcAft>
            </a:pPr>
            <a:r>
              <a:rPr lang="de-DE" altLang="zh-CN" sz="2000" dirty="0">
                <a:ea typeface="SimSun" pitchFamily="2" charset="-122"/>
              </a:rPr>
              <a:t>Welche Idee hab ich, wie ich dieses Gefühl versorgen kann/was kann ich tun, damit dieses unangenehme Gefühl weniger wird?</a:t>
            </a:r>
          </a:p>
          <a:p>
            <a:pPr marL="180975" indent="0">
              <a:lnSpc>
                <a:spcPct val="100000"/>
              </a:lnSpc>
              <a:spcAft>
                <a:spcPts val="1200"/>
              </a:spcAft>
              <a:buNone/>
            </a:pPr>
            <a:r>
              <a:rPr lang="de-DE" altLang="zh-CN" sz="2000" dirty="0">
                <a:ea typeface="SimSun" pitchFamily="2" charset="-122"/>
              </a:rPr>
              <a:t>1.)</a:t>
            </a:r>
          </a:p>
          <a:p>
            <a:pPr marL="180975" indent="0">
              <a:lnSpc>
                <a:spcPct val="100000"/>
              </a:lnSpc>
              <a:spcAft>
                <a:spcPts val="1200"/>
              </a:spcAft>
              <a:buNone/>
            </a:pPr>
            <a:r>
              <a:rPr lang="de-DE" altLang="zh-CN" sz="2000" dirty="0">
                <a:ea typeface="SimSun" pitchFamily="2" charset="-122"/>
              </a:rPr>
              <a:t>2.)</a:t>
            </a:r>
          </a:p>
          <a:p>
            <a:pPr>
              <a:lnSpc>
                <a:spcPct val="100000"/>
              </a:lnSpc>
              <a:spcAft>
                <a:spcPts val="1200"/>
              </a:spcAft>
            </a:pPr>
            <a:endParaRPr lang="en-US" sz="2000" dirty="0"/>
          </a:p>
        </p:txBody>
      </p:sp>
      <p:pic>
        <p:nvPicPr>
          <p:cNvPr id="23556" name="Picture 3" descr="C:\Users\Schmid\Pictures\Selbstwirksamkeit-2.jpg"/>
          <p:cNvPicPr>
            <a:picLocks noGrp="1" noChangeAspect="1" noChangeArrowheads="1"/>
          </p:cNvPicPr>
          <p:nvPr>
            <p:ph sz="quarter" idx="4294967295"/>
          </p:nvPr>
        </p:nvPicPr>
        <p:blipFill>
          <a:blip r:embed="rId2" cstate="print"/>
          <a:srcRect/>
          <a:stretch>
            <a:fillRect/>
          </a:stretch>
        </p:blipFill>
        <p:spPr>
          <a:xfrm>
            <a:off x="5299075" y="1343025"/>
            <a:ext cx="3448050" cy="4105275"/>
          </a:xfrm>
        </p:spPr>
      </p:pic>
      <p:sp>
        <p:nvSpPr>
          <p:cNvPr id="278535" name="Rectangle 7"/>
          <p:cNvSpPr>
            <a:spLocks noChangeArrowheads="1"/>
          </p:cNvSpPr>
          <p:nvPr/>
        </p:nvSpPr>
        <p:spPr bwMode="auto">
          <a:xfrm>
            <a:off x="4572000" y="5535613"/>
            <a:ext cx="4572000" cy="768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lnSpc>
                <a:spcPct val="80000"/>
              </a:lnSpc>
              <a:spcBef>
                <a:spcPct val="50000"/>
              </a:spcBef>
              <a:buClr>
                <a:srgbClr val="ED7925"/>
              </a:buClr>
              <a:buFont typeface="Georgia" pitchFamily="18" charset="0"/>
              <a:buNone/>
              <a:defRPr/>
            </a:pPr>
            <a:r>
              <a:rPr lang="de-DE" sz="1200" dirty="0">
                <a:solidFill>
                  <a:srgbClr val="444424"/>
                </a:solidFill>
                <a:cs typeface="Arial" charset="0"/>
              </a:rPr>
              <a:t>http://starkeschule.ukrlp.de/image/image_gallery?uuid=6875daee-15ff-4bdc-826a-dab927429512&amp;groupId=10161&amp;t=1288955258124</a:t>
            </a:r>
          </a:p>
          <a:p>
            <a:pPr eaLnBrk="0" hangingPunct="0">
              <a:lnSpc>
                <a:spcPct val="80000"/>
              </a:lnSpc>
              <a:spcBef>
                <a:spcPct val="50000"/>
              </a:spcBef>
              <a:buClr>
                <a:srgbClr val="ED7925"/>
              </a:buClr>
              <a:buFont typeface="Georgia" pitchFamily="18" charset="0"/>
              <a:buNone/>
              <a:defRPr/>
            </a:pPr>
            <a:endParaRPr lang="de-DE" sz="1200" b="1" dirty="0">
              <a:solidFill>
                <a:srgbClr val="444424"/>
              </a:solidFill>
              <a:cs typeface="Arial" charset="0"/>
            </a:endParaRPr>
          </a:p>
        </p:txBody>
      </p:sp>
      <p:sp>
        <p:nvSpPr>
          <p:cNvPr id="7"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dirty="0">
                <a:solidFill>
                  <a:srgbClr val="444424"/>
                </a:solidFill>
                <a:latin typeface="+mj-lt"/>
                <a:cs typeface="+mn-cs"/>
              </a:rPr>
              <a:t>Universitäre Psychiatrische Kliniken Basel</a:t>
            </a:r>
            <a:r>
              <a:rPr lang="de-CH" sz="800" dirty="0">
                <a:solidFill>
                  <a:srgbClr val="444424"/>
                </a:solidFill>
                <a:latin typeface="+mj-lt"/>
                <a:cs typeface="+mn-cs"/>
              </a:rPr>
              <a:t> | www.upkbs.ch |</a:t>
            </a:r>
          </a:p>
        </p:txBody>
      </p:sp>
      <p:sp>
        <p:nvSpPr>
          <p:cNvPr id="8" name="Foliennummernplatzhalter 3"/>
          <p:cNvSpPr txBox="1">
            <a:spLocks noGrp="1"/>
          </p:cNvSpPr>
          <p:nvPr/>
        </p:nvSpPr>
        <p:spPr bwMode="auto">
          <a:xfrm>
            <a:off x="7440613" y="6524625"/>
            <a:ext cx="1019175" cy="125413"/>
          </a:xfrm>
          <a:prstGeom prst="rect">
            <a:avLst/>
          </a:prstGeom>
          <a:noFill/>
          <a:ln>
            <a:miter lim="800000"/>
            <a:headEnd/>
            <a:tailEnd/>
          </a:ln>
        </p:spPr>
        <p:txBody>
          <a:bodyPr lIns="0" tIns="0" rIns="0" bIns="0"/>
          <a:lstStyle/>
          <a:p>
            <a:pPr algn="r">
              <a:defRPr/>
            </a:pPr>
            <a:r>
              <a:rPr lang="de-CH" sz="800" dirty="0">
                <a:cs typeface="+mn-cs"/>
              </a:rPr>
              <a:t>    |  </a:t>
            </a:r>
            <a:fld id="{34F18AFB-B0A4-4451-96CD-CCBF7D6EA6E5}" type="slidenum">
              <a:rPr lang="de-CH" sz="800">
                <a:cs typeface="+mn-cs"/>
              </a:rPr>
              <a:pPr algn="r">
                <a:defRPr/>
              </a:pPr>
              <a:t>29</a:t>
            </a:fld>
            <a:endParaRPr lang="de-CH" sz="800" dirty="0">
              <a:cs typeface="+mn-cs"/>
            </a:endParaRPr>
          </a:p>
        </p:txBody>
      </p:sp>
      <p:sp>
        <p:nvSpPr>
          <p:cNvPr id="2" name="Datumsplatzhalter 1"/>
          <p:cNvSpPr>
            <a:spLocks noGrp="1"/>
          </p:cNvSpPr>
          <p:nvPr>
            <p:ph type="dt" sz="half" idx="11"/>
          </p:nvPr>
        </p:nvSpPr>
        <p:spPr>
          <a:xfrm>
            <a:off x="4830763" y="6524625"/>
            <a:ext cx="1557337" cy="144463"/>
          </a:xfrm>
        </p:spPr>
        <p:txBody>
          <a:bodyPr/>
          <a:lstStyle/>
          <a:p>
            <a:pPr>
              <a:defRPr/>
            </a:pPr>
            <a:r>
              <a:rPr lang="de-DE"/>
              <a:t>27. November 2014</a:t>
            </a:r>
            <a:endParaRPr lang="de-CH"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chmid\Pictures\trotz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2417763"/>
            <a:ext cx="2128838"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C:\Users\Schmid\Pictures\Ma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2205038"/>
            <a:ext cx="26193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el 1"/>
          <p:cNvSpPr>
            <a:spLocks noGrp="1"/>
          </p:cNvSpPr>
          <p:nvPr>
            <p:ph type="title"/>
          </p:nvPr>
        </p:nvSpPr>
        <p:spPr>
          <a:xfrm>
            <a:off x="425450" y="357188"/>
            <a:ext cx="8261350" cy="1079500"/>
          </a:xfrm>
        </p:spPr>
        <p:txBody>
          <a:bodyPr/>
          <a:lstStyle/>
          <a:p>
            <a:r>
              <a:rPr lang="de-DE" altLang="de-DE" sz="2400" dirty="0">
                <a:solidFill>
                  <a:srgbClr val="5B5055"/>
                </a:solidFill>
              </a:rPr>
              <a:t>Grundidee zur Analyse von Problemverhalten</a:t>
            </a:r>
            <a:br>
              <a:rPr lang="de-DE" altLang="de-DE" sz="2400" dirty="0"/>
            </a:br>
            <a:r>
              <a:rPr lang="de-DE" altLang="de-DE" sz="2400" b="0" dirty="0">
                <a:solidFill>
                  <a:srgbClr val="ED7925"/>
                </a:solidFill>
              </a:rPr>
              <a:t>Vom Du zum Wir – Überspitzt das klassische Modell</a:t>
            </a:r>
          </a:p>
        </p:txBody>
      </p:sp>
      <p:sp>
        <p:nvSpPr>
          <p:cNvPr id="11269"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r>
              <a:rPr lang="de-CH" altLang="de-DE"/>
              <a:t>    |  </a:t>
            </a:r>
            <a:fld id="{412F51CC-DE7B-4A0D-9355-F93FA004AA5C}" type="slidenum">
              <a:rPr lang="de-CH" altLang="de-DE" smtClean="0"/>
              <a:pPr eaLnBrk="1" hangingPunct="1"/>
              <a:t>3</a:t>
            </a:fld>
            <a:endParaRPr lang="de-CH" altLang="de-DE"/>
          </a:p>
        </p:txBody>
      </p:sp>
      <p:sp>
        <p:nvSpPr>
          <p:cNvPr id="5" name="Datumsplatzhalter 4"/>
          <p:cNvSpPr>
            <a:spLocks noGrp="1"/>
          </p:cNvSpPr>
          <p:nvPr>
            <p:ph type="dt" sz="quarter" idx="11"/>
          </p:nvPr>
        </p:nvSpPr>
        <p:spPr/>
        <p:txBody>
          <a:bodyPr/>
          <a:lstStyle/>
          <a:p>
            <a:pPr>
              <a:defRPr/>
            </a:pPr>
            <a:r>
              <a:rPr lang="de-DE"/>
              <a:t>27. November 2014</a:t>
            </a:r>
            <a:endParaRPr lang="de-CH"/>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2" name="Pfeil nach rechts 1"/>
          <p:cNvSpPr/>
          <p:nvPr/>
        </p:nvSpPr>
        <p:spPr>
          <a:xfrm>
            <a:off x="2374900" y="3068638"/>
            <a:ext cx="4673600" cy="1889125"/>
          </a:xfrm>
          <a:prstGeom prst="rightArrow">
            <a:avLst/>
          </a:prstGeom>
          <a:solidFill>
            <a:srgbClr val="ED7925"/>
          </a:solidFill>
          <a:ln>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Erziehungsmaßnahmen zur</a:t>
            </a:r>
          </a:p>
          <a:p>
            <a:pPr algn="ctr">
              <a:defRPr/>
            </a:pPr>
            <a:r>
              <a:rPr lang="de-DE" dirty="0"/>
              <a:t>Veränderung </a:t>
            </a:r>
          </a:p>
        </p:txBody>
      </p:sp>
    </p:spTree>
    <p:extLst>
      <p:ext uri="{BB962C8B-B14F-4D97-AF65-F5344CB8AC3E}">
        <p14:creationId xmlns:p14="http://schemas.microsoft.com/office/powerpoint/2010/main" val="1512380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06144" y="343584"/>
            <a:ext cx="6837363" cy="1079500"/>
          </a:xfrm>
        </p:spPr>
        <p:txBody>
          <a:bodyPr/>
          <a:lstStyle/>
          <a:p>
            <a:r>
              <a:rPr lang="de-DE" sz="2400" dirty="0">
                <a:solidFill>
                  <a:srgbClr val="5B5055"/>
                </a:solidFill>
              </a:rPr>
              <a:t>Fazit</a:t>
            </a:r>
            <a:br>
              <a:rPr lang="de-DE" sz="2400" b="0" dirty="0">
                <a:solidFill>
                  <a:srgbClr val="ED7925"/>
                </a:solidFill>
              </a:rPr>
            </a:br>
            <a:r>
              <a:rPr lang="de-DE" sz="2400" b="0" dirty="0">
                <a:solidFill>
                  <a:srgbClr val="ED7925"/>
                </a:solidFill>
              </a:rPr>
              <a:t>Erfahrungen mit der Interaktionsanalyse</a:t>
            </a:r>
          </a:p>
        </p:txBody>
      </p:sp>
      <p:sp>
        <p:nvSpPr>
          <p:cNvPr id="6" name="Inhaltsplatzhalter 5"/>
          <p:cNvSpPr>
            <a:spLocks noGrp="1"/>
          </p:cNvSpPr>
          <p:nvPr>
            <p:ph idx="1"/>
          </p:nvPr>
        </p:nvSpPr>
        <p:spPr>
          <a:xfrm>
            <a:off x="504825" y="1400175"/>
            <a:ext cx="8334375" cy="4724400"/>
          </a:xfrm>
        </p:spPr>
        <p:txBody>
          <a:bodyPr/>
          <a:lstStyle/>
          <a:p>
            <a:pPr>
              <a:lnSpc>
                <a:spcPct val="100000"/>
              </a:lnSpc>
              <a:spcAft>
                <a:spcPts val="1800"/>
              </a:spcAft>
            </a:pPr>
            <a:r>
              <a:rPr lang="de-DE" sz="2000" dirty="0"/>
              <a:t>Sie sensibilisiert für die wichtigsten Themen und trägt sehr zu einem umfassenden Fallverständnis bei. Der praktische Nutzen ist durch die konkrete Ableitung von milieutherapeutischen Interventionen erheblich.</a:t>
            </a:r>
          </a:p>
          <a:p>
            <a:pPr>
              <a:lnSpc>
                <a:spcPct val="100000"/>
              </a:lnSpc>
              <a:spcAft>
                <a:spcPts val="1800"/>
              </a:spcAft>
            </a:pPr>
            <a:r>
              <a:rPr lang="de-DE" sz="2000" dirty="0"/>
              <a:t>Für die konsequente Anwendung für alle Fälle in der Praxis ist die Interaktionsanalyse aber leider zu ausführlich und zeitaufwendig.</a:t>
            </a:r>
          </a:p>
          <a:p>
            <a:pPr>
              <a:lnSpc>
                <a:spcPct val="100000"/>
              </a:lnSpc>
              <a:spcAft>
                <a:spcPts val="1800"/>
              </a:spcAft>
            </a:pPr>
            <a:r>
              <a:rPr lang="de-DE" sz="2000" dirty="0"/>
              <a:t>Die Erfahrung und die persönliche Präferenz zeigt, welche Aspekte man bei welchen Fällen vertiefen sollte, um möglichst rasch zu einem Fallverständnis und Interventionsideen zu kommen. </a:t>
            </a:r>
          </a:p>
          <a:p>
            <a:pPr>
              <a:lnSpc>
                <a:spcPct val="100000"/>
              </a:lnSpc>
              <a:spcAft>
                <a:spcPts val="1800"/>
              </a:spcAft>
            </a:pPr>
            <a:r>
              <a:rPr lang="de-DE" sz="2000" dirty="0"/>
              <a:t>Um ein Gefühl hierfür zu bekommen ist es empfehlenswert, die  ganze Interaktionsanalyse in Fallbesprechungen mehrmals auszuprobieren, bis man das Prinzip verstanden hat und sich sicher fühlt, und sie dann in der Praxis bei Fallbesprechungen als Orientierung zu nutzen.</a:t>
            </a:r>
          </a:p>
        </p:txBody>
      </p:sp>
      <p:sp>
        <p:nvSpPr>
          <p:cNvPr id="2" name="Foliennummernplatzhalter 1"/>
          <p:cNvSpPr>
            <a:spLocks noGrp="1"/>
          </p:cNvSpPr>
          <p:nvPr>
            <p:ph type="sldNum" sz="quarter" idx="10"/>
          </p:nvPr>
        </p:nvSpPr>
        <p:spPr/>
        <p:txBody>
          <a:bodyPr/>
          <a:lstStyle/>
          <a:p>
            <a:pPr>
              <a:defRPr/>
            </a:pPr>
            <a:r>
              <a:rPr lang="de-CH"/>
              <a:t>    |  </a:t>
            </a:r>
            <a:fld id="{4059135B-6042-4096-96A5-6DFDECAC8844}" type="slidenum">
              <a:rPr lang="de-CH" smtClean="0"/>
              <a:pPr>
                <a:defRPr/>
              </a:pPr>
              <a:t>30</a:t>
            </a:fld>
            <a:endParaRPr lang="de-CH"/>
          </a:p>
        </p:txBody>
      </p:sp>
      <p:sp>
        <p:nvSpPr>
          <p:cNvPr id="3" name="Datumsplatzhalter 2"/>
          <p:cNvSpPr>
            <a:spLocks noGrp="1"/>
          </p:cNvSpPr>
          <p:nvPr>
            <p:ph type="dt" sz="half" idx="11"/>
          </p:nvPr>
        </p:nvSpPr>
        <p:spPr/>
        <p:txBody>
          <a:bodyPr/>
          <a:lstStyle/>
          <a:p>
            <a:pPr>
              <a:defRPr/>
            </a:pPr>
            <a:r>
              <a:rPr lang="de-DE"/>
              <a:t>27. November 2014</a:t>
            </a:r>
            <a:endParaRPr lang="de-CH"/>
          </a:p>
        </p:txBody>
      </p:sp>
      <p:sp>
        <p:nvSpPr>
          <p:cNvPr id="4" name="Fußzeilenplatzhalter 3"/>
          <p:cNvSpPr>
            <a:spLocks noGrp="1"/>
          </p:cNvSpPr>
          <p:nvPr>
            <p:ph type="ftr" sz="quarter" idx="12"/>
          </p:nvPr>
        </p:nvSpPr>
        <p:spPr/>
        <p:txBody>
          <a:body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4289588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6"/>
          <p:cNvSpPr>
            <a:spLocks noGrp="1"/>
          </p:cNvSpPr>
          <p:nvPr>
            <p:ph type="title"/>
          </p:nvPr>
        </p:nvSpPr>
        <p:spPr>
          <a:xfrm>
            <a:off x="615820" y="346302"/>
            <a:ext cx="8089674" cy="1079500"/>
          </a:xfrm>
        </p:spPr>
        <p:txBody>
          <a:bodyPr/>
          <a:lstStyle/>
          <a:p>
            <a:r>
              <a:rPr lang="de-DE" sz="2800" dirty="0">
                <a:solidFill>
                  <a:srgbClr val="5B5055"/>
                </a:solidFill>
              </a:rPr>
              <a:t>Die „Weil-Frage“ und der „gute Grund“</a:t>
            </a:r>
          </a:p>
        </p:txBody>
      </p:sp>
      <p:sp>
        <p:nvSpPr>
          <p:cNvPr id="8" name="Inhaltsplatzhalter 7"/>
          <p:cNvSpPr>
            <a:spLocks noGrp="1"/>
          </p:cNvSpPr>
          <p:nvPr>
            <p:ph idx="1"/>
          </p:nvPr>
        </p:nvSpPr>
        <p:spPr>
          <a:xfrm>
            <a:off x="711200" y="814388"/>
            <a:ext cx="7632701" cy="5343525"/>
          </a:xfrm>
        </p:spPr>
        <p:txBody>
          <a:bodyPr/>
          <a:lstStyle/>
          <a:p>
            <a:pPr marL="0" indent="0">
              <a:buFont typeface="Georgia" pitchFamily="18" charset="0"/>
              <a:buNone/>
              <a:defRPr/>
            </a:pPr>
            <a:endParaRPr lang="de-DE" sz="2400" dirty="0">
              <a:solidFill>
                <a:srgbClr val="ED7925"/>
              </a:solidFill>
            </a:endParaRPr>
          </a:p>
          <a:p>
            <a:pPr marL="0" indent="0">
              <a:buNone/>
              <a:defRPr/>
            </a:pPr>
            <a:r>
              <a:rPr lang="de-DE" sz="2400" dirty="0">
                <a:solidFill>
                  <a:srgbClr val="ED7925"/>
                </a:solidFill>
              </a:rPr>
              <a:t>Die „Weil-Methode“ als eine Möglichkeit:</a:t>
            </a:r>
          </a:p>
          <a:p>
            <a:pPr>
              <a:defRPr/>
            </a:pPr>
            <a:endParaRPr lang="de-DE" dirty="0"/>
          </a:p>
          <a:p>
            <a:pPr marL="342900" indent="-342900">
              <a:buFont typeface="+mj-lt"/>
              <a:buAutoNum type="arabicPeriod"/>
              <a:defRPr/>
            </a:pPr>
            <a:r>
              <a:rPr lang="de-DE" sz="2200" dirty="0"/>
              <a:t>Eine andere Perspektive auf ein Problemverhalten einzunehmen.</a:t>
            </a:r>
          </a:p>
          <a:p>
            <a:pPr marL="342900" indent="-342900">
              <a:buFont typeface="+mj-lt"/>
              <a:buAutoNum type="arabicPeriod"/>
              <a:defRPr/>
            </a:pPr>
            <a:endParaRPr lang="de-DE" sz="2200" dirty="0"/>
          </a:p>
          <a:p>
            <a:pPr marL="342900" indent="-342900">
              <a:buFont typeface="+mj-lt"/>
              <a:buAutoNum type="arabicPeriod"/>
              <a:defRPr/>
            </a:pPr>
            <a:r>
              <a:rPr lang="de-DE" sz="2200" dirty="0"/>
              <a:t>Den „guten Grund“ für ein Problemverhalten zu identifizieren</a:t>
            </a:r>
          </a:p>
          <a:p>
            <a:pPr marL="342900" indent="-342900">
              <a:buFont typeface="+mj-lt"/>
              <a:buAutoNum type="arabicPeriod"/>
              <a:defRPr/>
            </a:pPr>
            <a:endParaRPr lang="de-DE" sz="2200" dirty="0"/>
          </a:p>
          <a:p>
            <a:pPr marL="342900" indent="-342900">
              <a:buFont typeface="+mj-lt"/>
              <a:buAutoNum type="arabicPeriod"/>
              <a:defRPr/>
            </a:pPr>
            <a:r>
              <a:rPr lang="de-DE" sz="2200" dirty="0"/>
              <a:t>Einen Ansatzpunkt für eine Versorgung des zugrundliegenden Bedürfnisse zu identifizieren.</a:t>
            </a:r>
          </a:p>
          <a:p>
            <a:pPr marL="342900" indent="-342900">
              <a:buFont typeface="+mj-lt"/>
              <a:buAutoNum type="arabicPeriod"/>
              <a:defRPr/>
            </a:pPr>
            <a:endParaRPr lang="de-DE" sz="2200" dirty="0"/>
          </a:p>
          <a:p>
            <a:pPr marL="342900" indent="-342900">
              <a:buFont typeface="+mj-lt"/>
              <a:buAutoNum type="arabicPeriod"/>
              <a:defRPr/>
            </a:pPr>
            <a:r>
              <a:rPr lang="de-DE" sz="2200" dirty="0"/>
              <a:t>Eine gemeinsame Perspektive in einem Team für ein Problemverhalten entwickeln zu können.</a:t>
            </a:r>
          </a:p>
          <a:p>
            <a:pPr marL="342900" indent="-342900">
              <a:buFont typeface="+mj-lt"/>
              <a:buAutoNum type="arabicPeriod"/>
              <a:defRPr/>
            </a:pPr>
            <a:endParaRPr lang="de-DE" sz="2200" dirty="0"/>
          </a:p>
          <a:p>
            <a:pPr marL="0" indent="0">
              <a:buFont typeface="Georgia" pitchFamily="18" charset="0"/>
              <a:buNone/>
              <a:defRPr/>
            </a:pPr>
            <a:r>
              <a:rPr lang="de-DE" sz="2200" dirty="0">
                <a:solidFill>
                  <a:srgbClr val="ED7925"/>
                </a:solidFill>
              </a:rPr>
              <a:t>Ein Fallbeispiel: und </a:t>
            </a:r>
            <a:r>
              <a:rPr lang="de-DE" sz="2200" dirty="0" err="1">
                <a:solidFill>
                  <a:srgbClr val="ED7925"/>
                </a:solidFill>
              </a:rPr>
              <a:t>anschliessend</a:t>
            </a:r>
            <a:r>
              <a:rPr lang="de-DE" sz="2200" dirty="0">
                <a:solidFill>
                  <a:srgbClr val="ED7925"/>
                </a:solidFill>
              </a:rPr>
              <a:t>  Eine Arbeitsgruppe</a:t>
            </a:r>
          </a:p>
          <a:p>
            <a:pPr>
              <a:defRPr/>
            </a:pPr>
            <a:endParaRPr lang="de-DE" dirty="0">
              <a:solidFill>
                <a:srgbClr val="ED7925"/>
              </a:solidFill>
            </a:endParaRPr>
          </a:p>
          <a:p>
            <a:pPr marL="0" indent="0">
              <a:buFont typeface="Georgia" pitchFamily="18" charset="0"/>
              <a:buNone/>
              <a:defRPr/>
            </a:pPr>
            <a:endParaRPr lang="de-DE" dirty="0">
              <a:solidFill>
                <a:srgbClr val="ED7925"/>
              </a:solidFill>
            </a:endParaRPr>
          </a:p>
        </p:txBody>
      </p:sp>
      <p:sp>
        <p:nvSpPr>
          <p:cNvPr id="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31</a:t>
            </a:fld>
            <a:endParaRPr lang="de-CH" sz="800"/>
          </a:p>
        </p:txBody>
      </p:sp>
      <p:sp>
        <p:nvSpPr>
          <p:cNvPr id="7"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dirty="0">
                <a:solidFill>
                  <a:srgbClr val="444424"/>
                </a:solidFill>
                <a:latin typeface="+mj-lt"/>
              </a:rPr>
              <a:t>Universitäre Psychiatrische Kliniken Basel</a:t>
            </a:r>
            <a:r>
              <a:rPr lang="de-CH" sz="800" dirty="0">
                <a:solidFill>
                  <a:srgbClr val="444424"/>
                </a:solidFill>
                <a:latin typeface="+mj-lt"/>
              </a:rPr>
              <a:t> | www.upkbs.ch |</a:t>
            </a:r>
          </a:p>
        </p:txBody>
      </p:sp>
      <p:sp>
        <p:nvSpPr>
          <p:cNvPr id="9"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70641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2"/>
          <p:cNvSpPr>
            <a:spLocks noGrp="1" noChangeArrowheads="1"/>
          </p:cNvSpPr>
          <p:nvPr>
            <p:ph type="title"/>
          </p:nvPr>
        </p:nvSpPr>
        <p:spPr>
          <a:xfrm>
            <a:off x="417254" y="211138"/>
            <a:ext cx="7288212" cy="1079500"/>
          </a:xfrm>
        </p:spPr>
        <p:txBody>
          <a:bodyPr/>
          <a:lstStyle/>
          <a:p>
            <a:pPr eaLnBrk="1" hangingPunct="1"/>
            <a:r>
              <a:rPr lang="de-CH" sz="2400" dirty="0">
                <a:solidFill>
                  <a:srgbClr val="5B5055"/>
                </a:solidFill>
              </a:rPr>
              <a:t>Traumapädagogische Matrix</a:t>
            </a:r>
            <a:br>
              <a:rPr lang="de-CH" sz="2600" dirty="0">
                <a:solidFill>
                  <a:srgbClr val="ED7925"/>
                </a:solidFill>
              </a:rPr>
            </a:br>
            <a:r>
              <a:rPr lang="de-CH" sz="2000" b="0" dirty="0">
                <a:solidFill>
                  <a:srgbClr val="ED7925"/>
                </a:solidFill>
              </a:rPr>
              <a:t>(Lang et al., 2009)</a:t>
            </a:r>
            <a:br>
              <a:rPr lang="de-CH" sz="2800" dirty="0">
                <a:solidFill>
                  <a:srgbClr val="ED7925"/>
                </a:solidFill>
              </a:rPr>
            </a:br>
            <a:endParaRPr lang="de-CH" sz="2800" b="0" dirty="0">
              <a:solidFill>
                <a:srgbClr val="ED7925"/>
              </a:solidFill>
            </a:endParaRPr>
          </a:p>
        </p:txBody>
      </p:sp>
      <p:sp>
        <p:nvSpPr>
          <p:cNvPr id="99334" name="Rectangle 6"/>
          <p:cNvSpPr txBox="1">
            <a:spLocks noChangeArrowheads="1"/>
          </p:cNvSpPr>
          <p:nvPr/>
        </p:nvSpPr>
        <p:spPr bwMode="auto">
          <a:xfrm>
            <a:off x="4576763" y="1281113"/>
            <a:ext cx="4473575" cy="487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nSpc>
                <a:spcPts val="2600"/>
              </a:lnSpc>
              <a:spcAft>
                <a:spcPct val="30000"/>
              </a:spcAft>
              <a:buClr>
                <a:srgbClr val="ED7925"/>
              </a:buClr>
            </a:pPr>
            <a:r>
              <a:rPr lang="de-DE" sz="2000" b="1" u="sng" dirty="0">
                <a:solidFill>
                  <a:srgbClr val="444424"/>
                </a:solidFill>
              </a:rPr>
              <a:t>Ansatzpunkte</a:t>
            </a:r>
          </a:p>
          <a:p>
            <a:pPr>
              <a:lnSpc>
                <a:spcPts val="2600"/>
              </a:lnSpc>
              <a:spcAft>
                <a:spcPct val="30000"/>
              </a:spcAft>
              <a:buClr>
                <a:srgbClr val="ED7925"/>
              </a:buClr>
              <a:buFont typeface="Georgia" pitchFamily="18" charset="0"/>
              <a:buChar char="›"/>
            </a:pPr>
            <a:r>
              <a:rPr lang="de-DE" sz="2000" dirty="0">
                <a:solidFill>
                  <a:srgbClr val="444424"/>
                </a:solidFill>
              </a:rPr>
              <a:t>Verbesserung der Fertigkeiten der Emotionsregulation.</a:t>
            </a:r>
          </a:p>
          <a:p>
            <a:pPr>
              <a:lnSpc>
                <a:spcPts val="2600"/>
              </a:lnSpc>
              <a:spcAft>
                <a:spcPct val="30000"/>
              </a:spcAft>
              <a:buClr>
                <a:srgbClr val="ED7925"/>
              </a:buClr>
              <a:buFont typeface="Georgia" pitchFamily="18" charset="0"/>
              <a:buChar char="›"/>
            </a:pPr>
            <a:r>
              <a:rPr lang="de-DE" sz="2000" dirty="0">
                <a:solidFill>
                  <a:srgbClr val="444424"/>
                </a:solidFill>
              </a:rPr>
              <a:t>Verbesserung der Sinnes- und Körperwahrnehmung – Reduktion der Dissoziationsneigung.</a:t>
            </a:r>
          </a:p>
          <a:p>
            <a:pPr>
              <a:lnSpc>
                <a:spcPts val="2600"/>
              </a:lnSpc>
              <a:spcAft>
                <a:spcPct val="30000"/>
              </a:spcAft>
              <a:buClr>
                <a:srgbClr val="ED7925"/>
              </a:buClr>
              <a:buFont typeface="Georgia" pitchFamily="18" charset="0"/>
              <a:buChar char="›"/>
            </a:pPr>
            <a:r>
              <a:rPr lang="de-DE" sz="2000" dirty="0">
                <a:solidFill>
                  <a:srgbClr val="444424"/>
                </a:solidFill>
              </a:rPr>
              <a:t>Selbstfürsorge</a:t>
            </a:r>
          </a:p>
          <a:p>
            <a:pPr>
              <a:lnSpc>
                <a:spcPts val="2600"/>
              </a:lnSpc>
              <a:spcAft>
                <a:spcPct val="30000"/>
              </a:spcAft>
              <a:buClr>
                <a:srgbClr val="ED7925"/>
              </a:buClr>
              <a:buFont typeface="Georgia" pitchFamily="18" charset="0"/>
              <a:buChar char="›"/>
            </a:pPr>
            <a:r>
              <a:rPr lang="de-DE" sz="2000" dirty="0">
                <a:solidFill>
                  <a:srgbClr val="444424"/>
                </a:solidFill>
              </a:rPr>
              <a:t>Aufbau von positivem  Selbstbild, Selbstwirksamkeit und sozialen Fertigkeiten (inkl.  Verbesserung der Stresstoleranz).</a:t>
            </a:r>
          </a:p>
          <a:p>
            <a:pPr>
              <a:lnSpc>
                <a:spcPts val="2600"/>
              </a:lnSpc>
              <a:spcAft>
                <a:spcPct val="30000"/>
              </a:spcAft>
              <a:buClr>
                <a:srgbClr val="ED7925"/>
              </a:buClr>
              <a:buFont typeface="Georgia" pitchFamily="18" charset="0"/>
              <a:buChar char="›"/>
            </a:pPr>
            <a:r>
              <a:rPr lang="de-DE" sz="2000" dirty="0">
                <a:solidFill>
                  <a:srgbClr val="444424"/>
                </a:solidFill>
              </a:rPr>
              <a:t>Erarbeitung von dynamischen Resilienzfaktoren.</a:t>
            </a:r>
            <a:endParaRPr lang="en-US" sz="2000" dirty="0">
              <a:solidFill>
                <a:srgbClr val="444424"/>
              </a:solidFill>
            </a:endParaRPr>
          </a:p>
        </p:txBody>
      </p:sp>
      <p:graphicFrame>
        <p:nvGraphicFramePr>
          <p:cNvPr id="99335" name="Object 2"/>
          <p:cNvGraphicFramePr>
            <a:graphicFrameLocks noGrp="1" noChangeAspect="1"/>
          </p:cNvGraphicFramePr>
          <p:nvPr>
            <p:ph sz="half" idx="1"/>
          </p:nvPr>
        </p:nvGraphicFramePr>
        <p:xfrm>
          <a:off x="314325" y="1052513"/>
          <a:ext cx="4157663" cy="5805487"/>
        </p:xfrm>
        <a:graphic>
          <a:graphicData uri="http://schemas.openxmlformats.org/presentationml/2006/ole">
            <mc:AlternateContent xmlns:mc="http://schemas.openxmlformats.org/markup-compatibility/2006">
              <mc:Choice xmlns:v="urn:schemas-microsoft-com:vml" Requires="v">
                <p:oleObj spid="_x0000_s1038" name="Diagramm" r:id="rId3" imgW="4162488" imgH="4981624" progId="MSGraph.Chart.8">
                  <p:embed followColorScheme="full"/>
                </p:oleObj>
              </mc:Choice>
              <mc:Fallback>
                <p:oleObj name="Diagramm" r:id="rId3" imgW="4162488" imgH="4981624" progId="MSGraph.Chart.8">
                  <p:embed followColorScheme="full"/>
                  <p:pic>
                    <p:nvPicPr>
                      <p:cNvPr id="0" name=""/>
                      <p:cNvPicPr>
                        <a:picLocks noChangeAspect="1" noChangeArrowheads="1"/>
                      </p:cNvPicPr>
                      <p:nvPr/>
                    </p:nvPicPr>
                    <p:blipFill>
                      <a:blip r:embed="rId4"/>
                      <a:srcRect/>
                      <a:stretch>
                        <a:fillRect/>
                      </a:stretch>
                    </p:blipFill>
                    <p:spPr bwMode="auto">
                      <a:xfrm>
                        <a:off x="314325" y="1052513"/>
                        <a:ext cx="4157663"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336" name="Text Box 8"/>
          <p:cNvSpPr txBox="1">
            <a:spLocks noChangeArrowheads="1"/>
          </p:cNvSpPr>
          <p:nvPr/>
        </p:nvSpPr>
        <p:spPr bwMode="auto">
          <a:xfrm>
            <a:off x="900113" y="3213100"/>
            <a:ext cx="95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r>
              <a:rPr lang="de-DE" sz="2000"/>
              <a:t>Kinder</a:t>
            </a:r>
            <a:endParaRPr lang="en-US" sz="2000"/>
          </a:p>
        </p:txBody>
      </p:sp>
      <p:sp>
        <p:nvSpPr>
          <p:cNvPr id="99337" name="Text Box 9"/>
          <p:cNvSpPr txBox="1">
            <a:spLocks noChangeArrowheads="1"/>
          </p:cNvSpPr>
          <p:nvPr/>
        </p:nvSpPr>
        <p:spPr bwMode="auto">
          <a:xfrm>
            <a:off x="1619250" y="5013325"/>
            <a:ext cx="1468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r>
              <a:rPr lang="de-DE" sz="2000"/>
              <a:t>Mitarbeiter</a:t>
            </a:r>
            <a:endParaRPr lang="en-US" sz="2000"/>
          </a:p>
        </p:txBody>
      </p:sp>
      <p:sp>
        <p:nvSpPr>
          <p:cNvPr id="99338" name="Text Box 10"/>
          <p:cNvSpPr txBox="1">
            <a:spLocks noChangeArrowheads="1"/>
          </p:cNvSpPr>
          <p:nvPr/>
        </p:nvSpPr>
        <p:spPr bwMode="auto">
          <a:xfrm>
            <a:off x="2732088" y="3087688"/>
            <a:ext cx="14557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r>
              <a:rPr lang="de-DE" sz="2000"/>
              <a:t>Institution</a:t>
            </a:r>
          </a:p>
          <a:p>
            <a:pPr eaLnBrk="1" hangingPunct="1"/>
            <a:r>
              <a:rPr lang="de-DE" sz="2000"/>
              <a:t>Struktur</a:t>
            </a:r>
            <a:endParaRPr lang="en-US" sz="2000"/>
          </a:p>
        </p:txBody>
      </p:sp>
      <p:sp>
        <p:nvSpPr>
          <p:cNvPr id="99339" name="Text Box 11"/>
          <p:cNvSpPr txBox="1">
            <a:spLocks noChangeArrowheads="1"/>
          </p:cNvSpPr>
          <p:nvPr/>
        </p:nvSpPr>
        <p:spPr bwMode="auto">
          <a:xfrm>
            <a:off x="328613" y="1290638"/>
            <a:ext cx="424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r>
              <a:rPr lang="de-DE" sz="2000" b="1" u="sng"/>
              <a:t>Ebenen des sicheren Ortes</a:t>
            </a:r>
            <a:endParaRPr lang="en-US" sz="2000" b="1" u="sng"/>
          </a:p>
        </p:txBody>
      </p:sp>
      <p:sp>
        <p:nvSpPr>
          <p:cNvPr id="10"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32</a:t>
            </a:fld>
            <a:endParaRPr lang="de-CH" sz="800"/>
          </a:p>
        </p:txBody>
      </p:sp>
      <p:sp>
        <p:nvSpPr>
          <p:cNvPr id="11"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dirty="0">
                <a:solidFill>
                  <a:srgbClr val="444424"/>
                </a:solidFill>
                <a:latin typeface="+mj-lt"/>
              </a:rPr>
              <a:t>Universitäre Psychiatrische Kliniken Basel</a:t>
            </a:r>
            <a:r>
              <a:rPr lang="de-CH" sz="800" dirty="0">
                <a:solidFill>
                  <a:srgbClr val="444424"/>
                </a:solidFill>
                <a:latin typeface="+mj-lt"/>
              </a:rPr>
              <a:t> | www.upkbs.ch |</a:t>
            </a:r>
          </a:p>
        </p:txBody>
      </p:sp>
      <p:sp>
        <p:nvSpPr>
          <p:cNvPr id="12"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342622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335056" y="103842"/>
            <a:ext cx="8329524" cy="1342813"/>
          </a:xfrm>
        </p:spPr>
        <p:txBody>
          <a:bodyPr/>
          <a:lstStyle/>
          <a:p>
            <a:r>
              <a:rPr lang="de-DE" sz="2400" dirty="0">
                <a:solidFill>
                  <a:srgbClr val="5D5357"/>
                </a:solidFill>
              </a:rPr>
              <a:t>Rahmenbedingungen der traumapädagogischen </a:t>
            </a:r>
            <a:r>
              <a:rPr lang="de-DE" sz="2400" dirty="0" err="1">
                <a:solidFill>
                  <a:srgbClr val="5D5357"/>
                </a:solidFill>
              </a:rPr>
              <a:t>WG‘s</a:t>
            </a:r>
            <a:r>
              <a:rPr lang="de-DE" sz="2400" dirty="0">
                <a:solidFill>
                  <a:srgbClr val="5D5357"/>
                </a:solidFill>
              </a:rPr>
              <a:t> </a:t>
            </a:r>
            <a:br>
              <a:rPr lang="de-DE" sz="2400" dirty="0"/>
            </a:br>
            <a:r>
              <a:rPr lang="de-DE" sz="2400" b="0" dirty="0">
                <a:solidFill>
                  <a:srgbClr val="ED7925"/>
                </a:solidFill>
              </a:rPr>
              <a:t>„</a:t>
            </a:r>
            <a:r>
              <a:rPr lang="de-DE" sz="2400" b="0" dirty="0" err="1">
                <a:solidFill>
                  <a:srgbClr val="ED7925"/>
                </a:solidFill>
              </a:rPr>
              <a:t>Greccio</a:t>
            </a:r>
            <a:r>
              <a:rPr lang="de-DE" sz="2400" b="0" dirty="0">
                <a:solidFill>
                  <a:srgbClr val="ED7925"/>
                </a:solidFill>
              </a:rPr>
              <a:t>“ und „Refugio“</a:t>
            </a:r>
          </a:p>
        </p:txBody>
      </p:sp>
      <p:sp>
        <p:nvSpPr>
          <p:cNvPr id="8" name="Inhaltsplatzhalter 7"/>
          <p:cNvSpPr>
            <a:spLocks noGrp="1"/>
          </p:cNvSpPr>
          <p:nvPr>
            <p:ph idx="1"/>
          </p:nvPr>
        </p:nvSpPr>
        <p:spPr>
          <a:xfrm>
            <a:off x="233755" y="1354413"/>
            <a:ext cx="8820867" cy="4041032"/>
          </a:xfrm>
        </p:spPr>
        <p:txBody>
          <a:bodyPr/>
          <a:lstStyle/>
          <a:p>
            <a:pPr>
              <a:lnSpc>
                <a:spcPct val="100000"/>
              </a:lnSpc>
              <a:spcAft>
                <a:spcPts val="1800"/>
              </a:spcAft>
            </a:pPr>
            <a:r>
              <a:rPr lang="de-DE" sz="2200" dirty="0"/>
              <a:t>Altersheterogene , gemischt geschlechtliche Gruppen und Teams (verschiedene Übertragungsangebote).</a:t>
            </a:r>
          </a:p>
          <a:p>
            <a:pPr>
              <a:lnSpc>
                <a:spcPct val="100000"/>
              </a:lnSpc>
              <a:spcAft>
                <a:spcPts val="1800"/>
              </a:spcAft>
            </a:pPr>
            <a:r>
              <a:rPr lang="de-DE" sz="2200" dirty="0"/>
              <a:t>Unterschiedlicher fachlicher Ausbildungshintergrund</a:t>
            </a:r>
          </a:p>
          <a:p>
            <a:pPr>
              <a:lnSpc>
                <a:spcPct val="100000"/>
              </a:lnSpc>
              <a:spcAft>
                <a:spcPts val="1800"/>
              </a:spcAft>
            </a:pPr>
            <a:r>
              <a:rPr lang="de-DE" sz="2200" dirty="0"/>
              <a:t>Neue Mitarbeiter, wer passt zu uns, was fehlt uns? Wie kann sich jemand emotional </a:t>
            </a:r>
            <a:r>
              <a:rPr lang="de-DE" sz="2200" dirty="0" err="1"/>
              <a:t>verorgen</a:t>
            </a:r>
            <a:r>
              <a:rPr lang="de-DE" sz="2200" dirty="0"/>
              <a:t>? Wie offen und selbstbewusst kommuniziert ein Kandidat seine Schwächen?</a:t>
            </a:r>
          </a:p>
          <a:p>
            <a:pPr>
              <a:lnSpc>
                <a:spcPct val="100000"/>
              </a:lnSpc>
              <a:spcAft>
                <a:spcPts val="1800"/>
              </a:spcAft>
            </a:pPr>
            <a:r>
              <a:rPr lang="de-DE" sz="2200" dirty="0"/>
              <a:t>Geringe </a:t>
            </a:r>
            <a:r>
              <a:rPr lang="de-DE" sz="2200" dirty="0" err="1"/>
              <a:t>Gruppengrösse</a:t>
            </a:r>
            <a:r>
              <a:rPr lang="de-DE" sz="2200" dirty="0"/>
              <a:t> liegt  bei  5-7 Plätzen.</a:t>
            </a:r>
          </a:p>
          <a:p>
            <a:pPr>
              <a:lnSpc>
                <a:spcPct val="100000"/>
              </a:lnSpc>
              <a:spcAft>
                <a:spcPts val="1800"/>
              </a:spcAft>
            </a:pPr>
            <a:r>
              <a:rPr lang="de-DE" sz="2200" dirty="0"/>
              <a:t>Vergleichsweise viele Fachdienst- und Leitungsprozente zur Versorgung der Mitarbeiter und der Kinder.</a:t>
            </a:r>
          </a:p>
          <a:p>
            <a:pPr>
              <a:lnSpc>
                <a:spcPct val="100000"/>
              </a:lnSpc>
              <a:spcAft>
                <a:spcPts val="1800"/>
              </a:spcAft>
            </a:pPr>
            <a:r>
              <a:rPr lang="de-DE" sz="2200" dirty="0"/>
              <a:t>Etwas mehr Stellenprozente in den Schichten.</a:t>
            </a:r>
          </a:p>
          <a:p>
            <a:pPr>
              <a:lnSpc>
                <a:spcPct val="100000"/>
              </a:lnSpc>
              <a:spcAft>
                <a:spcPts val="1800"/>
              </a:spcAft>
            </a:pPr>
            <a:r>
              <a:rPr lang="de-DE" sz="2200" dirty="0"/>
              <a:t>Extrem wenig Abbrüche und Neuaufnahmen.</a:t>
            </a:r>
          </a:p>
          <a:p>
            <a:pPr>
              <a:lnSpc>
                <a:spcPct val="100000"/>
              </a:lnSpc>
              <a:spcAft>
                <a:spcPts val="1800"/>
              </a:spcAft>
            </a:pPr>
            <a:endParaRPr lang="de-DE" sz="2200" dirty="0"/>
          </a:p>
          <a:p>
            <a:pPr>
              <a:lnSpc>
                <a:spcPct val="100000"/>
              </a:lnSpc>
              <a:spcAft>
                <a:spcPts val="1800"/>
              </a:spcAft>
            </a:pPr>
            <a:endParaRPr lang="de-DE" sz="2200" dirty="0"/>
          </a:p>
          <a:p>
            <a:pPr marL="0" indent="0">
              <a:lnSpc>
                <a:spcPct val="100000"/>
              </a:lnSpc>
              <a:spcAft>
                <a:spcPts val="1800"/>
              </a:spcAft>
              <a:buNone/>
            </a:pPr>
            <a:endParaRPr lang="de-DE" sz="2200" dirty="0"/>
          </a:p>
          <a:p>
            <a:pPr marL="0" indent="0">
              <a:lnSpc>
                <a:spcPct val="100000"/>
              </a:lnSpc>
              <a:spcAft>
                <a:spcPts val="1800"/>
              </a:spcAft>
              <a:buNone/>
            </a:pPr>
            <a:endParaRPr lang="de-DE" sz="2200" dirty="0"/>
          </a:p>
        </p:txBody>
      </p:sp>
      <p:sp>
        <p:nvSpPr>
          <p:cNvPr id="5" name="Datumsplatzhalter 4"/>
          <p:cNvSpPr>
            <a:spLocks noGrp="1"/>
          </p:cNvSpPr>
          <p:nvPr>
            <p:ph type="dt" sz="half" idx="11"/>
          </p:nvPr>
        </p:nvSpPr>
        <p:spPr/>
        <p:txBody>
          <a:bodyPr/>
          <a:lstStyle/>
          <a:p>
            <a:pPr>
              <a:defRPr/>
            </a:pPr>
            <a:r>
              <a:rPr lang="de-DE"/>
              <a:t>28. November 2014</a:t>
            </a:r>
            <a:endParaRPr lang="de-CH"/>
          </a:p>
        </p:txBody>
      </p:sp>
    </p:spTree>
    <p:extLst>
      <p:ext uri="{BB962C8B-B14F-4D97-AF65-F5344CB8AC3E}">
        <p14:creationId xmlns:p14="http://schemas.microsoft.com/office/powerpoint/2010/main" val="3611146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23310" y="425472"/>
            <a:ext cx="7213769" cy="1206602"/>
          </a:xfrm>
        </p:spPr>
        <p:txBody>
          <a:bodyPr/>
          <a:lstStyle/>
          <a:p>
            <a:r>
              <a:rPr lang="de-DE" sz="2400" dirty="0">
                <a:solidFill>
                  <a:srgbClr val="5B5055"/>
                </a:solidFill>
              </a:rPr>
              <a:t>Sichere Strukturen</a:t>
            </a:r>
            <a:br>
              <a:rPr lang="de-DE" sz="2400" dirty="0"/>
            </a:br>
            <a:r>
              <a:rPr lang="de-DE" sz="2400" b="0" dirty="0">
                <a:solidFill>
                  <a:srgbClr val="ED7925"/>
                </a:solidFill>
              </a:rPr>
              <a:t>Die Räume und Einrichtung</a:t>
            </a:r>
          </a:p>
        </p:txBody>
      </p:sp>
      <p:sp>
        <p:nvSpPr>
          <p:cNvPr id="8" name="Inhaltsplatzhalter 7"/>
          <p:cNvSpPr>
            <a:spLocks noGrp="1"/>
          </p:cNvSpPr>
          <p:nvPr>
            <p:ph idx="1"/>
          </p:nvPr>
        </p:nvSpPr>
        <p:spPr>
          <a:xfrm>
            <a:off x="604456" y="1635773"/>
            <a:ext cx="8272558" cy="4395468"/>
          </a:xfrm>
        </p:spPr>
        <p:txBody>
          <a:bodyPr/>
          <a:lstStyle/>
          <a:p>
            <a:pPr>
              <a:lnSpc>
                <a:spcPct val="100000"/>
              </a:lnSpc>
              <a:spcAft>
                <a:spcPts val="1800"/>
              </a:spcAft>
            </a:pPr>
            <a:r>
              <a:rPr lang="de-DE" sz="2000" dirty="0"/>
              <a:t>Heile und heilsame Umgebung</a:t>
            </a:r>
          </a:p>
          <a:p>
            <a:pPr>
              <a:lnSpc>
                <a:spcPct val="100000"/>
              </a:lnSpc>
              <a:spcAft>
                <a:spcPts val="1800"/>
              </a:spcAft>
            </a:pPr>
            <a:r>
              <a:rPr lang="de-DE" sz="2000" dirty="0"/>
              <a:t>Räume (Dienstzimmer) zum Wohl- und Geborgenfühlen</a:t>
            </a:r>
          </a:p>
          <a:p>
            <a:pPr>
              <a:lnSpc>
                <a:spcPct val="100000"/>
              </a:lnSpc>
              <a:spcAft>
                <a:spcPts val="1800"/>
              </a:spcAft>
            </a:pPr>
            <a:r>
              <a:rPr lang="de-DE" sz="2000" dirty="0" err="1"/>
              <a:t>Abschliessbare</a:t>
            </a:r>
            <a:r>
              <a:rPr lang="de-DE" sz="2000" dirty="0"/>
              <a:t> Einzelzimmer (Knaufe)</a:t>
            </a:r>
          </a:p>
          <a:p>
            <a:pPr>
              <a:lnSpc>
                <a:spcPct val="100000"/>
              </a:lnSpc>
              <a:spcAft>
                <a:spcPts val="1800"/>
              </a:spcAft>
            </a:pPr>
            <a:r>
              <a:rPr lang="de-DE" sz="2000" dirty="0"/>
              <a:t>Individualisierung bei der Einrichtung</a:t>
            </a:r>
          </a:p>
          <a:p>
            <a:pPr>
              <a:lnSpc>
                <a:spcPct val="100000"/>
              </a:lnSpc>
              <a:spcAft>
                <a:spcPts val="1800"/>
              </a:spcAft>
            </a:pPr>
            <a:r>
              <a:rPr lang="de-DE" sz="2000" dirty="0"/>
              <a:t>Einrichtung und Farben, die beruhigen.</a:t>
            </a:r>
          </a:p>
          <a:p>
            <a:pPr>
              <a:lnSpc>
                <a:spcPct val="100000"/>
              </a:lnSpc>
              <a:spcAft>
                <a:spcPts val="1800"/>
              </a:spcAft>
            </a:pPr>
            <a:r>
              <a:rPr lang="de-DE" sz="2000" dirty="0"/>
              <a:t>Übersichtlichkeit der Räume und des Geländes</a:t>
            </a:r>
          </a:p>
          <a:p>
            <a:pPr>
              <a:lnSpc>
                <a:spcPct val="100000"/>
              </a:lnSpc>
              <a:spcAft>
                <a:spcPts val="1800"/>
              </a:spcAft>
            </a:pPr>
            <a:r>
              <a:rPr lang="de-DE" sz="2000" dirty="0"/>
              <a:t>Räume, in denen man nicht nur allein oder in der Gruppe sein kann/muss – Nischen/Erker.</a:t>
            </a:r>
          </a:p>
          <a:p>
            <a:pPr>
              <a:lnSpc>
                <a:spcPct val="100000"/>
              </a:lnSpc>
              <a:spcAft>
                <a:spcPts val="1800"/>
              </a:spcAft>
            </a:pPr>
            <a:r>
              <a:rPr lang="de-DE" sz="2000" dirty="0"/>
              <a:t>Räume, Türen und Gänge, in denen man sich aus dem Weg gehen kann.</a:t>
            </a:r>
          </a:p>
        </p:txBody>
      </p:sp>
      <p:sp>
        <p:nvSpPr>
          <p:cNvPr id="5" name="Datumsplatzhalter 4"/>
          <p:cNvSpPr>
            <a:spLocks noGrp="1"/>
          </p:cNvSpPr>
          <p:nvPr>
            <p:ph type="dt" sz="half" idx="11"/>
          </p:nvPr>
        </p:nvSpPr>
        <p:spPr/>
        <p:txBody>
          <a:bodyPr/>
          <a:lstStyle/>
          <a:p>
            <a:pPr>
              <a:defRPr/>
            </a:pPr>
            <a:r>
              <a:rPr lang="de-DE"/>
              <a:t>28. November 2014</a:t>
            </a:r>
            <a:endParaRPr lang="de-CH"/>
          </a:p>
        </p:txBody>
      </p:sp>
    </p:spTree>
    <p:extLst>
      <p:ext uri="{BB962C8B-B14F-4D97-AF65-F5344CB8AC3E}">
        <p14:creationId xmlns:p14="http://schemas.microsoft.com/office/powerpoint/2010/main" val="1125040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644065" y="1594366"/>
            <a:ext cx="8297014" cy="4599463"/>
          </a:xfrm>
        </p:spPr>
        <p:txBody>
          <a:bodyPr/>
          <a:lstStyle/>
          <a:p>
            <a:pPr>
              <a:spcAft>
                <a:spcPts val="1200"/>
              </a:spcAft>
            </a:pPr>
            <a:r>
              <a:rPr lang="de-DE" sz="2000" dirty="0"/>
              <a:t>Übersichtlich, wer auf der Gruppe ist und auf die Gruppe kommt-keine Fremden in der Wohngruppe.</a:t>
            </a:r>
          </a:p>
          <a:p>
            <a:pPr lvl="0">
              <a:spcAft>
                <a:spcPts val="1200"/>
              </a:spcAft>
            </a:pPr>
            <a:r>
              <a:rPr lang="de-DE" sz="2000" dirty="0"/>
              <a:t>Sanitärbereich auch zum Wohlfühlen - Sicherheitsstiftend?</a:t>
            </a:r>
          </a:p>
          <a:p>
            <a:pPr lvl="0">
              <a:spcAft>
                <a:spcPts val="1200"/>
              </a:spcAft>
            </a:pPr>
            <a:r>
              <a:rPr lang="de-DE" sz="2000" dirty="0"/>
              <a:t>Räume, die die Sinneswahrnehmung unterstützen</a:t>
            </a:r>
          </a:p>
          <a:p>
            <a:pPr lvl="0">
              <a:spcAft>
                <a:spcPts val="1200"/>
              </a:spcAft>
            </a:pPr>
            <a:r>
              <a:rPr lang="de-DE" sz="2000" dirty="0"/>
              <a:t>Küche und Esszimmer</a:t>
            </a:r>
          </a:p>
          <a:p>
            <a:pPr lvl="0">
              <a:spcAft>
                <a:spcPts val="1200"/>
              </a:spcAft>
            </a:pPr>
            <a:r>
              <a:rPr lang="de-DE" sz="2000" dirty="0"/>
              <a:t>Garten-Sport-Spielanlagen</a:t>
            </a:r>
          </a:p>
          <a:p>
            <a:pPr lvl="0">
              <a:spcAft>
                <a:spcPts val="1200"/>
              </a:spcAft>
            </a:pPr>
            <a:r>
              <a:rPr lang="de-DE" sz="2000" dirty="0"/>
              <a:t>Rascher Zugang zur Natur – Möglichkeiten zum tiergestützten Arbeiten</a:t>
            </a:r>
          </a:p>
          <a:p>
            <a:pPr lvl="0">
              <a:spcAft>
                <a:spcPts val="1200"/>
              </a:spcAft>
            </a:pPr>
            <a:r>
              <a:rPr lang="de-DE" sz="2000" dirty="0"/>
              <a:t>Hochwertige stabile Möbel – die möglichst auch mit den Jugendlichen  repariert werden können – Accessoires, die leicht und kostengünstig ersetzt werden können.</a:t>
            </a:r>
          </a:p>
          <a:p>
            <a:pPr lvl="0">
              <a:spcAft>
                <a:spcPts val="1200"/>
              </a:spcAft>
            </a:pPr>
            <a:r>
              <a:rPr lang="de-DE" sz="2000" dirty="0"/>
              <a:t>…………………………..</a:t>
            </a:r>
          </a:p>
          <a:p>
            <a:pPr marL="0" indent="0">
              <a:spcAft>
                <a:spcPts val="1200"/>
              </a:spcAft>
              <a:buNone/>
            </a:pPr>
            <a:endParaRPr lang="de-DE" sz="2000" dirty="0"/>
          </a:p>
        </p:txBody>
      </p:sp>
      <p:sp>
        <p:nvSpPr>
          <p:cNvPr id="5" name="Datumsplatzhalter 4"/>
          <p:cNvSpPr>
            <a:spLocks noGrp="1"/>
          </p:cNvSpPr>
          <p:nvPr>
            <p:ph type="dt" sz="half" idx="11"/>
          </p:nvPr>
        </p:nvSpPr>
        <p:spPr/>
        <p:txBody>
          <a:bodyPr/>
          <a:lstStyle/>
          <a:p>
            <a:pPr>
              <a:defRPr/>
            </a:pPr>
            <a:r>
              <a:rPr lang="de-DE"/>
              <a:t>28. November 2014</a:t>
            </a:r>
            <a:endParaRPr lang="de-CH"/>
          </a:p>
        </p:txBody>
      </p:sp>
      <p:sp>
        <p:nvSpPr>
          <p:cNvPr id="9" name="Titel 6"/>
          <p:cNvSpPr>
            <a:spLocks noGrp="1"/>
          </p:cNvSpPr>
          <p:nvPr>
            <p:ph type="title"/>
          </p:nvPr>
        </p:nvSpPr>
        <p:spPr>
          <a:xfrm>
            <a:off x="623310" y="425472"/>
            <a:ext cx="7213769" cy="1206602"/>
          </a:xfrm>
        </p:spPr>
        <p:txBody>
          <a:bodyPr/>
          <a:lstStyle/>
          <a:p>
            <a:r>
              <a:rPr lang="de-DE" sz="2400" dirty="0">
                <a:solidFill>
                  <a:srgbClr val="5B5055"/>
                </a:solidFill>
              </a:rPr>
              <a:t>Sichere Strukturen</a:t>
            </a:r>
            <a:br>
              <a:rPr lang="de-DE" sz="2400" dirty="0"/>
            </a:br>
            <a:r>
              <a:rPr lang="de-DE" sz="2400" b="0" dirty="0">
                <a:solidFill>
                  <a:srgbClr val="ED7925"/>
                </a:solidFill>
              </a:rPr>
              <a:t>Die Räume und Einrichtung</a:t>
            </a:r>
          </a:p>
        </p:txBody>
      </p:sp>
    </p:spTree>
    <p:extLst>
      <p:ext uri="{BB962C8B-B14F-4D97-AF65-F5344CB8AC3E}">
        <p14:creationId xmlns:p14="http://schemas.microsoft.com/office/powerpoint/2010/main" val="3695164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14511" y="467731"/>
            <a:ext cx="8550380" cy="1079500"/>
          </a:xfrm>
        </p:spPr>
        <p:txBody>
          <a:bodyPr/>
          <a:lstStyle/>
          <a:p>
            <a:r>
              <a:rPr lang="de-DE" sz="2400" dirty="0">
                <a:solidFill>
                  <a:srgbClr val="5B5055"/>
                </a:solidFill>
              </a:rPr>
              <a:t>Institutioneller Schutz vor Grenzverletzungen</a:t>
            </a:r>
            <a:br>
              <a:rPr lang="de-DE" sz="2400" dirty="0"/>
            </a:br>
            <a:r>
              <a:rPr lang="de-DE" sz="2400" b="0" dirty="0">
                <a:solidFill>
                  <a:srgbClr val="ED7925"/>
                </a:solidFill>
              </a:rPr>
              <a:t>Grenzen achten, unterstützt durch die Pädagogik</a:t>
            </a:r>
            <a:endParaRPr lang="de-DE" sz="2400" dirty="0"/>
          </a:p>
        </p:txBody>
      </p:sp>
      <p:sp>
        <p:nvSpPr>
          <p:cNvPr id="8" name="Inhaltsplatzhalter 7"/>
          <p:cNvSpPr>
            <a:spLocks noGrp="1"/>
          </p:cNvSpPr>
          <p:nvPr>
            <p:ph idx="1"/>
          </p:nvPr>
        </p:nvSpPr>
        <p:spPr>
          <a:xfrm>
            <a:off x="441953" y="1774124"/>
            <a:ext cx="8526568" cy="4213543"/>
          </a:xfrm>
        </p:spPr>
        <p:txBody>
          <a:bodyPr/>
          <a:lstStyle/>
          <a:p>
            <a:pPr>
              <a:lnSpc>
                <a:spcPct val="100000"/>
              </a:lnSpc>
              <a:spcAft>
                <a:spcPts val="2400"/>
              </a:spcAft>
            </a:pPr>
            <a:r>
              <a:rPr lang="de-DE" sz="2200" dirty="0"/>
              <a:t>Diagnostik der persönlichen Grenzen (Körperumrissbilder, etc.)</a:t>
            </a:r>
          </a:p>
          <a:p>
            <a:pPr>
              <a:lnSpc>
                <a:spcPct val="100000"/>
              </a:lnSpc>
              <a:spcAft>
                <a:spcPts val="2400"/>
              </a:spcAft>
            </a:pPr>
            <a:r>
              <a:rPr lang="de-DE" sz="2200" dirty="0"/>
              <a:t>Gruppenkonzepte, in denen Grenzen und Erwartungen an Andere thematisiert werden können (z.B. Ampelrunde, Übungen).</a:t>
            </a:r>
          </a:p>
          <a:p>
            <a:pPr>
              <a:lnSpc>
                <a:spcPct val="100000"/>
              </a:lnSpc>
              <a:spcAft>
                <a:spcPts val="2400"/>
              </a:spcAft>
            </a:pPr>
            <a:r>
              <a:rPr lang="de-DE" sz="2200" dirty="0"/>
              <a:t>Selbstbehauptungstraining, Selbstverteidigung etc.</a:t>
            </a:r>
          </a:p>
          <a:p>
            <a:pPr>
              <a:lnSpc>
                <a:spcPct val="100000"/>
              </a:lnSpc>
              <a:spcAft>
                <a:spcPts val="2400"/>
              </a:spcAft>
            </a:pPr>
            <a:r>
              <a:rPr lang="de-DE" sz="2200" dirty="0"/>
              <a:t>Umgang mit Emotionen von Scham und Schuld…</a:t>
            </a:r>
          </a:p>
          <a:p>
            <a:pPr>
              <a:lnSpc>
                <a:spcPct val="100000"/>
              </a:lnSpc>
              <a:spcAft>
                <a:spcPts val="2400"/>
              </a:spcAft>
            </a:pPr>
            <a:r>
              <a:rPr lang="de-DE" sz="2200" dirty="0"/>
              <a:t>Funktionierende Beschwerdesysteme</a:t>
            </a:r>
          </a:p>
          <a:p>
            <a:pPr>
              <a:lnSpc>
                <a:spcPct val="100000"/>
              </a:lnSpc>
              <a:spcAft>
                <a:spcPts val="2400"/>
              </a:spcAft>
            </a:pPr>
            <a:r>
              <a:rPr lang="de-DE" sz="2200" dirty="0"/>
              <a:t>Reflexion, welche Menschen/Beziehungen/ Situationen tun mir gut…</a:t>
            </a:r>
          </a:p>
        </p:txBody>
      </p:sp>
      <p:sp>
        <p:nvSpPr>
          <p:cNvPr id="5" name="Datumsplatzhalter 4"/>
          <p:cNvSpPr>
            <a:spLocks noGrp="1"/>
          </p:cNvSpPr>
          <p:nvPr>
            <p:ph type="dt" sz="half" idx="11"/>
          </p:nvPr>
        </p:nvSpPr>
        <p:spPr/>
        <p:txBody>
          <a:bodyPr/>
          <a:lstStyle/>
          <a:p>
            <a:pPr>
              <a:defRPr/>
            </a:pPr>
            <a:r>
              <a:rPr lang="de-DE"/>
              <a:t>28. November 2014</a:t>
            </a:r>
            <a:endParaRPr lang="de-CH"/>
          </a:p>
        </p:txBody>
      </p:sp>
    </p:spTree>
    <p:extLst>
      <p:ext uri="{BB962C8B-B14F-4D97-AF65-F5344CB8AC3E}">
        <p14:creationId xmlns:p14="http://schemas.microsoft.com/office/powerpoint/2010/main" val="2109353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507313" y="435369"/>
            <a:ext cx="8546888" cy="1079500"/>
          </a:xfrm>
        </p:spPr>
        <p:txBody>
          <a:bodyPr/>
          <a:lstStyle/>
          <a:p>
            <a:r>
              <a:rPr lang="de-DE" sz="2400" dirty="0">
                <a:solidFill>
                  <a:srgbClr val="5B5055"/>
                </a:solidFill>
              </a:rPr>
              <a:t>Diagnostik</a:t>
            </a:r>
            <a:br>
              <a:rPr lang="de-DE" sz="2400" dirty="0"/>
            </a:br>
            <a:r>
              <a:rPr lang="de-DE" sz="2400" b="0" dirty="0">
                <a:solidFill>
                  <a:srgbClr val="ED7925"/>
                </a:solidFill>
              </a:rPr>
              <a:t>Konzept der Selbstbemächtigung</a:t>
            </a:r>
          </a:p>
        </p:txBody>
      </p:sp>
      <p:sp>
        <p:nvSpPr>
          <p:cNvPr id="8" name="Inhaltsplatzhalter 7"/>
          <p:cNvSpPr>
            <a:spLocks noGrp="1"/>
          </p:cNvSpPr>
          <p:nvPr>
            <p:ph idx="1"/>
          </p:nvPr>
        </p:nvSpPr>
        <p:spPr>
          <a:xfrm>
            <a:off x="461496" y="1510593"/>
            <a:ext cx="8427982" cy="4680904"/>
          </a:xfrm>
        </p:spPr>
        <p:txBody>
          <a:bodyPr/>
          <a:lstStyle/>
          <a:p>
            <a:pPr>
              <a:lnSpc>
                <a:spcPct val="100000"/>
              </a:lnSpc>
              <a:spcAft>
                <a:spcPts val="1800"/>
              </a:spcAft>
            </a:pPr>
            <a:r>
              <a:rPr lang="de-DE" sz="2000" dirty="0"/>
              <a:t>Gute sozialpädagogische und kinder- und jugendpsychiatrisch/-psychotherapeutische Eingangsdiagnostik.</a:t>
            </a:r>
          </a:p>
          <a:p>
            <a:pPr>
              <a:lnSpc>
                <a:spcPct val="100000"/>
              </a:lnSpc>
              <a:spcAft>
                <a:spcPts val="1800"/>
              </a:spcAft>
            </a:pPr>
            <a:r>
              <a:rPr lang="de-DE" sz="2000" dirty="0"/>
              <a:t>Transparenter Umgang mit diagnostischen Ergebnissen – Symptome werden ausführlich erklärt und hergeleitet.</a:t>
            </a:r>
          </a:p>
          <a:p>
            <a:pPr>
              <a:lnSpc>
                <a:spcPct val="100000"/>
              </a:lnSpc>
              <a:spcAft>
                <a:spcPts val="1800"/>
              </a:spcAft>
            </a:pPr>
            <a:r>
              <a:rPr lang="de-DE" sz="2000" dirty="0"/>
              <a:t>Erarbeitung eines Narrativs und einer Coverstory über den guten Grund der Fremdplatzierung.</a:t>
            </a:r>
          </a:p>
          <a:p>
            <a:pPr>
              <a:lnSpc>
                <a:spcPct val="100000"/>
              </a:lnSpc>
              <a:spcAft>
                <a:spcPts val="1800"/>
              </a:spcAft>
            </a:pPr>
            <a:r>
              <a:rPr lang="de-DE" sz="2000" dirty="0"/>
              <a:t>Psychoedukation über Auswirkungen von Stress und emotionale </a:t>
            </a:r>
            <a:r>
              <a:rPr lang="de-DE" sz="2000" dirty="0" err="1"/>
              <a:t>Invalidierung</a:t>
            </a:r>
            <a:r>
              <a:rPr lang="de-DE" sz="2000" dirty="0"/>
              <a:t> auf das heutige Erleben von Interaktionen haben.</a:t>
            </a:r>
          </a:p>
          <a:p>
            <a:pPr>
              <a:lnSpc>
                <a:spcPct val="100000"/>
              </a:lnSpc>
              <a:spcAft>
                <a:spcPts val="1800"/>
              </a:spcAft>
            </a:pPr>
            <a:r>
              <a:rPr lang="de-DE" sz="2000" dirty="0"/>
              <a:t>Transparente Erklärung, warum bestimmte Interventionen und Regeln  in Therapie und Pädagogik gesetzt werden.</a:t>
            </a:r>
          </a:p>
          <a:p>
            <a:pPr>
              <a:lnSpc>
                <a:spcPct val="100000"/>
              </a:lnSpc>
              <a:spcAft>
                <a:spcPts val="1800"/>
              </a:spcAft>
            </a:pPr>
            <a:r>
              <a:rPr lang="de-DE" sz="2000" dirty="0"/>
              <a:t>Konzeptionelle Förderung der Identität und Individualität. </a:t>
            </a:r>
          </a:p>
        </p:txBody>
      </p:sp>
      <p:sp>
        <p:nvSpPr>
          <p:cNvPr id="5" name="Datumsplatzhalter 4"/>
          <p:cNvSpPr>
            <a:spLocks noGrp="1"/>
          </p:cNvSpPr>
          <p:nvPr>
            <p:ph type="dt" sz="half" idx="11"/>
          </p:nvPr>
        </p:nvSpPr>
        <p:spPr/>
        <p:txBody>
          <a:bodyPr/>
          <a:lstStyle/>
          <a:p>
            <a:pPr>
              <a:defRPr/>
            </a:pPr>
            <a:r>
              <a:rPr lang="de-DE"/>
              <a:t>28. November 2014</a:t>
            </a:r>
            <a:endParaRPr lang="de-CH"/>
          </a:p>
        </p:txBody>
      </p:sp>
    </p:spTree>
    <p:extLst>
      <p:ext uri="{BB962C8B-B14F-4D97-AF65-F5344CB8AC3E}">
        <p14:creationId xmlns:p14="http://schemas.microsoft.com/office/powerpoint/2010/main" val="255733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709001" y="543147"/>
            <a:ext cx="6837363" cy="1079500"/>
          </a:xfrm>
        </p:spPr>
        <p:txBody>
          <a:bodyPr/>
          <a:lstStyle/>
          <a:p>
            <a:r>
              <a:rPr lang="de-DE" sz="2400" dirty="0">
                <a:solidFill>
                  <a:srgbClr val="5B5055"/>
                </a:solidFill>
              </a:rPr>
              <a:t>Sichere Strukturen</a:t>
            </a:r>
            <a:br>
              <a:rPr lang="de-DE" sz="2400" dirty="0"/>
            </a:br>
            <a:r>
              <a:rPr lang="de-DE" sz="2400" b="0" dirty="0">
                <a:solidFill>
                  <a:srgbClr val="ED7925"/>
                </a:solidFill>
              </a:rPr>
              <a:t>Rituale – berechenbare Strukturen</a:t>
            </a:r>
          </a:p>
        </p:txBody>
      </p:sp>
      <p:sp>
        <p:nvSpPr>
          <p:cNvPr id="8" name="Inhaltsplatzhalter 7"/>
          <p:cNvSpPr>
            <a:spLocks noGrp="1"/>
          </p:cNvSpPr>
          <p:nvPr>
            <p:ph idx="1"/>
          </p:nvPr>
        </p:nvSpPr>
        <p:spPr>
          <a:xfrm>
            <a:off x="699574" y="1764049"/>
            <a:ext cx="7925742" cy="4044210"/>
          </a:xfrm>
        </p:spPr>
        <p:txBody>
          <a:bodyPr/>
          <a:lstStyle/>
          <a:p>
            <a:pPr>
              <a:lnSpc>
                <a:spcPct val="100000"/>
              </a:lnSpc>
              <a:spcAft>
                <a:spcPts val="1800"/>
              </a:spcAft>
            </a:pPr>
            <a:r>
              <a:rPr lang="de-DE" sz="2200" dirty="0"/>
              <a:t>Absprachen über gemeinsame Rituale im Alltag (gemeinsames Essen, Gruppenabende, Geburtstage,  Jahrestage etc.).</a:t>
            </a:r>
          </a:p>
          <a:p>
            <a:pPr>
              <a:lnSpc>
                <a:spcPct val="100000"/>
              </a:lnSpc>
              <a:spcAft>
                <a:spcPts val="1800"/>
              </a:spcAft>
            </a:pPr>
            <a:r>
              <a:rPr lang="de-DE" sz="2200" dirty="0"/>
              <a:t>Abläufe von Gruppensitzungen etc.</a:t>
            </a:r>
          </a:p>
          <a:p>
            <a:pPr>
              <a:lnSpc>
                <a:spcPct val="100000"/>
              </a:lnSpc>
              <a:spcAft>
                <a:spcPts val="1800"/>
              </a:spcAft>
            </a:pPr>
            <a:r>
              <a:rPr lang="de-DE" sz="2200" dirty="0"/>
              <a:t>Willkommens- und Abschiedsrituale (für Kinder und Mitarbeiter – eine Wohngruppe besteht aus zwei Gruppen!)</a:t>
            </a:r>
          </a:p>
          <a:p>
            <a:pPr>
              <a:lnSpc>
                <a:spcPct val="100000"/>
              </a:lnSpc>
              <a:spcAft>
                <a:spcPts val="1800"/>
              </a:spcAft>
            </a:pPr>
            <a:r>
              <a:rPr lang="de-DE" sz="2200" dirty="0"/>
              <a:t>Lebensbuch – Fotoalbum über die Zeit in der Institution</a:t>
            </a:r>
          </a:p>
          <a:p>
            <a:pPr>
              <a:lnSpc>
                <a:spcPct val="100000"/>
              </a:lnSpc>
              <a:spcAft>
                <a:spcPts val="1800"/>
              </a:spcAft>
            </a:pPr>
            <a:r>
              <a:rPr lang="de-DE" sz="2200" dirty="0"/>
              <a:t>Absprachen über Regeln</a:t>
            </a:r>
          </a:p>
          <a:p>
            <a:pPr>
              <a:lnSpc>
                <a:spcPct val="100000"/>
              </a:lnSpc>
              <a:spcAft>
                <a:spcPts val="1800"/>
              </a:spcAft>
            </a:pPr>
            <a:endParaRPr lang="de-DE" sz="2200" dirty="0"/>
          </a:p>
        </p:txBody>
      </p:sp>
      <p:sp>
        <p:nvSpPr>
          <p:cNvPr id="5" name="Datumsplatzhalter 4"/>
          <p:cNvSpPr>
            <a:spLocks noGrp="1"/>
          </p:cNvSpPr>
          <p:nvPr>
            <p:ph type="dt" sz="half" idx="11"/>
          </p:nvPr>
        </p:nvSpPr>
        <p:spPr/>
        <p:txBody>
          <a:bodyPr/>
          <a:lstStyle/>
          <a:p>
            <a:pPr>
              <a:defRPr/>
            </a:pPr>
            <a:r>
              <a:rPr lang="de-DE"/>
              <a:t>28. November 2014</a:t>
            </a:r>
            <a:endParaRPr lang="de-CH"/>
          </a:p>
        </p:txBody>
      </p:sp>
    </p:spTree>
    <p:extLst>
      <p:ext uri="{BB962C8B-B14F-4D97-AF65-F5344CB8AC3E}">
        <p14:creationId xmlns:p14="http://schemas.microsoft.com/office/powerpoint/2010/main" val="1444727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pPr algn="r"/>
            <a:r>
              <a:rPr lang="de-CH" altLang="de-DE" sz="800">
                <a:solidFill>
                  <a:schemeClr val="tx1"/>
                </a:solidFill>
              </a:rPr>
              <a:t>    |  </a:t>
            </a:r>
            <a:fld id="{3228B891-B6C0-4201-B5FC-0B8B39B13D3C}" type="slidenum">
              <a:rPr lang="de-CH" altLang="de-DE" sz="800">
                <a:solidFill>
                  <a:schemeClr val="tx1"/>
                </a:solidFill>
              </a:rPr>
              <a:pPr algn="r"/>
              <a:t>39</a:t>
            </a:fld>
            <a:endParaRPr lang="de-CH" altLang="de-DE" sz="800">
              <a:solidFill>
                <a:schemeClr val="tx1"/>
              </a:solidFill>
            </a:endParaRPr>
          </a:p>
        </p:txBody>
      </p:sp>
      <p:sp>
        <p:nvSpPr>
          <p:cNvPr id="90117" name="Textfeld 6"/>
          <p:cNvSpPr txBox="1">
            <a:spLocks noChangeArrowheads="1"/>
          </p:cNvSpPr>
          <p:nvPr/>
        </p:nvSpPr>
        <p:spPr bwMode="auto">
          <a:xfrm>
            <a:off x="714375" y="5800725"/>
            <a:ext cx="3295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44424"/>
                </a:solidFill>
                <a:latin typeface="Georgia" pitchFamily="18" charset="0"/>
              </a:defRPr>
            </a:lvl1pPr>
            <a:lvl2pPr marL="742950" indent="-285750">
              <a:defRPr>
                <a:solidFill>
                  <a:srgbClr val="444424"/>
                </a:solidFill>
                <a:latin typeface="Georgia" pitchFamily="18" charset="0"/>
              </a:defRPr>
            </a:lvl2pPr>
            <a:lvl3pPr marL="1143000" indent="-228600">
              <a:defRPr>
                <a:solidFill>
                  <a:srgbClr val="444424"/>
                </a:solidFill>
                <a:latin typeface="Georgia" pitchFamily="18" charset="0"/>
              </a:defRPr>
            </a:lvl3pPr>
            <a:lvl4pPr marL="1600200" indent="-228600">
              <a:defRPr>
                <a:solidFill>
                  <a:srgbClr val="444424"/>
                </a:solidFill>
                <a:latin typeface="Georgia" pitchFamily="18" charset="0"/>
              </a:defRPr>
            </a:lvl4pPr>
            <a:lvl5pPr marL="2057400" indent="-228600">
              <a:defRPr>
                <a:solidFill>
                  <a:srgbClr val="444424"/>
                </a:solidFill>
                <a:latin typeface="Georgia" pitchFamily="18" charset="0"/>
              </a:defRPr>
            </a:lvl5pPr>
            <a:lvl6pPr marL="2514600" indent="-228600" eaLnBrk="0" hangingPunct="0">
              <a:defRPr>
                <a:solidFill>
                  <a:srgbClr val="444424"/>
                </a:solidFill>
                <a:latin typeface="Georgia" pitchFamily="18" charset="0"/>
              </a:defRPr>
            </a:lvl6pPr>
            <a:lvl7pPr marL="2971800" indent="-228600" eaLnBrk="0" hangingPunct="0">
              <a:defRPr>
                <a:solidFill>
                  <a:srgbClr val="444424"/>
                </a:solidFill>
                <a:latin typeface="Georgia" pitchFamily="18" charset="0"/>
              </a:defRPr>
            </a:lvl7pPr>
            <a:lvl8pPr marL="3429000" indent="-228600" eaLnBrk="0" hangingPunct="0">
              <a:defRPr>
                <a:solidFill>
                  <a:srgbClr val="444424"/>
                </a:solidFill>
                <a:latin typeface="Georgia" pitchFamily="18" charset="0"/>
              </a:defRPr>
            </a:lvl8pPr>
            <a:lvl9pPr marL="3886200" indent="-228600" eaLnBrk="0" hangingPunct="0">
              <a:defRPr>
                <a:solidFill>
                  <a:srgbClr val="444424"/>
                </a:solidFill>
                <a:latin typeface="Georgia" pitchFamily="18" charset="0"/>
              </a:defRPr>
            </a:lvl9pPr>
          </a:lstStyle>
          <a:p>
            <a:r>
              <a:rPr lang="de-CH" altLang="de-DE" sz="1200" dirty="0">
                <a:solidFill>
                  <a:schemeClr val="tx1"/>
                </a:solidFill>
              </a:rPr>
              <a:t>http://www.phpresource.de/forum/attachments/out-order/2455d1181334360-na-toll-na-toll.jpg</a:t>
            </a:r>
          </a:p>
        </p:txBody>
      </p:sp>
      <p:sp>
        <p:nvSpPr>
          <p:cNvPr id="177162" name="Text Box 10"/>
          <p:cNvSpPr txBox="1">
            <a:spLocks noChangeArrowheads="1"/>
          </p:cNvSpPr>
          <p:nvPr/>
        </p:nvSpPr>
        <p:spPr bwMode="auto">
          <a:xfrm>
            <a:off x="690562" y="340328"/>
            <a:ext cx="8353425"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de-DE" sz="2400" b="1" dirty="0">
                <a:solidFill>
                  <a:srgbClr val="5B5055"/>
                </a:solidFill>
                <a:latin typeface="+mj-lt"/>
              </a:rPr>
              <a:t>Gruppenregeln und Selbstwirksamkeit</a:t>
            </a:r>
          </a:p>
          <a:p>
            <a:pPr>
              <a:defRPr/>
            </a:pPr>
            <a:r>
              <a:rPr lang="de-DE" sz="2400" dirty="0">
                <a:solidFill>
                  <a:srgbClr val="ED7925"/>
                </a:solidFill>
                <a:latin typeface="+mj-lt"/>
              </a:rPr>
              <a:t>Wenig starre Regeln viele Absprachen!</a:t>
            </a:r>
            <a:endParaRPr lang="en-US" sz="2400" dirty="0">
              <a:solidFill>
                <a:srgbClr val="ED7925"/>
              </a:solidFill>
              <a:latin typeface="+mj-lt"/>
            </a:endParaRPr>
          </a:p>
        </p:txBody>
      </p:sp>
      <p:pic>
        <p:nvPicPr>
          <p:cNvPr id="90119" name="Picture 6" descr="http://www.php-resource.de/forum/attachments/out-order/2455d1181334360-na-toll-na-to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371600"/>
            <a:ext cx="33750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Rot="1" noChangeArrowheads="1"/>
          </p:cNvSpPr>
          <p:nvPr/>
        </p:nvSpPr>
        <p:spPr bwMode="auto">
          <a:xfrm>
            <a:off x="4652963" y="1371600"/>
            <a:ext cx="4391025" cy="4906652"/>
          </a:xfrm>
          <a:prstGeom prst="rect">
            <a:avLst/>
          </a:prstGeom>
          <a:noFill/>
          <a:ln>
            <a:noFill/>
          </a:ln>
          <a:effectLst/>
        </p:spPr>
        <p:txBody>
          <a:bodyPr lIns="0" tIns="0" rIns="0" bIns="0"/>
          <a:lstStyle>
            <a:lvl1pPr marL="1778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ea typeface="+mn-ea"/>
                <a:cs typeface="+mn-cs"/>
              </a:defRPr>
            </a:lvl1pPr>
            <a:lvl2pPr marL="533400" indent="-176213"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2pPr>
            <a:lvl3pPr marL="898525"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3pPr>
            <a:lvl4pPr marL="1255713"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4pPr>
            <a:lvl5pPr marL="16129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5pPr>
            <a:lvl6pPr marL="20701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6pPr>
            <a:lvl7pPr marL="25273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7pPr>
            <a:lvl8pPr marL="29845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8pPr>
            <a:lvl9pPr marL="34417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9pPr>
          </a:lstStyle>
          <a:p>
            <a:pPr>
              <a:lnSpc>
                <a:spcPct val="100000"/>
              </a:lnSpc>
              <a:spcAft>
                <a:spcPts val="600"/>
              </a:spcAft>
              <a:defRPr/>
            </a:pPr>
            <a:r>
              <a:rPr lang="de-DE" dirty="0"/>
              <a:t>Mit traumatisierten Kindern eskalieren viele Situationen, bei denen die Einhaltung von Regeln eingefordert wird.</a:t>
            </a:r>
          </a:p>
          <a:p>
            <a:pPr>
              <a:lnSpc>
                <a:spcPct val="100000"/>
              </a:lnSpc>
              <a:spcAft>
                <a:spcPts val="600"/>
              </a:spcAft>
              <a:defRPr/>
            </a:pPr>
            <a:r>
              <a:rPr lang="de-DE" dirty="0"/>
              <a:t>Starre Gruppenregeln überfordern besonders belastete Kinder häufig.</a:t>
            </a:r>
          </a:p>
          <a:p>
            <a:pPr>
              <a:lnSpc>
                <a:spcPct val="100000"/>
              </a:lnSpc>
              <a:spcAft>
                <a:spcPts val="600"/>
              </a:spcAft>
              <a:defRPr/>
            </a:pPr>
            <a:r>
              <a:rPr lang="de-DE" dirty="0"/>
              <a:t>Je rigider die Anwendung von Regeln desto unsicherer sind in der Regel die Fachkräfte.</a:t>
            </a:r>
            <a:endParaRPr lang="de-CH" dirty="0"/>
          </a:p>
          <a:p>
            <a:pPr>
              <a:lnSpc>
                <a:spcPct val="100000"/>
              </a:lnSpc>
              <a:spcAft>
                <a:spcPts val="600"/>
              </a:spcAft>
              <a:defRPr/>
            </a:pPr>
            <a:r>
              <a:rPr lang="de-DE" dirty="0"/>
              <a:t>Regeln werde daher individuell ausgehandelt und begründet (Selbstwirksamkeit; Regeln sichern gute Beziehungen).</a:t>
            </a:r>
            <a:endParaRPr lang="de-CH" dirty="0"/>
          </a:p>
          <a:p>
            <a:pPr>
              <a:lnSpc>
                <a:spcPct val="100000"/>
              </a:lnSpc>
              <a:spcAft>
                <a:spcPts val="600"/>
              </a:spcAft>
              <a:defRPr/>
            </a:pPr>
            <a:r>
              <a:rPr lang="de-DE" dirty="0"/>
              <a:t>Regeln sollen personifiziert und internalisiert werden (familienähnliche Struktur).</a:t>
            </a:r>
          </a:p>
          <a:p>
            <a:pPr>
              <a:lnSpc>
                <a:spcPct val="100000"/>
              </a:lnSpc>
              <a:spcAft>
                <a:spcPts val="600"/>
              </a:spcAft>
              <a:defRPr/>
            </a:pPr>
            <a:r>
              <a:rPr lang="de-DE" dirty="0"/>
              <a:t>Regeln sind dazu da, Ausnahmen zu begründen!</a:t>
            </a:r>
            <a:endParaRPr lang="de-CH" dirty="0"/>
          </a:p>
        </p:txBody>
      </p:sp>
      <p:sp>
        <p:nvSpPr>
          <p:cNvPr id="2" name="Datumsplatzhalter 1"/>
          <p:cNvSpPr>
            <a:spLocks noGrp="1"/>
          </p:cNvSpPr>
          <p:nvPr>
            <p:ph type="dt" sz="half" idx="11"/>
          </p:nvPr>
        </p:nvSpPr>
        <p:spPr>
          <a:xfrm>
            <a:off x="4840288" y="6524625"/>
            <a:ext cx="1557337" cy="144463"/>
          </a:xfrm>
        </p:spPr>
        <p:txBody>
          <a:bodyPr/>
          <a:lstStyle/>
          <a:p>
            <a:pPr>
              <a:defRPr/>
            </a:pPr>
            <a:r>
              <a:rPr lang="de-DE"/>
              <a:t>28. November 2014</a:t>
            </a:r>
            <a:endParaRPr lang="de-CH" dirty="0"/>
          </a:p>
        </p:txBody>
      </p:sp>
    </p:spTree>
    <p:extLst>
      <p:ext uri="{BB962C8B-B14F-4D97-AF65-F5344CB8AC3E}">
        <p14:creationId xmlns:p14="http://schemas.microsoft.com/office/powerpoint/2010/main" val="282641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C:\Users\Schmid\Pictures\imagesCAWO6WX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963" y="1093788"/>
            <a:ext cx="20923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C:\Users\Schmid\Pictures\trotz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163" y="2651125"/>
            <a:ext cx="2128837"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C:\Users\Schmid\Pictures\Man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3" y="2205038"/>
            <a:ext cx="26193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el 1"/>
          <p:cNvSpPr>
            <a:spLocks noGrp="1"/>
          </p:cNvSpPr>
          <p:nvPr>
            <p:ph type="title"/>
          </p:nvPr>
        </p:nvSpPr>
        <p:spPr>
          <a:xfrm>
            <a:off x="425450" y="357188"/>
            <a:ext cx="8261350" cy="1079500"/>
          </a:xfrm>
        </p:spPr>
        <p:txBody>
          <a:bodyPr/>
          <a:lstStyle/>
          <a:p>
            <a:r>
              <a:rPr lang="de-DE" altLang="de-DE" sz="2400" dirty="0">
                <a:solidFill>
                  <a:srgbClr val="5B5055"/>
                </a:solidFill>
              </a:rPr>
              <a:t>Grundidee zur Analyse von Problemverhalten</a:t>
            </a:r>
            <a:br>
              <a:rPr lang="de-DE" altLang="de-DE" sz="2400" dirty="0"/>
            </a:br>
            <a:r>
              <a:rPr lang="de-DE" altLang="de-DE" sz="2400" b="0" dirty="0">
                <a:solidFill>
                  <a:srgbClr val="ED7925"/>
                </a:solidFill>
              </a:rPr>
              <a:t>Vom Du zum Wir – Überspitzt das klassische Modell</a:t>
            </a:r>
          </a:p>
        </p:txBody>
      </p:sp>
      <p:sp>
        <p:nvSpPr>
          <p:cNvPr id="12294"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r>
              <a:rPr lang="de-CH" altLang="de-DE"/>
              <a:t>    |  </a:t>
            </a:r>
            <a:fld id="{9F1775B7-3440-4E8E-9A03-0D28CF7DFA7A}" type="slidenum">
              <a:rPr lang="de-CH" altLang="de-DE" smtClean="0"/>
              <a:pPr eaLnBrk="1" hangingPunct="1"/>
              <a:t>4</a:t>
            </a:fld>
            <a:endParaRPr lang="de-CH" altLang="de-DE"/>
          </a:p>
        </p:txBody>
      </p:sp>
      <p:sp>
        <p:nvSpPr>
          <p:cNvPr id="5" name="Datumsplatzhalter 4"/>
          <p:cNvSpPr>
            <a:spLocks noGrp="1"/>
          </p:cNvSpPr>
          <p:nvPr>
            <p:ph type="dt" sz="quarter" idx="11"/>
          </p:nvPr>
        </p:nvSpPr>
        <p:spPr/>
        <p:txBody>
          <a:bodyPr/>
          <a:lstStyle/>
          <a:p>
            <a:pPr>
              <a:defRPr/>
            </a:pPr>
            <a:r>
              <a:rPr lang="de-DE"/>
              <a:t>27. November 2014</a:t>
            </a:r>
            <a:endParaRPr lang="de-CH"/>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2" name="Pfeil nach rechts 1"/>
          <p:cNvSpPr/>
          <p:nvPr/>
        </p:nvSpPr>
        <p:spPr>
          <a:xfrm>
            <a:off x="2374900" y="3214688"/>
            <a:ext cx="4673600" cy="1889125"/>
          </a:xfrm>
          <a:prstGeom prst="rightArrow">
            <a:avLst/>
          </a:prstGeom>
          <a:solidFill>
            <a:srgbClr val="ED7925"/>
          </a:solidFill>
          <a:ln>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Erziehungsmaßnahmen zur</a:t>
            </a:r>
          </a:p>
          <a:p>
            <a:pPr algn="ctr">
              <a:defRPr/>
            </a:pPr>
            <a:r>
              <a:rPr lang="de-DE" dirty="0"/>
              <a:t>Veränderung</a:t>
            </a:r>
          </a:p>
        </p:txBody>
      </p:sp>
      <p:sp>
        <p:nvSpPr>
          <p:cNvPr id="3" name="Wolkenförmige Legende 2"/>
          <p:cNvSpPr/>
          <p:nvPr/>
        </p:nvSpPr>
        <p:spPr>
          <a:xfrm>
            <a:off x="1592263" y="1444625"/>
            <a:ext cx="5160962" cy="1354138"/>
          </a:xfrm>
          <a:prstGeom prst="cloudCallout">
            <a:avLst/>
          </a:prstGeom>
          <a:solidFill>
            <a:srgbClr val="00B0F0"/>
          </a:solidFill>
          <a:ln>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Kind muss sich verändern</a:t>
            </a:r>
          </a:p>
        </p:txBody>
      </p:sp>
    </p:spTree>
    <p:extLst>
      <p:ext uri="{BB962C8B-B14F-4D97-AF65-F5344CB8AC3E}">
        <p14:creationId xmlns:p14="http://schemas.microsoft.com/office/powerpoint/2010/main" val="3993145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31531" y="552574"/>
            <a:ext cx="6837363" cy="1079500"/>
          </a:xfrm>
        </p:spPr>
        <p:txBody>
          <a:bodyPr/>
          <a:lstStyle/>
          <a:p>
            <a:r>
              <a:rPr lang="de-DE" sz="2400" dirty="0">
                <a:solidFill>
                  <a:srgbClr val="5D5357"/>
                </a:solidFill>
              </a:rPr>
              <a:t>Sichere Strukturen</a:t>
            </a:r>
            <a:br>
              <a:rPr lang="de-DE" sz="2400" dirty="0"/>
            </a:br>
            <a:r>
              <a:rPr lang="de-DE" sz="2400" b="0" dirty="0">
                <a:solidFill>
                  <a:srgbClr val="ED7925"/>
                </a:solidFill>
              </a:rPr>
              <a:t>Die Abläufe – Visualisierung</a:t>
            </a:r>
          </a:p>
        </p:txBody>
      </p:sp>
      <p:sp>
        <p:nvSpPr>
          <p:cNvPr id="8" name="Inhaltsplatzhalter 7"/>
          <p:cNvSpPr>
            <a:spLocks noGrp="1"/>
          </p:cNvSpPr>
          <p:nvPr>
            <p:ph idx="1"/>
          </p:nvPr>
        </p:nvSpPr>
        <p:spPr>
          <a:xfrm>
            <a:off x="659812" y="1856591"/>
            <a:ext cx="8182530" cy="3959225"/>
          </a:xfrm>
        </p:spPr>
        <p:txBody>
          <a:bodyPr/>
          <a:lstStyle/>
          <a:p>
            <a:pPr>
              <a:lnSpc>
                <a:spcPct val="100000"/>
              </a:lnSpc>
              <a:spcAft>
                <a:spcPts val="2400"/>
              </a:spcAft>
            </a:pPr>
            <a:r>
              <a:rPr lang="de-DE" sz="2200" dirty="0"/>
              <a:t>Abläufe transparent gestalten und möglichst viel visualisieren.</a:t>
            </a:r>
          </a:p>
          <a:p>
            <a:pPr>
              <a:lnSpc>
                <a:spcPct val="100000"/>
              </a:lnSpc>
              <a:spcAft>
                <a:spcPts val="2400"/>
              </a:spcAft>
            </a:pPr>
            <a:r>
              <a:rPr lang="de-DE" sz="2200" dirty="0"/>
              <a:t>Wer ist wann im Dienst im Haus (Mitbewohner, Besucher)?</a:t>
            </a:r>
          </a:p>
          <a:p>
            <a:pPr>
              <a:lnSpc>
                <a:spcPct val="100000"/>
              </a:lnSpc>
              <a:spcAft>
                <a:spcPts val="2400"/>
              </a:spcAft>
            </a:pPr>
            <a:r>
              <a:rPr lang="de-DE" sz="2200" dirty="0"/>
              <a:t>Wer hat welches  </a:t>
            </a:r>
            <a:r>
              <a:rPr lang="de-DE" sz="2200" dirty="0" err="1"/>
              <a:t>Ämtli</a:t>
            </a:r>
            <a:r>
              <a:rPr lang="de-DE" sz="2200" dirty="0"/>
              <a:t> - wer hat es schon gemacht?</a:t>
            </a:r>
          </a:p>
          <a:p>
            <a:pPr>
              <a:lnSpc>
                <a:spcPct val="100000"/>
              </a:lnSpc>
              <a:spcAft>
                <a:spcPts val="2400"/>
              </a:spcAft>
            </a:pPr>
            <a:r>
              <a:rPr lang="de-DE" sz="2200" dirty="0"/>
              <a:t>Visualisierung von Stimmungen und Emotionen (z.B. Ampelrunde, Stressbarometer)</a:t>
            </a:r>
          </a:p>
          <a:p>
            <a:pPr>
              <a:lnSpc>
                <a:spcPct val="100000"/>
              </a:lnSpc>
              <a:spcAft>
                <a:spcPts val="2400"/>
              </a:spcAft>
            </a:pPr>
            <a:endParaRPr lang="de-DE" sz="2200" dirty="0"/>
          </a:p>
          <a:p>
            <a:pPr>
              <a:lnSpc>
                <a:spcPct val="100000"/>
              </a:lnSpc>
              <a:spcAft>
                <a:spcPts val="2400"/>
              </a:spcAft>
            </a:pPr>
            <a:endParaRPr lang="de-DE" sz="2200" dirty="0"/>
          </a:p>
        </p:txBody>
      </p:sp>
      <p:sp>
        <p:nvSpPr>
          <p:cNvPr id="5" name="Datumsplatzhalter 4"/>
          <p:cNvSpPr>
            <a:spLocks noGrp="1"/>
          </p:cNvSpPr>
          <p:nvPr>
            <p:ph type="dt" sz="half" idx="11"/>
          </p:nvPr>
        </p:nvSpPr>
        <p:spPr/>
        <p:txBody>
          <a:bodyPr/>
          <a:lstStyle/>
          <a:p>
            <a:pPr>
              <a:defRPr/>
            </a:pPr>
            <a:r>
              <a:rPr lang="de-DE"/>
              <a:t>28. November 2014</a:t>
            </a:r>
            <a:endParaRPr lang="de-CH"/>
          </a:p>
        </p:txBody>
      </p:sp>
    </p:spTree>
    <p:extLst>
      <p:ext uri="{BB962C8B-B14F-4D97-AF65-F5344CB8AC3E}">
        <p14:creationId xmlns:p14="http://schemas.microsoft.com/office/powerpoint/2010/main" val="3835148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501828" y="293527"/>
            <a:ext cx="6837363" cy="1079500"/>
          </a:xfrm>
        </p:spPr>
        <p:txBody>
          <a:bodyPr/>
          <a:lstStyle/>
          <a:p>
            <a:r>
              <a:rPr lang="de-DE" sz="2400" dirty="0">
                <a:solidFill>
                  <a:srgbClr val="5D5357"/>
                </a:solidFill>
              </a:rPr>
              <a:t>Dokumentation in stationären Settings</a:t>
            </a:r>
            <a:br>
              <a:rPr lang="de-DE" sz="2400" dirty="0"/>
            </a:br>
            <a:r>
              <a:rPr lang="de-DE" sz="2400" b="0" dirty="0">
                <a:solidFill>
                  <a:srgbClr val="ED7925"/>
                </a:solidFill>
              </a:rPr>
              <a:t>Eine traumapädagogische Perspektive</a:t>
            </a:r>
          </a:p>
        </p:txBody>
      </p:sp>
      <p:sp>
        <p:nvSpPr>
          <p:cNvPr id="8" name="Inhaltsplatzhalter 7"/>
          <p:cNvSpPr>
            <a:spLocks noGrp="1"/>
          </p:cNvSpPr>
          <p:nvPr>
            <p:ph idx="1"/>
          </p:nvPr>
        </p:nvSpPr>
        <p:spPr>
          <a:xfrm>
            <a:off x="523331" y="1302089"/>
            <a:ext cx="8403852" cy="5079857"/>
          </a:xfrm>
        </p:spPr>
        <p:txBody>
          <a:bodyPr/>
          <a:lstStyle/>
          <a:p>
            <a:pPr>
              <a:lnSpc>
                <a:spcPct val="100000"/>
              </a:lnSpc>
              <a:spcAft>
                <a:spcPts val="1800"/>
              </a:spcAft>
            </a:pPr>
            <a:r>
              <a:rPr lang="de-DE" sz="1900" dirty="0"/>
              <a:t>Das Lesen einer Dokumentation vom Wochenende löst bei manchem Mitarbeiter nicht nur positive Emotionen aus, wenn er an den bevorstehenden Dienst denkt.</a:t>
            </a:r>
          </a:p>
          <a:p>
            <a:pPr>
              <a:lnSpc>
                <a:spcPct val="100000"/>
              </a:lnSpc>
              <a:spcAft>
                <a:spcPts val="1800"/>
              </a:spcAft>
            </a:pPr>
            <a:r>
              <a:rPr lang="de-DE" sz="1900" dirty="0"/>
              <a:t>Häufig sind Dokumentationen eine Aneinanderreihung von Problemverhalten, schwierigen Situationen und Interaktionen mit Klienten.</a:t>
            </a:r>
          </a:p>
          <a:p>
            <a:pPr>
              <a:lnSpc>
                <a:spcPct val="100000"/>
              </a:lnSpc>
              <a:spcAft>
                <a:spcPts val="1800"/>
              </a:spcAft>
            </a:pPr>
            <a:r>
              <a:rPr lang="de-DE" sz="1900" dirty="0"/>
              <a:t>Dinge, die gut gelingen und unproblematisch laufen, werden nur selten dokumentiert. </a:t>
            </a:r>
          </a:p>
          <a:p>
            <a:pPr>
              <a:lnSpc>
                <a:spcPct val="100000"/>
              </a:lnSpc>
              <a:spcAft>
                <a:spcPts val="1800"/>
              </a:spcAft>
            </a:pPr>
            <a:r>
              <a:rPr lang="de-DE" sz="1900" dirty="0"/>
              <a:t>Aus Perspektive der Mitarbeiter wäre es doch insbesondere wichtig zu wissen, wie sie und ihre Kollegen Probleme lösen können, wo und wie wird dies dokumentiert?</a:t>
            </a:r>
          </a:p>
          <a:p>
            <a:pPr>
              <a:lnSpc>
                <a:spcPct val="100000"/>
              </a:lnSpc>
              <a:spcAft>
                <a:spcPts val="1800"/>
              </a:spcAft>
            </a:pPr>
            <a:r>
              <a:rPr lang="de-DE" sz="1900" dirty="0"/>
              <a:t>Eine Dokumentation von erfolgreichen Lösungsansätzen würde die Mitarbeiter zudem für diese verstärken. Vermutlich werden sie mit einem besseren Gefühl aus und in den Dienst gehen, wenn sie ihre Wahrnehmung auf ihre Stärken/Leistungen lenken.</a:t>
            </a:r>
          </a:p>
        </p:txBody>
      </p:sp>
      <p:sp>
        <p:nvSpPr>
          <p:cNvPr id="5" name="Datumsplatzhalter 4"/>
          <p:cNvSpPr>
            <a:spLocks noGrp="1"/>
          </p:cNvSpPr>
          <p:nvPr>
            <p:ph type="dt" sz="half" idx="11"/>
          </p:nvPr>
        </p:nvSpPr>
        <p:spPr/>
        <p:txBody>
          <a:bodyPr/>
          <a:lstStyle/>
          <a:p>
            <a:pPr>
              <a:defRPr/>
            </a:pPr>
            <a:r>
              <a:rPr lang="de-DE"/>
              <a:t>28. November 2014</a:t>
            </a:r>
            <a:endParaRPr lang="de-CH"/>
          </a:p>
        </p:txBody>
      </p:sp>
    </p:spTree>
    <p:extLst>
      <p:ext uri="{BB962C8B-B14F-4D97-AF65-F5344CB8AC3E}">
        <p14:creationId xmlns:p14="http://schemas.microsoft.com/office/powerpoint/2010/main" val="2534070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02385" y="460457"/>
            <a:ext cx="7970838" cy="1225550"/>
          </a:xfrm>
        </p:spPr>
        <p:txBody>
          <a:bodyPr/>
          <a:lstStyle/>
          <a:p>
            <a:r>
              <a:rPr lang="de-DE" sz="2500" b="0" dirty="0">
                <a:solidFill>
                  <a:srgbClr val="ED7925"/>
                </a:solidFill>
              </a:rPr>
              <a:t>Dokumentation als unterstützendes strukturelles traumapädagogisches Element</a:t>
            </a:r>
          </a:p>
        </p:txBody>
      </p:sp>
      <p:sp>
        <p:nvSpPr>
          <p:cNvPr id="57347" name="Rectangle 3"/>
          <p:cNvSpPr>
            <a:spLocks noGrp="1" noChangeArrowheads="1"/>
          </p:cNvSpPr>
          <p:nvPr>
            <p:ph type="body" idx="4294967295"/>
          </p:nvPr>
        </p:nvSpPr>
        <p:spPr>
          <a:xfrm>
            <a:off x="395288" y="2133600"/>
            <a:ext cx="3816350" cy="3024188"/>
          </a:xfrm>
        </p:spPr>
        <p:txBody>
          <a:bodyPr/>
          <a:lstStyle/>
          <a:p>
            <a:pPr>
              <a:lnSpc>
                <a:spcPct val="90000"/>
              </a:lnSpc>
              <a:spcAft>
                <a:spcPts val="1200"/>
              </a:spcAft>
            </a:pPr>
            <a:r>
              <a:rPr lang="de-DE" sz="2400"/>
              <a:t>Was</a:t>
            </a:r>
          </a:p>
          <a:p>
            <a:pPr>
              <a:lnSpc>
                <a:spcPct val="90000"/>
              </a:lnSpc>
              <a:spcAft>
                <a:spcPts val="1200"/>
              </a:spcAft>
            </a:pPr>
            <a:endParaRPr lang="de-DE" sz="2400"/>
          </a:p>
          <a:p>
            <a:pPr>
              <a:lnSpc>
                <a:spcPct val="90000"/>
              </a:lnSpc>
              <a:spcAft>
                <a:spcPts val="1200"/>
              </a:spcAft>
            </a:pPr>
            <a:r>
              <a:rPr lang="de-DE" sz="2400"/>
              <a:t>Für wen</a:t>
            </a:r>
          </a:p>
          <a:p>
            <a:pPr>
              <a:lnSpc>
                <a:spcPct val="90000"/>
              </a:lnSpc>
              <a:spcAft>
                <a:spcPts val="1200"/>
              </a:spcAft>
            </a:pPr>
            <a:endParaRPr lang="de-DE" sz="2400"/>
          </a:p>
          <a:p>
            <a:pPr>
              <a:lnSpc>
                <a:spcPct val="90000"/>
              </a:lnSpc>
              <a:spcAft>
                <a:spcPts val="1200"/>
              </a:spcAft>
            </a:pPr>
            <a:r>
              <a:rPr lang="de-DE" sz="2400"/>
              <a:t>Wessen Auftrag</a:t>
            </a:r>
          </a:p>
          <a:p>
            <a:pPr>
              <a:lnSpc>
                <a:spcPct val="90000"/>
              </a:lnSpc>
              <a:spcAft>
                <a:spcPts val="1200"/>
              </a:spcAft>
            </a:pPr>
            <a:endParaRPr lang="de-DE" sz="2400"/>
          </a:p>
          <a:p>
            <a:pPr>
              <a:lnSpc>
                <a:spcPct val="90000"/>
              </a:lnSpc>
              <a:spcAft>
                <a:spcPts val="1200"/>
              </a:spcAft>
            </a:pPr>
            <a:r>
              <a:rPr lang="de-DE" sz="2400"/>
              <a:t>Welches Ziel</a:t>
            </a:r>
            <a:endParaRPr lang="de-DE" sz="800"/>
          </a:p>
          <a:p>
            <a:pPr>
              <a:lnSpc>
                <a:spcPct val="90000"/>
              </a:lnSpc>
              <a:spcAft>
                <a:spcPts val="1200"/>
              </a:spcAft>
              <a:buFont typeface="Georgia" pitchFamily="18" charset="0"/>
              <a:buNone/>
            </a:pPr>
            <a:endParaRPr lang="de-DE" sz="2400"/>
          </a:p>
        </p:txBody>
      </p:sp>
      <p:sp>
        <p:nvSpPr>
          <p:cNvPr id="5"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dirty="0">
                <a:solidFill>
                  <a:srgbClr val="444424"/>
                </a:solidFill>
                <a:latin typeface="+mj-lt"/>
                <a:cs typeface="Arial" pitchFamily="34" charset="0"/>
              </a:rPr>
              <a:t>Universitäre Psychiatrische Kliniken Basel</a:t>
            </a:r>
            <a:r>
              <a:rPr lang="de-CH" sz="800" dirty="0">
                <a:solidFill>
                  <a:srgbClr val="444424"/>
                </a:solidFill>
                <a:latin typeface="+mj-lt"/>
                <a:cs typeface="Arial" pitchFamily="34" charset="0"/>
              </a:rPr>
              <a:t> | www.upkbs.ch |</a:t>
            </a:r>
          </a:p>
        </p:txBody>
      </p:sp>
      <p:sp>
        <p:nvSpPr>
          <p:cNvPr id="3" name="Foliennummernplatzhalter 2"/>
          <p:cNvSpPr txBox="1">
            <a:spLocks noGrp="1"/>
          </p:cNvSpPr>
          <p:nvPr/>
        </p:nvSpPr>
        <p:spPr bwMode="auto">
          <a:xfrm>
            <a:off x="7440613" y="6524625"/>
            <a:ext cx="1019175" cy="125413"/>
          </a:xfrm>
          <a:prstGeom prst="rect">
            <a:avLst/>
          </a:prstGeom>
          <a:noFill/>
        </p:spPr>
        <p:txBody>
          <a:bodyPr lIns="0" tIns="0" rIns="0" bIns="0"/>
          <a:lstStyle/>
          <a:p>
            <a:pPr algn="r" fontAlgn="auto">
              <a:spcBef>
                <a:spcPts val="0"/>
              </a:spcBef>
              <a:spcAft>
                <a:spcPts val="0"/>
              </a:spcAft>
              <a:defRPr/>
            </a:pPr>
            <a:r>
              <a:rPr lang="de-CH" sz="800">
                <a:solidFill>
                  <a:srgbClr val="000000"/>
                </a:solidFill>
                <a:latin typeface="+mn-lt"/>
                <a:cs typeface="+mn-cs"/>
              </a:rPr>
              <a:t>    |  </a:t>
            </a:r>
            <a:fld id="{C74F365A-C564-4330-A6EF-D04E3286AF8F}" type="slidenum">
              <a:rPr lang="de-CH" sz="800">
                <a:solidFill>
                  <a:srgbClr val="000000"/>
                </a:solidFill>
                <a:latin typeface="+mn-lt"/>
                <a:cs typeface="+mn-cs"/>
              </a:rPr>
              <a:pPr algn="r" fontAlgn="auto">
                <a:spcBef>
                  <a:spcPts val="0"/>
                </a:spcBef>
                <a:spcAft>
                  <a:spcPts val="0"/>
                </a:spcAft>
                <a:defRPr/>
              </a:pPr>
              <a:t>42</a:t>
            </a:fld>
            <a:endParaRPr lang="de-CH" sz="800">
              <a:solidFill>
                <a:srgbClr val="000000"/>
              </a:solidFill>
              <a:latin typeface="+mn-lt"/>
              <a:cs typeface="+mn-cs"/>
            </a:endParaRPr>
          </a:p>
        </p:txBody>
      </p:sp>
      <p:sp>
        <p:nvSpPr>
          <p:cNvPr id="57351" name="Rectangle 3"/>
          <p:cNvSpPr>
            <a:spLocks noChangeArrowheads="1"/>
          </p:cNvSpPr>
          <p:nvPr/>
        </p:nvSpPr>
        <p:spPr bwMode="auto">
          <a:xfrm>
            <a:off x="4387804" y="3137722"/>
            <a:ext cx="38163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7800" indent="-177800" eaLnBrk="0" hangingPunct="0">
              <a:lnSpc>
                <a:spcPct val="90000"/>
              </a:lnSpc>
              <a:spcAft>
                <a:spcPts val="1200"/>
              </a:spcAft>
              <a:buClr>
                <a:srgbClr val="ED7925"/>
              </a:buClr>
              <a:buFont typeface="Georgia" pitchFamily="18" charset="0"/>
              <a:buChar char="›"/>
            </a:pPr>
            <a:r>
              <a:rPr lang="de-DE" sz="2400" dirty="0">
                <a:solidFill>
                  <a:srgbClr val="444424"/>
                </a:solidFill>
                <a:latin typeface="Georgia" pitchFamily="18" charset="0"/>
              </a:rPr>
              <a:t>Verstehbarkeit</a:t>
            </a:r>
          </a:p>
          <a:p>
            <a:pPr marL="177800" indent="-177800" eaLnBrk="0" hangingPunct="0">
              <a:lnSpc>
                <a:spcPct val="90000"/>
              </a:lnSpc>
              <a:spcAft>
                <a:spcPts val="1200"/>
              </a:spcAft>
              <a:buClr>
                <a:srgbClr val="ED7925"/>
              </a:buClr>
              <a:buFont typeface="Georgia" pitchFamily="18" charset="0"/>
              <a:buChar char="›"/>
            </a:pPr>
            <a:r>
              <a:rPr lang="de-DE" sz="2400" dirty="0">
                <a:solidFill>
                  <a:srgbClr val="444424"/>
                </a:solidFill>
                <a:latin typeface="Georgia" pitchFamily="18" charset="0"/>
              </a:rPr>
              <a:t>Handhabbarkeit</a:t>
            </a:r>
          </a:p>
          <a:p>
            <a:pPr marL="177800" indent="-177800" eaLnBrk="0" hangingPunct="0">
              <a:lnSpc>
                <a:spcPct val="90000"/>
              </a:lnSpc>
              <a:spcAft>
                <a:spcPts val="1200"/>
              </a:spcAft>
              <a:buClr>
                <a:srgbClr val="ED7925"/>
              </a:buClr>
              <a:buFont typeface="Georgia" pitchFamily="18" charset="0"/>
              <a:buChar char="›"/>
            </a:pPr>
            <a:r>
              <a:rPr lang="de-DE" sz="2400" dirty="0">
                <a:solidFill>
                  <a:srgbClr val="444424"/>
                </a:solidFill>
                <a:latin typeface="Georgia" pitchFamily="18" charset="0"/>
              </a:rPr>
              <a:t>Sinnhaftigkeit</a:t>
            </a:r>
            <a:endParaRPr lang="de-DE" sz="800" dirty="0">
              <a:solidFill>
                <a:srgbClr val="444424"/>
              </a:solidFill>
              <a:latin typeface="Georgia" pitchFamily="18" charset="0"/>
            </a:endParaRPr>
          </a:p>
          <a:p>
            <a:pPr marL="177800" indent="-177800" eaLnBrk="0" hangingPunct="0">
              <a:lnSpc>
                <a:spcPct val="90000"/>
              </a:lnSpc>
              <a:spcAft>
                <a:spcPts val="1200"/>
              </a:spcAft>
              <a:buClr>
                <a:srgbClr val="ED7925"/>
              </a:buClr>
              <a:buFont typeface="Georgia" pitchFamily="18" charset="0"/>
              <a:buNone/>
            </a:pPr>
            <a:endParaRPr lang="de-DE" sz="2400" dirty="0">
              <a:solidFill>
                <a:srgbClr val="444424"/>
              </a:solidFill>
              <a:latin typeface="Georgia" pitchFamily="18" charset="0"/>
            </a:endParaRPr>
          </a:p>
        </p:txBody>
      </p:sp>
      <p:sp>
        <p:nvSpPr>
          <p:cNvPr id="57352" name="AutoShape 8"/>
          <p:cNvSpPr>
            <a:spLocks/>
          </p:cNvSpPr>
          <p:nvPr/>
        </p:nvSpPr>
        <p:spPr bwMode="auto">
          <a:xfrm>
            <a:off x="3132138" y="2133600"/>
            <a:ext cx="584200" cy="3313113"/>
          </a:xfrm>
          <a:prstGeom prst="rightBrace">
            <a:avLst>
              <a:gd name="adj1" fmla="val 47260"/>
              <a:gd name="adj2" fmla="val 50000"/>
            </a:avLst>
          </a:prstGeom>
          <a:noFill/>
          <a:ln w="9525">
            <a:solidFill>
              <a:srgbClr val="E95D0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b="1">
              <a:solidFill>
                <a:srgbClr val="E95D0F"/>
              </a:solidFill>
            </a:endParaRPr>
          </a:p>
        </p:txBody>
      </p:sp>
      <p:sp>
        <p:nvSpPr>
          <p:cNvPr id="57353" name="Text Box 9"/>
          <p:cNvSpPr txBox="1">
            <a:spLocks noChangeArrowheads="1"/>
          </p:cNvSpPr>
          <p:nvPr/>
        </p:nvSpPr>
        <p:spPr bwMode="auto">
          <a:xfrm>
            <a:off x="3924300" y="1916113"/>
            <a:ext cx="459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b="1" dirty="0">
                <a:solidFill>
                  <a:srgbClr val="5B5055"/>
                </a:solidFill>
                <a:latin typeface="Georgia" pitchFamily="18" charset="0"/>
              </a:rPr>
              <a:t>Unterstützung der Selbstwirksamkeit</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482" y="4443625"/>
            <a:ext cx="2862230" cy="1903383"/>
          </a:xfrm>
          <a:prstGeom prst="rect">
            <a:avLst/>
          </a:prstGeom>
        </p:spPr>
      </p:pic>
      <p:sp>
        <p:nvSpPr>
          <p:cNvPr id="10" name="Datumsplatzhalter 9"/>
          <p:cNvSpPr>
            <a:spLocks noGrp="1"/>
          </p:cNvSpPr>
          <p:nvPr>
            <p:ph type="dt" sz="half" idx="11"/>
          </p:nvPr>
        </p:nvSpPr>
        <p:spPr>
          <a:xfrm>
            <a:off x="4860925" y="6518678"/>
            <a:ext cx="1557337" cy="158909"/>
          </a:xfrm>
        </p:spPr>
        <p:txBody>
          <a:bodyPr/>
          <a:lstStyle/>
          <a:p>
            <a:pPr>
              <a:defRPr/>
            </a:pPr>
            <a:r>
              <a:rPr lang="de-DE"/>
              <a:t>28. November 2014</a:t>
            </a:r>
            <a:endParaRPr lang="de-CH" dirty="0"/>
          </a:p>
        </p:txBody>
      </p:sp>
    </p:spTree>
    <p:extLst>
      <p:ext uri="{BB962C8B-B14F-4D97-AF65-F5344CB8AC3E}">
        <p14:creationId xmlns:p14="http://schemas.microsoft.com/office/powerpoint/2010/main" val="701993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323850" y="620713"/>
            <a:ext cx="7970838" cy="1225550"/>
          </a:xfrm>
        </p:spPr>
        <p:txBody>
          <a:bodyPr/>
          <a:lstStyle/>
          <a:p>
            <a:r>
              <a:rPr lang="de-DE" sz="2400" b="0" dirty="0">
                <a:solidFill>
                  <a:srgbClr val="ED7925"/>
                </a:solidFill>
              </a:rPr>
              <a:t>Dokumentation als unterstützendes strukturelles traumapädagogisches Element</a:t>
            </a:r>
          </a:p>
        </p:txBody>
      </p:sp>
      <p:sp>
        <p:nvSpPr>
          <p:cNvPr id="58371" name="Rectangle 3"/>
          <p:cNvSpPr>
            <a:spLocks noGrp="1" noChangeArrowheads="1"/>
          </p:cNvSpPr>
          <p:nvPr>
            <p:ph type="body" idx="4294967295"/>
          </p:nvPr>
        </p:nvSpPr>
        <p:spPr>
          <a:xfrm>
            <a:off x="323850" y="2349500"/>
            <a:ext cx="3816350" cy="3024188"/>
          </a:xfrm>
        </p:spPr>
        <p:txBody>
          <a:bodyPr/>
          <a:lstStyle/>
          <a:p>
            <a:pPr>
              <a:lnSpc>
                <a:spcPct val="90000"/>
              </a:lnSpc>
              <a:spcAft>
                <a:spcPts val="1200"/>
              </a:spcAft>
            </a:pPr>
            <a:r>
              <a:rPr lang="de-DE" sz="2400"/>
              <a:t>Verhalten</a:t>
            </a:r>
          </a:p>
          <a:p>
            <a:pPr>
              <a:lnSpc>
                <a:spcPct val="90000"/>
              </a:lnSpc>
              <a:spcAft>
                <a:spcPts val="1200"/>
              </a:spcAft>
            </a:pPr>
            <a:endParaRPr lang="de-DE" sz="2400"/>
          </a:p>
          <a:p>
            <a:pPr>
              <a:lnSpc>
                <a:spcPct val="90000"/>
              </a:lnSpc>
              <a:spcAft>
                <a:spcPts val="1200"/>
              </a:spcAft>
            </a:pPr>
            <a:r>
              <a:rPr lang="de-DE" sz="2400"/>
              <a:t>Prozess</a:t>
            </a:r>
          </a:p>
          <a:p>
            <a:pPr>
              <a:lnSpc>
                <a:spcPct val="90000"/>
              </a:lnSpc>
              <a:spcAft>
                <a:spcPts val="1200"/>
              </a:spcAft>
            </a:pPr>
            <a:endParaRPr lang="de-DE" sz="2400"/>
          </a:p>
          <a:p>
            <a:pPr>
              <a:lnSpc>
                <a:spcPct val="90000"/>
              </a:lnSpc>
              <a:spcAft>
                <a:spcPts val="1200"/>
              </a:spcAft>
            </a:pPr>
            <a:r>
              <a:rPr lang="de-DE" sz="2400"/>
              <a:t>Zielerreichung</a:t>
            </a:r>
            <a:endParaRPr lang="de-DE" sz="800"/>
          </a:p>
          <a:p>
            <a:pPr>
              <a:lnSpc>
                <a:spcPct val="90000"/>
              </a:lnSpc>
              <a:spcAft>
                <a:spcPts val="1200"/>
              </a:spcAft>
              <a:buFont typeface="Georgia" pitchFamily="18" charset="0"/>
              <a:buNone/>
            </a:pPr>
            <a:endParaRPr lang="de-DE" sz="2400"/>
          </a:p>
        </p:txBody>
      </p:sp>
      <p:sp>
        <p:nvSpPr>
          <p:cNvPr id="5"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dirty="0">
                <a:solidFill>
                  <a:srgbClr val="444424"/>
                </a:solidFill>
                <a:latin typeface="+mj-lt"/>
                <a:cs typeface="Arial" pitchFamily="34" charset="0"/>
              </a:rPr>
              <a:t>Universitäre Psychiatrische Kliniken Basel</a:t>
            </a:r>
            <a:r>
              <a:rPr lang="de-CH" sz="800" dirty="0">
                <a:solidFill>
                  <a:srgbClr val="444424"/>
                </a:solidFill>
                <a:latin typeface="+mj-lt"/>
                <a:cs typeface="Arial" pitchFamily="34" charset="0"/>
              </a:rPr>
              <a:t> | www.upkbs.ch |</a:t>
            </a:r>
          </a:p>
        </p:txBody>
      </p:sp>
      <p:sp>
        <p:nvSpPr>
          <p:cNvPr id="3" name="Foliennummernplatzhalter 2"/>
          <p:cNvSpPr txBox="1">
            <a:spLocks noGrp="1"/>
          </p:cNvSpPr>
          <p:nvPr/>
        </p:nvSpPr>
        <p:spPr bwMode="auto">
          <a:xfrm>
            <a:off x="7440613" y="6524625"/>
            <a:ext cx="1019175" cy="125413"/>
          </a:xfrm>
          <a:prstGeom prst="rect">
            <a:avLst/>
          </a:prstGeom>
          <a:noFill/>
        </p:spPr>
        <p:txBody>
          <a:bodyPr lIns="0" tIns="0" rIns="0" bIns="0"/>
          <a:lstStyle/>
          <a:p>
            <a:pPr algn="r" fontAlgn="auto">
              <a:spcBef>
                <a:spcPts val="0"/>
              </a:spcBef>
              <a:spcAft>
                <a:spcPts val="0"/>
              </a:spcAft>
              <a:defRPr/>
            </a:pPr>
            <a:r>
              <a:rPr lang="de-CH" sz="800">
                <a:solidFill>
                  <a:srgbClr val="000000"/>
                </a:solidFill>
                <a:latin typeface="+mn-lt"/>
                <a:cs typeface="+mn-cs"/>
              </a:rPr>
              <a:t>    |  </a:t>
            </a:r>
            <a:fld id="{AB3D07D0-404F-4E9F-939F-0BC9385EAF92}" type="slidenum">
              <a:rPr lang="de-CH" sz="800">
                <a:solidFill>
                  <a:srgbClr val="000000"/>
                </a:solidFill>
                <a:latin typeface="+mn-lt"/>
                <a:cs typeface="+mn-cs"/>
              </a:rPr>
              <a:pPr algn="r" fontAlgn="auto">
                <a:spcBef>
                  <a:spcPts val="0"/>
                </a:spcBef>
                <a:spcAft>
                  <a:spcPts val="0"/>
                </a:spcAft>
                <a:defRPr/>
              </a:pPr>
              <a:t>43</a:t>
            </a:fld>
            <a:endParaRPr lang="de-CH" sz="800">
              <a:solidFill>
                <a:srgbClr val="000000"/>
              </a:solidFill>
              <a:latin typeface="+mn-lt"/>
              <a:cs typeface="+mn-cs"/>
            </a:endParaRPr>
          </a:p>
        </p:txBody>
      </p:sp>
      <p:sp>
        <p:nvSpPr>
          <p:cNvPr id="58375" name="Rectangle 3"/>
          <p:cNvSpPr>
            <a:spLocks noChangeArrowheads="1"/>
          </p:cNvSpPr>
          <p:nvPr/>
        </p:nvSpPr>
        <p:spPr bwMode="auto">
          <a:xfrm>
            <a:off x="4572000" y="2205038"/>
            <a:ext cx="38163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7800" indent="-177800" eaLnBrk="0" hangingPunct="0">
              <a:spcAft>
                <a:spcPts val="2400"/>
              </a:spcAft>
              <a:buClr>
                <a:srgbClr val="ED7925"/>
              </a:buClr>
              <a:buFont typeface="Georgia" pitchFamily="18" charset="0"/>
              <a:buChar char="›"/>
            </a:pPr>
            <a:r>
              <a:rPr lang="de-DE" sz="2200" dirty="0">
                <a:solidFill>
                  <a:srgbClr val="444424"/>
                </a:solidFill>
                <a:latin typeface="Georgia" pitchFamily="18" charset="0"/>
              </a:rPr>
              <a:t>Ressourcenorientierung – </a:t>
            </a:r>
            <a:r>
              <a:rPr lang="de-DE" sz="2200" dirty="0" err="1">
                <a:solidFill>
                  <a:srgbClr val="444424"/>
                </a:solidFill>
                <a:latin typeface="Georgia" pitchFamily="18" charset="0"/>
              </a:rPr>
              <a:t>Salutogenese</a:t>
            </a:r>
            <a:endParaRPr lang="de-DE" sz="2200" dirty="0">
              <a:solidFill>
                <a:srgbClr val="444424"/>
              </a:solidFill>
              <a:latin typeface="Georgia" pitchFamily="18" charset="0"/>
            </a:endParaRPr>
          </a:p>
          <a:p>
            <a:pPr marL="177800" indent="-177800" eaLnBrk="0" hangingPunct="0">
              <a:spcAft>
                <a:spcPts val="2400"/>
              </a:spcAft>
              <a:buClr>
                <a:srgbClr val="ED7925"/>
              </a:buClr>
              <a:buFont typeface="Georgia" pitchFamily="18" charset="0"/>
              <a:buChar char="›"/>
            </a:pPr>
            <a:r>
              <a:rPr lang="de-DE" sz="2200" dirty="0">
                <a:solidFill>
                  <a:srgbClr val="444424"/>
                </a:solidFill>
                <a:latin typeface="Georgia" pitchFamily="18" charset="0"/>
              </a:rPr>
              <a:t>Transparenz, </a:t>
            </a:r>
            <a:r>
              <a:rPr lang="de-DE" sz="2200" dirty="0" err="1">
                <a:solidFill>
                  <a:srgbClr val="444424"/>
                </a:solidFill>
                <a:latin typeface="Georgia" pitchFamily="18" charset="0"/>
              </a:rPr>
              <a:t>Einschätzbarkeit</a:t>
            </a:r>
            <a:r>
              <a:rPr lang="de-DE" sz="2200" dirty="0">
                <a:solidFill>
                  <a:srgbClr val="444424"/>
                </a:solidFill>
                <a:latin typeface="Georgia" pitchFamily="18" charset="0"/>
              </a:rPr>
              <a:t>, Zuordnung</a:t>
            </a:r>
          </a:p>
          <a:p>
            <a:pPr marL="177800" indent="-177800" eaLnBrk="0" hangingPunct="0">
              <a:spcAft>
                <a:spcPts val="2400"/>
              </a:spcAft>
              <a:buClr>
                <a:srgbClr val="ED7925"/>
              </a:buClr>
              <a:buFont typeface="Georgia" pitchFamily="18" charset="0"/>
              <a:buChar char="›"/>
            </a:pPr>
            <a:r>
              <a:rPr lang="de-DE" sz="2200" dirty="0">
                <a:solidFill>
                  <a:srgbClr val="444424"/>
                </a:solidFill>
                <a:latin typeface="Georgia" pitchFamily="18" charset="0"/>
              </a:rPr>
              <a:t>Befindlichkeiten, Bedarfe/Bedürfnisse, Gesundung, Versorgung</a:t>
            </a:r>
          </a:p>
          <a:p>
            <a:pPr marL="177800" indent="-177800" eaLnBrk="0" hangingPunct="0">
              <a:spcAft>
                <a:spcPts val="2400"/>
              </a:spcAft>
              <a:buClr>
                <a:srgbClr val="ED7925"/>
              </a:buClr>
              <a:buFont typeface="Georgia" pitchFamily="18" charset="0"/>
              <a:buNone/>
            </a:pPr>
            <a:endParaRPr lang="de-DE" sz="2200" dirty="0">
              <a:solidFill>
                <a:srgbClr val="444424"/>
              </a:solidFill>
              <a:latin typeface="Georgia" pitchFamily="18" charset="0"/>
            </a:endParaRPr>
          </a:p>
        </p:txBody>
      </p:sp>
      <p:sp>
        <p:nvSpPr>
          <p:cNvPr id="58376" name="AutoShape 8"/>
          <p:cNvSpPr>
            <a:spLocks noChangeArrowheads="1"/>
          </p:cNvSpPr>
          <p:nvPr/>
        </p:nvSpPr>
        <p:spPr bwMode="auto">
          <a:xfrm>
            <a:off x="3132138" y="2276475"/>
            <a:ext cx="792162" cy="360363"/>
          </a:xfrm>
          <a:prstGeom prst="rightArrow">
            <a:avLst>
              <a:gd name="adj1" fmla="val 50000"/>
              <a:gd name="adj2" fmla="val 54956"/>
            </a:avLst>
          </a:prstGeom>
          <a:solidFill>
            <a:srgbClr val="E95D0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8377" name="AutoShape 9"/>
          <p:cNvSpPr>
            <a:spLocks noChangeArrowheads="1"/>
          </p:cNvSpPr>
          <p:nvPr/>
        </p:nvSpPr>
        <p:spPr bwMode="auto">
          <a:xfrm>
            <a:off x="3132138" y="3357563"/>
            <a:ext cx="792162" cy="360362"/>
          </a:xfrm>
          <a:prstGeom prst="rightArrow">
            <a:avLst>
              <a:gd name="adj1" fmla="val 50000"/>
              <a:gd name="adj2" fmla="val 54956"/>
            </a:avLst>
          </a:prstGeom>
          <a:solidFill>
            <a:srgbClr val="E95D0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8378" name="AutoShape 10"/>
          <p:cNvSpPr>
            <a:spLocks noChangeArrowheads="1"/>
          </p:cNvSpPr>
          <p:nvPr/>
        </p:nvSpPr>
        <p:spPr bwMode="auto">
          <a:xfrm>
            <a:off x="3132138" y="4292600"/>
            <a:ext cx="792162" cy="358775"/>
          </a:xfrm>
          <a:prstGeom prst="rightArrow">
            <a:avLst>
              <a:gd name="adj1" fmla="val 50000"/>
              <a:gd name="adj2" fmla="val 55199"/>
            </a:avLst>
          </a:prstGeom>
          <a:solidFill>
            <a:srgbClr val="E95D0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 name="Datumsplatzhalter 1"/>
          <p:cNvSpPr>
            <a:spLocks noGrp="1"/>
          </p:cNvSpPr>
          <p:nvPr>
            <p:ph type="dt" sz="half" idx="11"/>
          </p:nvPr>
        </p:nvSpPr>
        <p:spPr>
          <a:xfrm>
            <a:off x="4833094" y="6524625"/>
            <a:ext cx="1557337" cy="144463"/>
          </a:xfrm>
        </p:spPr>
        <p:txBody>
          <a:bodyPr/>
          <a:lstStyle/>
          <a:p>
            <a:pPr>
              <a:defRPr/>
            </a:pPr>
            <a:r>
              <a:rPr lang="de-DE"/>
              <a:t>28. November 2014</a:t>
            </a:r>
            <a:endParaRPr lang="de-CH" dirty="0"/>
          </a:p>
        </p:txBody>
      </p:sp>
    </p:spTree>
    <p:extLst>
      <p:ext uri="{BB962C8B-B14F-4D97-AF65-F5344CB8AC3E}">
        <p14:creationId xmlns:p14="http://schemas.microsoft.com/office/powerpoint/2010/main" val="4242873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611188" y="558114"/>
            <a:ext cx="7970838" cy="1225550"/>
          </a:xfrm>
        </p:spPr>
        <p:txBody>
          <a:bodyPr/>
          <a:lstStyle/>
          <a:p>
            <a:r>
              <a:rPr lang="de-DE" sz="2400" b="0" dirty="0">
                <a:solidFill>
                  <a:srgbClr val="ED7925"/>
                </a:solidFill>
              </a:rPr>
              <a:t>Dokumentation als unterstützendes strukturelles traumapädagogisches Element</a:t>
            </a:r>
          </a:p>
        </p:txBody>
      </p:sp>
      <p:sp>
        <p:nvSpPr>
          <p:cNvPr id="3" name="Foliennummernplatzhalter 2"/>
          <p:cNvSpPr txBox="1">
            <a:spLocks noGrp="1"/>
          </p:cNvSpPr>
          <p:nvPr/>
        </p:nvSpPr>
        <p:spPr bwMode="auto">
          <a:xfrm>
            <a:off x="7440613" y="6524625"/>
            <a:ext cx="1019175" cy="125413"/>
          </a:xfrm>
          <a:prstGeom prst="rect">
            <a:avLst/>
          </a:prstGeom>
          <a:noFill/>
        </p:spPr>
        <p:txBody>
          <a:bodyPr lIns="0" tIns="0" rIns="0" bIns="0"/>
          <a:lstStyle/>
          <a:p>
            <a:pPr algn="r" fontAlgn="auto">
              <a:spcBef>
                <a:spcPts val="0"/>
              </a:spcBef>
              <a:spcAft>
                <a:spcPts val="0"/>
              </a:spcAft>
              <a:defRPr/>
            </a:pPr>
            <a:r>
              <a:rPr lang="de-CH" sz="800">
                <a:solidFill>
                  <a:srgbClr val="000000"/>
                </a:solidFill>
                <a:latin typeface="+mn-lt"/>
                <a:cs typeface="+mn-cs"/>
              </a:rPr>
              <a:t>    |  </a:t>
            </a:r>
            <a:fld id="{A96790C2-6A24-465D-9B99-7636294C9AF8}" type="slidenum">
              <a:rPr lang="de-CH" sz="800">
                <a:solidFill>
                  <a:srgbClr val="000000"/>
                </a:solidFill>
                <a:latin typeface="+mn-lt"/>
                <a:cs typeface="+mn-cs"/>
              </a:rPr>
              <a:pPr algn="r" fontAlgn="auto">
                <a:spcBef>
                  <a:spcPts val="0"/>
                </a:spcBef>
                <a:spcAft>
                  <a:spcPts val="0"/>
                </a:spcAft>
                <a:defRPr/>
              </a:pPr>
              <a:t>44</a:t>
            </a:fld>
            <a:endParaRPr lang="de-CH" sz="800">
              <a:solidFill>
                <a:srgbClr val="000000"/>
              </a:solidFill>
              <a:latin typeface="+mn-lt"/>
              <a:cs typeface="+mn-cs"/>
            </a:endParaRPr>
          </a:p>
        </p:txBody>
      </p:sp>
      <p:sp>
        <p:nvSpPr>
          <p:cNvPr id="59399" name="Rectangle 3"/>
          <p:cNvSpPr>
            <a:spLocks noChangeArrowheads="1"/>
          </p:cNvSpPr>
          <p:nvPr/>
        </p:nvSpPr>
        <p:spPr bwMode="auto">
          <a:xfrm>
            <a:off x="611188" y="1783664"/>
            <a:ext cx="7848600" cy="433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spcAft>
                <a:spcPts val="1800"/>
              </a:spcAft>
              <a:buClr>
                <a:srgbClr val="ED7925"/>
              </a:buClr>
              <a:buFont typeface="Georgia" pitchFamily="18" charset="0"/>
              <a:buNone/>
            </a:pPr>
            <a:r>
              <a:rPr lang="de-DE" sz="2200" dirty="0">
                <a:solidFill>
                  <a:srgbClr val="5B5055"/>
                </a:solidFill>
                <a:latin typeface="Georgia" pitchFamily="18" charset="0"/>
              </a:rPr>
              <a:t>Traumapädagogische orientierte Dokumentation fokussiert auf:</a:t>
            </a:r>
          </a:p>
          <a:p>
            <a:pPr marL="177800" indent="-177800" eaLnBrk="0" hangingPunct="0">
              <a:spcAft>
                <a:spcPts val="1800"/>
              </a:spcAft>
              <a:buClr>
                <a:srgbClr val="ED7925"/>
              </a:buClr>
              <a:buFont typeface="Georgia" pitchFamily="18" charset="0"/>
              <a:buChar char="›"/>
            </a:pPr>
            <a:r>
              <a:rPr lang="de-DE" sz="2200" dirty="0">
                <a:solidFill>
                  <a:srgbClr val="5B5055"/>
                </a:solidFill>
                <a:latin typeface="Georgia" pitchFamily="18" charset="0"/>
              </a:rPr>
              <a:t>Regulationsstrategien bei Not und Belastung (Verhalten)</a:t>
            </a:r>
          </a:p>
          <a:p>
            <a:pPr marL="177800" indent="-177800" eaLnBrk="0" hangingPunct="0">
              <a:spcAft>
                <a:spcPts val="1800"/>
              </a:spcAft>
              <a:buClr>
                <a:srgbClr val="ED7925"/>
              </a:buClr>
              <a:buFont typeface="Georgia" pitchFamily="18" charset="0"/>
              <a:buChar char="›"/>
            </a:pPr>
            <a:r>
              <a:rPr lang="de-DE" sz="2200" dirty="0">
                <a:solidFill>
                  <a:srgbClr val="5B5055"/>
                </a:solidFill>
                <a:latin typeface="Georgia" pitchFamily="18" charset="0"/>
              </a:rPr>
              <a:t>Stabilisierungsaspekte (Ressourcen, Resilienz, Fähigkeiten, Dissoziation, Befindlichkeit, soziale Integration)</a:t>
            </a:r>
          </a:p>
          <a:p>
            <a:pPr marL="177800" indent="-177800" eaLnBrk="0" hangingPunct="0">
              <a:spcAft>
                <a:spcPts val="1800"/>
              </a:spcAft>
              <a:buClr>
                <a:srgbClr val="ED7925"/>
              </a:buClr>
              <a:buFont typeface="Georgia" pitchFamily="18" charset="0"/>
              <a:buChar char="›"/>
            </a:pPr>
            <a:r>
              <a:rPr lang="de-DE" sz="2200" dirty="0">
                <a:solidFill>
                  <a:srgbClr val="5B5055"/>
                </a:solidFill>
                <a:latin typeface="Georgia" pitchFamily="18" charset="0"/>
              </a:rPr>
              <a:t>Selbstwirksamkeit (Sinne, Emotion, Selbstberuhigung, Verstehen, Flucht, Kampf)</a:t>
            </a:r>
          </a:p>
          <a:p>
            <a:pPr marL="177800" indent="-177800" eaLnBrk="0" hangingPunct="0">
              <a:spcAft>
                <a:spcPts val="1800"/>
              </a:spcAft>
              <a:buClr>
                <a:srgbClr val="ED7925"/>
              </a:buClr>
              <a:buFont typeface="Georgia" pitchFamily="18" charset="0"/>
              <a:buChar char="›"/>
            </a:pPr>
            <a:r>
              <a:rPr lang="de-DE" sz="2200" dirty="0">
                <a:solidFill>
                  <a:srgbClr val="5B5055"/>
                </a:solidFill>
                <a:latin typeface="Georgia" pitchFamily="18" charset="0"/>
              </a:rPr>
              <a:t>Versorgung, Heilungsaspekte</a:t>
            </a:r>
          </a:p>
          <a:p>
            <a:pPr marL="177800" indent="-177800" eaLnBrk="0" hangingPunct="0">
              <a:spcAft>
                <a:spcPts val="1800"/>
              </a:spcAft>
              <a:buClr>
                <a:srgbClr val="ED7925"/>
              </a:buClr>
              <a:buFont typeface="Georgia" pitchFamily="18" charset="0"/>
              <a:buChar char="›"/>
            </a:pPr>
            <a:r>
              <a:rPr lang="de-DE" sz="2200" dirty="0">
                <a:solidFill>
                  <a:srgbClr val="5B5055"/>
                </a:solidFill>
              </a:rPr>
              <a:t>Ressourcen</a:t>
            </a:r>
            <a:endParaRPr lang="de-DE" sz="2200" dirty="0">
              <a:solidFill>
                <a:srgbClr val="5B5055"/>
              </a:solidFill>
              <a:latin typeface="Georgia" pitchFamily="18" charset="0"/>
            </a:endParaRPr>
          </a:p>
        </p:txBody>
      </p:sp>
      <p:sp>
        <p:nvSpPr>
          <p:cNvPr id="2" name="Datumsplatzhalter 1"/>
          <p:cNvSpPr>
            <a:spLocks noGrp="1"/>
          </p:cNvSpPr>
          <p:nvPr>
            <p:ph type="dt" sz="half" idx="11"/>
          </p:nvPr>
        </p:nvSpPr>
        <p:spPr>
          <a:xfrm>
            <a:off x="4855195" y="6524625"/>
            <a:ext cx="1557337" cy="144463"/>
          </a:xfrm>
        </p:spPr>
        <p:txBody>
          <a:bodyPr/>
          <a:lstStyle/>
          <a:p>
            <a:pPr>
              <a:defRPr/>
            </a:pPr>
            <a:r>
              <a:rPr lang="de-DE"/>
              <a:t>28. November 2014</a:t>
            </a:r>
            <a:endParaRPr lang="de-CH" dirty="0"/>
          </a:p>
        </p:txBody>
      </p:sp>
    </p:spTree>
    <p:extLst>
      <p:ext uri="{BB962C8B-B14F-4D97-AF65-F5344CB8AC3E}">
        <p14:creationId xmlns:p14="http://schemas.microsoft.com/office/powerpoint/2010/main" val="3216069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body" idx="1"/>
          </p:nvPr>
        </p:nvSpPr>
        <p:spPr>
          <a:xfrm>
            <a:off x="5148263" y="3141663"/>
            <a:ext cx="1439862" cy="2016125"/>
          </a:xfrm>
          <a:solidFill>
            <a:srgbClr val="99CCFF"/>
          </a:solidFill>
          <a:ln>
            <a:solidFill>
              <a:schemeClr val="tx1"/>
            </a:solidFill>
            <a:miter lim="800000"/>
            <a:headEnd/>
            <a:tailEnd/>
          </a:ln>
        </p:spPr>
        <p:txBody>
          <a:bodyPr rIns="72000"/>
          <a:lstStyle/>
          <a:p>
            <a:pPr algn="ctr"/>
            <a:endParaRPr lang="de-DE" altLang="de-DE" sz="1800" dirty="0"/>
          </a:p>
          <a:p>
            <a:pPr marL="0" indent="0" algn="ctr">
              <a:buFontTx/>
              <a:buNone/>
              <a:tabLst/>
            </a:pPr>
            <a:br>
              <a:rPr lang="de-DE" altLang="de-DE" sz="1800" dirty="0"/>
            </a:br>
            <a:r>
              <a:rPr lang="de-DE" altLang="de-DE" sz="1800" dirty="0"/>
              <a:t>„Gruppen-pädagogen“</a:t>
            </a:r>
          </a:p>
          <a:p>
            <a:pPr algn="ctr">
              <a:buFontTx/>
              <a:buNone/>
            </a:pPr>
            <a:endParaRPr lang="de-DE" altLang="de-DE" sz="1800" dirty="0"/>
          </a:p>
        </p:txBody>
      </p:sp>
      <p:sp>
        <p:nvSpPr>
          <p:cNvPr id="70659" name="Rectangle 5"/>
          <p:cNvSpPr>
            <a:spLocks noChangeArrowheads="1"/>
          </p:cNvSpPr>
          <p:nvPr/>
        </p:nvSpPr>
        <p:spPr bwMode="auto">
          <a:xfrm>
            <a:off x="2555875" y="3068638"/>
            <a:ext cx="1439863" cy="2087562"/>
          </a:xfrm>
          <a:prstGeom prst="rect">
            <a:avLst/>
          </a:prstGeom>
          <a:solidFill>
            <a:srgbClr val="CC99FF"/>
          </a:solidFill>
          <a:ln w="9525">
            <a:solidFill>
              <a:schemeClr val="tx1"/>
            </a:solidFill>
            <a:miter lim="800000"/>
            <a:headEnd/>
            <a:tailEnd/>
          </a:ln>
        </p:spPr>
        <p:txBody>
          <a:bodyPr wrap="none" anchor="ctr"/>
          <a:lstStyle>
            <a:lvl1pPr eaLnBrk="0" hangingPunct="0">
              <a:lnSpc>
                <a:spcPts val="2600"/>
              </a:lnSpc>
              <a:buClr>
                <a:srgbClr val="ED7925"/>
              </a:buClr>
              <a:buFont typeface="Georgia" pitchFamily="18" charset="0"/>
              <a:buChar char="›"/>
              <a:defRPr sz="3200">
                <a:solidFill>
                  <a:srgbClr val="444424"/>
                </a:solidFill>
                <a:latin typeface="Georgia" pitchFamily="18" charset="0"/>
              </a:defRPr>
            </a:lvl1pPr>
            <a:lvl2pPr marL="742950" indent="-285750" eaLnBrk="0" hangingPunct="0">
              <a:lnSpc>
                <a:spcPts val="2600"/>
              </a:lnSpc>
              <a:buClr>
                <a:srgbClr val="ED7925"/>
              </a:buClr>
              <a:buFont typeface="Georgia" pitchFamily="18" charset="0"/>
              <a:buChar char="›"/>
              <a:defRPr sz="2800">
                <a:solidFill>
                  <a:srgbClr val="444424"/>
                </a:solidFill>
                <a:latin typeface="Georgia" pitchFamily="18" charset="0"/>
              </a:defRPr>
            </a:lvl2pPr>
            <a:lvl3pPr marL="1143000" indent="-228600" eaLnBrk="0" hangingPunct="0">
              <a:lnSpc>
                <a:spcPts val="2600"/>
              </a:lnSpc>
              <a:buClr>
                <a:srgbClr val="ED7925"/>
              </a:buClr>
              <a:buFont typeface="Georgia" pitchFamily="18" charset="0"/>
              <a:buChar char="›"/>
              <a:defRPr sz="2400">
                <a:solidFill>
                  <a:srgbClr val="444424"/>
                </a:solidFill>
                <a:latin typeface="Georgia" pitchFamily="18" charset="0"/>
              </a:defRPr>
            </a:lvl3pPr>
            <a:lvl4pPr marL="1600200" indent="-228600" eaLnBrk="0" hangingPunct="0">
              <a:lnSpc>
                <a:spcPts val="2600"/>
              </a:lnSpc>
              <a:buClr>
                <a:srgbClr val="ED7925"/>
              </a:buClr>
              <a:buFont typeface="Georgia" pitchFamily="18" charset="0"/>
              <a:buChar char="›"/>
              <a:defRPr sz="2000">
                <a:solidFill>
                  <a:srgbClr val="444424"/>
                </a:solidFill>
                <a:latin typeface="Georgia" pitchFamily="18" charset="0"/>
              </a:defRPr>
            </a:lvl4pPr>
            <a:lvl5pPr marL="2057400" indent="-228600" eaLnBrk="0" hangingPunct="0">
              <a:lnSpc>
                <a:spcPts val="2600"/>
              </a:lnSpc>
              <a:buClr>
                <a:srgbClr val="ED7925"/>
              </a:buClr>
              <a:buFont typeface="Georgia" pitchFamily="18" charset="0"/>
              <a:buChar char="›"/>
              <a:defRPr sz="2000">
                <a:solidFill>
                  <a:srgbClr val="444424"/>
                </a:solidFill>
                <a:latin typeface="Georgia" pitchFamily="18" charset="0"/>
              </a:defRPr>
            </a:lvl5pPr>
            <a:lvl6pPr marL="25146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6pPr>
            <a:lvl7pPr marL="29718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7pPr>
            <a:lvl8pPr marL="34290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8pPr>
            <a:lvl9pPr marL="38862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9pPr>
          </a:lstStyle>
          <a:p>
            <a:pPr algn="ctr" eaLnBrk="1" hangingPunct="1">
              <a:lnSpc>
                <a:spcPct val="100000"/>
              </a:lnSpc>
              <a:buClrTx/>
              <a:buFontTx/>
              <a:buNone/>
            </a:pPr>
            <a:r>
              <a:rPr lang="de-DE" altLang="de-DE" sz="1800">
                <a:solidFill>
                  <a:schemeClr val="tx1"/>
                </a:solidFill>
                <a:latin typeface="+mn-lt"/>
              </a:rPr>
              <a:t>„Versorger„</a:t>
            </a:r>
          </a:p>
          <a:p>
            <a:pPr algn="ctr" eaLnBrk="1" hangingPunct="1">
              <a:lnSpc>
                <a:spcPct val="100000"/>
              </a:lnSpc>
              <a:buClrTx/>
              <a:buFontTx/>
              <a:buNone/>
            </a:pPr>
            <a:r>
              <a:rPr lang="de-DE" altLang="de-DE" sz="1800">
                <a:solidFill>
                  <a:schemeClr val="tx1"/>
                </a:solidFill>
                <a:latin typeface="+mn-lt"/>
              </a:rPr>
              <a:t>„Fachdienst“</a:t>
            </a:r>
          </a:p>
        </p:txBody>
      </p:sp>
      <p:sp>
        <p:nvSpPr>
          <p:cNvPr id="70660" name="Rectangle 6"/>
          <p:cNvSpPr>
            <a:spLocks noChangeArrowheads="1"/>
          </p:cNvSpPr>
          <p:nvPr/>
        </p:nvSpPr>
        <p:spPr bwMode="auto">
          <a:xfrm>
            <a:off x="684213" y="3068638"/>
            <a:ext cx="935037" cy="2016125"/>
          </a:xfrm>
          <a:prstGeom prst="rect">
            <a:avLst/>
          </a:prstGeom>
          <a:solidFill>
            <a:srgbClr val="99CCFF"/>
          </a:solidFill>
          <a:ln w="9525">
            <a:solidFill>
              <a:schemeClr val="tx1"/>
            </a:solidFill>
            <a:miter lim="800000"/>
            <a:headEnd/>
            <a:tailEnd/>
          </a:ln>
        </p:spPr>
        <p:txBody>
          <a:bodyPr wrap="none" anchor="ctr"/>
          <a:lstStyle>
            <a:lvl1pPr eaLnBrk="0" hangingPunct="0">
              <a:lnSpc>
                <a:spcPts val="2600"/>
              </a:lnSpc>
              <a:buClr>
                <a:srgbClr val="ED7925"/>
              </a:buClr>
              <a:buFont typeface="Georgia" pitchFamily="18" charset="0"/>
              <a:buChar char="›"/>
              <a:defRPr sz="3200">
                <a:solidFill>
                  <a:srgbClr val="444424"/>
                </a:solidFill>
                <a:latin typeface="Georgia" pitchFamily="18" charset="0"/>
              </a:defRPr>
            </a:lvl1pPr>
            <a:lvl2pPr marL="742950" indent="-285750" eaLnBrk="0" hangingPunct="0">
              <a:lnSpc>
                <a:spcPts val="2600"/>
              </a:lnSpc>
              <a:buClr>
                <a:srgbClr val="ED7925"/>
              </a:buClr>
              <a:buFont typeface="Georgia" pitchFamily="18" charset="0"/>
              <a:buChar char="›"/>
              <a:defRPr sz="2800">
                <a:solidFill>
                  <a:srgbClr val="444424"/>
                </a:solidFill>
                <a:latin typeface="Georgia" pitchFamily="18" charset="0"/>
              </a:defRPr>
            </a:lvl2pPr>
            <a:lvl3pPr marL="1143000" indent="-228600" eaLnBrk="0" hangingPunct="0">
              <a:lnSpc>
                <a:spcPts val="2600"/>
              </a:lnSpc>
              <a:buClr>
                <a:srgbClr val="ED7925"/>
              </a:buClr>
              <a:buFont typeface="Georgia" pitchFamily="18" charset="0"/>
              <a:buChar char="›"/>
              <a:defRPr sz="2400">
                <a:solidFill>
                  <a:srgbClr val="444424"/>
                </a:solidFill>
                <a:latin typeface="Georgia" pitchFamily="18" charset="0"/>
              </a:defRPr>
            </a:lvl3pPr>
            <a:lvl4pPr marL="1600200" indent="-228600" eaLnBrk="0" hangingPunct="0">
              <a:lnSpc>
                <a:spcPts val="2600"/>
              </a:lnSpc>
              <a:buClr>
                <a:srgbClr val="ED7925"/>
              </a:buClr>
              <a:buFont typeface="Georgia" pitchFamily="18" charset="0"/>
              <a:buChar char="›"/>
              <a:defRPr sz="2000">
                <a:solidFill>
                  <a:srgbClr val="444424"/>
                </a:solidFill>
                <a:latin typeface="Georgia" pitchFamily="18" charset="0"/>
              </a:defRPr>
            </a:lvl4pPr>
            <a:lvl5pPr marL="2057400" indent="-228600" eaLnBrk="0" hangingPunct="0">
              <a:lnSpc>
                <a:spcPts val="2600"/>
              </a:lnSpc>
              <a:buClr>
                <a:srgbClr val="ED7925"/>
              </a:buClr>
              <a:buFont typeface="Georgia" pitchFamily="18" charset="0"/>
              <a:buChar char="›"/>
              <a:defRPr sz="2000">
                <a:solidFill>
                  <a:srgbClr val="444424"/>
                </a:solidFill>
                <a:latin typeface="Georgia" pitchFamily="18" charset="0"/>
              </a:defRPr>
            </a:lvl5pPr>
            <a:lvl6pPr marL="25146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6pPr>
            <a:lvl7pPr marL="29718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7pPr>
            <a:lvl8pPr marL="34290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8pPr>
            <a:lvl9pPr marL="38862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9pPr>
          </a:lstStyle>
          <a:p>
            <a:pPr algn="ctr" eaLnBrk="1" hangingPunct="1">
              <a:lnSpc>
                <a:spcPct val="100000"/>
              </a:lnSpc>
              <a:buClrTx/>
              <a:buFontTx/>
              <a:buNone/>
            </a:pPr>
            <a:r>
              <a:rPr lang="de-DE" altLang="de-DE" sz="1800">
                <a:solidFill>
                  <a:schemeClr val="tx1"/>
                </a:solidFill>
                <a:latin typeface="+mn-lt"/>
              </a:rPr>
              <a:t>Leitung</a:t>
            </a:r>
          </a:p>
        </p:txBody>
      </p:sp>
      <p:sp>
        <p:nvSpPr>
          <p:cNvPr id="70661" name="Oval 7"/>
          <p:cNvSpPr>
            <a:spLocks noChangeArrowheads="1"/>
          </p:cNvSpPr>
          <p:nvPr/>
        </p:nvSpPr>
        <p:spPr bwMode="auto">
          <a:xfrm>
            <a:off x="0" y="4059"/>
            <a:ext cx="9144000" cy="6858000"/>
          </a:xfrm>
          <a:prstGeom prst="ellipse">
            <a:avLst/>
          </a:prstGeom>
          <a:solidFill>
            <a:srgbClr val="99CCFF">
              <a:alpha val="12157"/>
            </a:srgbClr>
          </a:solidFill>
          <a:ln w="9525">
            <a:solidFill>
              <a:schemeClr val="tx1"/>
            </a:solidFill>
            <a:round/>
            <a:headEnd/>
            <a:tailEnd/>
          </a:ln>
        </p:spPr>
        <p:txBody>
          <a:bodyPr wrap="none" anchor="ctr"/>
          <a:lstStyle>
            <a:lvl1pPr eaLnBrk="0" hangingPunct="0">
              <a:lnSpc>
                <a:spcPts val="2600"/>
              </a:lnSpc>
              <a:buClr>
                <a:srgbClr val="ED7925"/>
              </a:buClr>
              <a:buFont typeface="Georgia" pitchFamily="18" charset="0"/>
              <a:buChar char="›"/>
              <a:defRPr sz="3200">
                <a:solidFill>
                  <a:srgbClr val="444424"/>
                </a:solidFill>
                <a:latin typeface="Georgia" pitchFamily="18" charset="0"/>
              </a:defRPr>
            </a:lvl1pPr>
            <a:lvl2pPr marL="742950" indent="-285750" eaLnBrk="0" hangingPunct="0">
              <a:lnSpc>
                <a:spcPts val="2600"/>
              </a:lnSpc>
              <a:buClr>
                <a:srgbClr val="ED7925"/>
              </a:buClr>
              <a:buFont typeface="Georgia" pitchFamily="18" charset="0"/>
              <a:buChar char="›"/>
              <a:defRPr sz="2800">
                <a:solidFill>
                  <a:srgbClr val="444424"/>
                </a:solidFill>
                <a:latin typeface="Georgia" pitchFamily="18" charset="0"/>
              </a:defRPr>
            </a:lvl2pPr>
            <a:lvl3pPr marL="1143000" indent="-228600" eaLnBrk="0" hangingPunct="0">
              <a:lnSpc>
                <a:spcPts val="2600"/>
              </a:lnSpc>
              <a:buClr>
                <a:srgbClr val="ED7925"/>
              </a:buClr>
              <a:buFont typeface="Georgia" pitchFamily="18" charset="0"/>
              <a:buChar char="›"/>
              <a:defRPr sz="2400">
                <a:solidFill>
                  <a:srgbClr val="444424"/>
                </a:solidFill>
                <a:latin typeface="Georgia" pitchFamily="18" charset="0"/>
              </a:defRPr>
            </a:lvl3pPr>
            <a:lvl4pPr marL="1600200" indent="-228600" eaLnBrk="0" hangingPunct="0">
              <a:lnSpc>
                <a:spcPts val="2600"/>
              </a:lnSpc>
              <a:buClr>
                <a:srgbClr val="ED7925"/>
              </a:buClr>
              <a:buFont typeface="Georgia" pitchFamily="18" charset="0"/>
              <a:buChar char="›"/>
              <a:defRPr sz="2000">
                <a:solidFill>
                  <a:srgbClr val="444424"/>
                </a:solidFill>
                <a:latin typeface="Georgia" pitchFamily="18" charset="0"/>
              </a:defRPr>
            </a:lvl4pPr>
            <a:lvl5pPr marL="2057400" indent="-228600" eaLnBrk="0" hangingPunct="0">
              <a:lnSpc>
                <a:spcPts val="2600"/>
              </a:lnSpc>
              <a:buClr>
                <a:srgbClr val="ED7925"/>
              </a:buClr>
              <a:buFont typeface="Georgia" pitchFamily="18" charset="0"/>
              <a:buChar char="›"/>
              <a:defRPr sz="2000">
                <a:solidFill>
                  <a:srgbClr val="444424"/>
                </a:solidFill>
                <a:latin typeface="Georgia" pitchFamily="18" charset="0"/>
              </a:defRPr>
            </a:lvl5pPr>
            <a:lvl6pPr marL="25146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6pPr>
            <a:lvl7pPr marL="29718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7pPr>
            <a:lvl8pPr marL="34290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8pPr>
            <a:lvl9pPr marL="38862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9pPr>
          </a:lstStyle>
          <a:p>
            <a:pPr algn="ctr" eaLnBrk="1" hangingPunct="1">
              <a:lnSpc>
                <a:spcPct val="100000"/>
              </a:lnSpc>
              <a:buClrTx/>
              <a:buFontTx/>
              <a:buNone/>
            </a:pPr>
            <a:endParaRPr lang="en-US" altLang="de-DE" sz="1800" dirty="0">
              <a:solidFill>
                <a:schemeClr val="tx1"/>
              </a:solidFill>
              <a:latin typeface="+mn-lt"/>
            </a:endParaRPr>
          </a:p>
        </p:txBody>
      </p:sp>
      <p:sp>
        <p:nvSpPr>
          <p:cNvPr id="70662" name="Rectangle 8"/>
          <p:cNvSpPr>
            <a:spLocks noChangeArrowheads="1"/>
          </p:cNvSpPr>
          <p:nvPr/>
        </p:nvSpPr>
        <p:spPr bwMode="auto">
          <a:xfrm>
            <a:off x="684213" y="519113"/>
            <a:ext cx="792088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2600"/>
              </a:lnSpc>
              <a:buClr>
                <a:srgbClr val="ED7925"/>
              </a:buClr>
              <a:buFont typeface="Georgia" pitchFamily="18" charset="0"/>
              <a:buChar char="›"/>
              <a:defRPr sz="3200">
                <a:solidFill>
                  <a:srgbClr val="444424"/>
                </a:solidFill>
                <a:latin typeface="Georgia" pitchFamily="18" charset="0"/>
              </a:defRPr>
            </a:lvl1pPr>
            <a:lvl2pPr marL="742950" indent="-285750" eaLnBrk="0" hangingPunct="0">
              <a:lnSpc>
                <a:spcPts val="2600"/>
              </a:lnSpc>
              <a:buClr>
                <a:srgbClr val="ED7925"/>
              </a:buClr>
              <a:buFont typeface="Georgia" pitchFamily="18" charset="0"/>
              <a:buChar char="›"/>
              <a:defRPr sz="2800">
                <a:solidFill>
                  <a:srgbClr val="444424"/>
                </a:solidFill>
                <a:latin typeface="Georgia" pitchFamily="18" charset="0"/>
              </a:defRPr>
            </a:lvl2pPr>
            <a:lvl3pPr marL="1143000" indent="-228600" eaLnBrk="0" hangingPunct="0">
              <a:lnSpc>
                <a:spcPts val="2600"/>
              </a:lnSpc>
              <a:buClr>
                <a:srgbClr val="ED7925"/>
              </a:buClr>
              <a:buFont typeface="Georgia" pitchFamily="18" charset="0"/>
              <a:buChar char="›"/>
              <a:defRPr sz="2400">
                <a:solidFill>
                  <a:srgbClr val="444424"/>
                </a:solidFill>
                <a:latin typeface="Georgia" pitchFamily="18" charset="0"/>
              </a:defRPr>
            </a:lvl3pPr>
            <a:lvl4pPr marL="1600200" indent="-228600" eaLnBrk="0" hangingPunct="0">
              <a:lnSpc>
                <a:spcPts val="2600"/>
              </a:lnSpc>
              <a:buClr>
                <a:srgbClr val="ED7925"/>
              </a:buClr>
              <a:buFont typeface="Georgia" pitchFamily="18" charset="0"/>
              <a:buChar char="›"/>
              <a:defRPr sz="2000">
                <a:solidFill>
                  <a:srgbClr val="444424"/>
                </a:solidFill>
                <a:latin typeface="Georgia" pitchFamily="18" charset="0"/>
              </a:defRPr>
            </a:lvl4pPr>
            <a:lvl5pPr marL="2057400" indent="-228600" eaLnBrk="0" hangingPunct="0">
              <a:lnSpc>
                <a:spcPts val="2600"/>
              </a:lnSpc>
              <a:buClr>
                <a:srgbClr val="ED7925"/>
              </a:buClr>
              <a:buFont typeface="Georgia" pitchFamily="18" charset="0"/>
              <a:buChar char="›"/>
              <a:defRPr sz="2000">
                <a:solidFill>
                  <a:srgbClr val="444424"/>
                </a:solidFill>
                <a:latin typeface="Georgia" pitchFamily="18" charset="0"/>
              </a:defRPr>
            </a:lvl5pPr>
            <a:lvl6pPr marL="25146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6pPr>
            <a:lvl7pPr marL="29718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7pPr>
            <a:lvl8pPr marL="34290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8pPr>
            <a:lvl9pPr marL="38862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9pPr>
          </a:lstStyle>
          <a:p>
            <a:pPr algn="ctr" eaLnBrk="1" hangingPunct="1">
              <a:lnSpc>
                <a:spcPct val="100000"/>
              </a:lnSpc>
              <a:buClrTx/>
              <a:buFontTx/>
              <a:buNone/>
            </a:pPr>
            <a:r>
              <a:rPr lang="de-DE" altLang="de-DE" sz="2400" dirty="0">
                <a:solidFill>
                  <a:schemeClr val="tx1"/>
                </a:solidFill>
                <a:latin typeface="+mn-lt"/>
              </a:rPr>
              <a:t>Institution</a:t>
            </a:r>
          </a:p>
          <a:p>
            <a:pPr eaLnBrk="1" hangingPunct="1">
              <a:lnSpc>
                <a:spcPct val="100000"/>
              </a:lnSpc>
              <a:buClrTx/>
              <a:buNone/>
            </a:pPr>
            <a:endParaRPr lang="en-US" altLang="de-DE" sz="2000" dirty="0">
              <a:solidFill>
                <a:schemeClr val="tx1"/>
              </a:solidFill>
              <a:latin typeface="+mn-lt"/>
            </a:endParaRPr>
          </a:p>
          <a:p>
            <a:pPr algn="ctr" eaLnBrk="1" hangingPunct="1">
              <a:lnSpc>
                <a:spcPct val="100000"/>
              </a:lnSpc>
              <a:buClrTx/>
              <a:buNone/>
            </a:pPr>
            <a:r>
              <a:rPr lang="en-US" altLang="de-DE" sz="2000" dirty="0">
                <a:solidFill>
                  <a:schemeClr val="tx1"/>
                </a:solidFill>
                <a:latin typeface="+mn-lt"/>
              </a:rPr>
              <a:t>administrative, </a:t>
            </a:r>
            <a:r>
              <a:rPr lang="en-US" altLang="de-DE" sz="2000" dirty="0" err="1">
                <a:solidFill>
                  <a:schemeClr val="tx1"/>
                </a:solidFill>
                <a:latin typeface="+mn-lt"/>
              </a:rPr>
              <a:t>fachliche</a:t>
            </a:r>
            <a:r>
              <a:rPr lang="en-US" altLang="de-DE" sz="2000" dirty="0">
                <a:solidFill>
                  <a:schemeClr val="tx1"/>
                </a:solidFill>
                <a:latin typeface="+mn-lt"/>
              </a:rPr>
              <a:t>, </a:t>
            </a:r>
            <a:r>
              <a:rPr lang="en-US" altLang="de-DE" sz="2000" dirty="0" err="1">
                <a:solidFill>
                  <a:schemeClr val="tx1"/>
                </a:solidFill>
                <a:latin typeface="+mn-lt"/>
              </a:rPr>
              <a:t>emotionale</a:t>
            </a:r>
            <a:r>
              <a:rPr lang="en-US" altLang="de-DE" sz="2000" dirty="0">
                <a:solidFill>
                  <a:schemeClr val="tx1"/>
                </a:solidFill>
                <a:latin typeface="+mn-lt"/>
              </a:rPr>
              <a:t> </a:t>
            </a:r>
            <a:r>
              <a:rPr lang="en-US" altLang="de-DE" sz="2000" dirty="0" err="1">
                <a:solidFill>
                  <a:schemeClr val="tx1"/>
                </a:solidFill>
                <a:latin typeface="+mn-lt"/>
              </a:rPr>
              <a:t>Unterstützung</a:t>
            </a:r>
            <a:r>
              <a:rPr lang="en-US" altLang="de-DE" sz="2000" dirty="0">
                <a:solidFill>
                  <a:schemeClr val="tx1"/>
                </a:solidFill>
                <a:latin typeface="+mn-lt"/>
              </a:rPr>
              <a:t> </a:t>
            </a:r>
          </a:p>
          <a:p>
            <a:pPr eaLnBrk="1" hangingPunct="1">
              <a:lnSpc>
                <a:spcPct val="100000"/>
              </a:lnSpc>
              <a:buClrTx/>
              <a:buFontTx/>
              <a:buNone/>
            </a:pPr>
            <a:endParaRPr lang="de-DE" altLang="de-DE" sz="2400" dirty="0">
              <a:solidFill>
                <a:schemeClr val="tx1"/>
              </a:solidFill>
              <a:latin typeface="+mn-lt"/>
            </a:endParaRPr>
          </a:p>
          <a:p>
            <a:pPr eaLnBrk="1" hangingPunct="1">
              <a:lnSpc>
                <a:spcPct val="100000"/>
              </a:lnSpc>
              <a:buClrTx/>
              <a:buFontTx/>
              <a:buNone/>
            </a:pPr>
            <a:endParaRPr lang="de-DE" altLang="de-DE" sz="2400" dirty="0">
              <a:solidFill>
                <a:schemeClr val="tx1"/>
              </a:solidFill>
              <a:latin typeface="+mn-lt"/>
            </a:endParaRPr>
          </a:p>
        </p:txBody>
      </p:sp>
      <p:sp>
        <p:nvSpPr>
          <p:cNvPr id="70663" name="AutoShape 9"/>
          <p:cNvSpPr>
            <a:spLocks noChangeArrowheads="1"/>
          </p:cNvSpPr>
          <p:nvPr/>
        </p:nvSpPr>
        <p:spPr bwMode="auto">
          <a:xfrm>
            <a:off x="4355976" y="1556792"/>
            <a:ext cx="3744416" cy="1008062"/>
          </a:xfrm>
          <a:prstGeom prst="curvedDownArrow">
            <a:avLst>
              <a:gd name="adj1" fmla="val 72882"/>
              <a:gd name="adj2" fmla="val 145764"/>
              <a:gd name="adj3" fmla="val 33333"/>
            </a:avLst>
          </a:prstGeom>
          <a:solidFill>
            <a:srgbClr val="800080"/>
          </a:solidFill>
          <a:ln w="9525">
            <a:solidFill>
              <a:schemeClr val="tx1"/>
            </a:solidFill>
            <a:miter lim="800000"/>
            <a:headEnd/>
            <a:tailEnd/>
          </a:ln>
        </p:spPr>
        <p:txBody>
          <a:bodyPr wrap="none" anchor="ctr"/>
          <a:lstStyle>
            <a:lvl1pPr eaLnBrk="0" hangingPunct="0">
              <a:lnSpc>
                <a:spcPts val="2600"/>
              </a:lnSpc>
              <a:buClr>
                <a:srgbClr val="ED7925"/>
              </a:buClr>
              <a:buFont typeface="Georgia" pitchFamily="18" charset="0"/>
              <a:buChar char="›"/>
              <a:defRPr sz="3200">
                <a:solidFill>
                  <a:srgbClr val="444424"/>
                </a:solidFill>
                <a:latin typeface="Georgia" pitchFamily="18" charset="0"/>
              </a:defRPr>
            </a:lvl1pPr>
            <a:lvl2pPr marL="742950" indent="-285750" eaLnBrk="0" hangingPunct="0">
              <a:lnSpc>
                <a:spcPts val="2600"/>
              </a:lnSpc>
              <a:buClr>
                <a:srgbClr val="ED7925"/>
              </a:buClr>
              <a:buFont typeface="Georgia" pitchFamily="18" charset="0"/>
              <a:buChar char="›"/>
              <a:defRPr sz="2800">
                <a:solidFill>
                  <a:srgbClr val="444424"/>
                </a:solidFill>
                <a:latin typeface="Georgia" pitchFamily="18" charset="0"/>
              </a:defRPr>
            </a:lvl2pPr>
            <a:lvl3pPr marL="1143000" indent="-228600" eaLnBrk="0" hangingPunct="0">
              <a:lnSpc>
                <a:spcPts val="2600"/>
              </a:lnSpc>
              <a:buClr>
                <a:srgbClr val="ED7925"/>
              </a:buClr>
              <a:buFont typeface="Georgia" pitchFamily="18" charset="0"/>
              <a:buChar char="›"/>
              <a:defRPr sz="2400">
                <a:solidFill>
                  <a:srgbClr val="444424"/>
                </a:solidFill>
                <a:latin typeface="Georgia" pitchFamily="18" charset="0"/>
              </a:defRPr>
            </a:lvl3pPr>
            <a:lvl4pPr marL="1600200" indent="-228600" eaLnBrk="0" hangingPunct="0">
              <a:lnSpc>
                <a:spcPts val="2600"/>
              </a:lnSpc>
              <a:buClr>
                <a:srgbClr val="ED7925"/>
              </a:buClr>
              <a:buFont typeface="Georgia" pitchFamily="18" charset="0"/>
              <a:buChar char="›"/>
              <a:defRPr sz="2000">
                <a:solidFill>
                  <a:srgbClr val="444424"/>
                </a:solidFill>
                <a:latin typeface="Georgia" pitchFamily="18" charset="0"/>
              </a:defRPr>
            </a:lvl4pPr>
            <a:lvl5pPr marL="2057400" indent="-228600" eaLnBrk="0" hangingPunct="0">
              <a:lnSpc>
                <a:spcPts val="2600"/>
              </a:lnSpc>
              <a:buClr>
                <a:srgbClr val="ED7925"/>
              </a:buClr>
              <a:buFont typeface="Georgia" pitchFamily="18" charset="0"/>
              <a:buChar char="›"/>
              <a:defRPr sz="2000">
                <a:solidFill>
                  <a:srgbClr val="444424"/>
                </a:solidFill>
                <a:latin typeface="Georgia" pitchFamily="18" charset="0"/>
              </a:defRPr>
            </a:lvl5pPr>
            <a:lvl6pPr marL="25146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6pPr>
            <a:lvl7pPr marL="29718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7pPr>
            <a:lvl8pPr marL="34290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8pPr>
            <a:lvl9pPr marL="38862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9pPr>
          </a:lstStyle>
          <a:p>
            <a:pPr eaLnBrk="1" hangingPunct="1">
              <a:lnSpc>
                <a:spcPct val="100000"/>
              </a:lnSpc>
              <a:buClrTx/>
              <a:buFontTx/>
              <a:buNone/>
            </a:pPr>
            <a:endParaRPr lang="de-DE" altLang="de-DE" sz="1800" dirty="0">
              <a:solidFill>
                <a:schemeClr val="bg1">
                  <a:lumMod val="75000"/>
                </a:schemeClr>
              </a:solidFill>
              <a:latin typeface="+mn-lt"/>
            </a:endParaRPr>
          </a:p>
        </p:txBody>
      </p:sp>
      <p:sp>
        <p:nvSpPr>
          <p:cNvPr id="70664" name="AutoShape 10"/>
          <p:cNvSpPr>
            <a:spLocks noChangeArrowheads="1"/>
          </p:cNvSpPr>
          <p:nvPr/>
        </p:nvSpPr>
        <p:spPr bwMode="auto">
          <a:xfrm>
            <a:off x="6659563" y="3357563"/>
            <a:ext cx="1081087" cy="1439862"/>
          </a:xfrm>
          <a:prstGeom prst="rightArrow">
            <a:avLst>
              <a:gd name="adj1" fmla="val 50000"/>
              <a:gd name="adj2" fmla="val 25000"/>
            </a:avLst>
          </a:prstGeom>
          <a:solidFill>
            <a:srgbClr val="800080"/>
          </a:solidFill>
          <a:ln w="9525">
            <a:solidFill>
              <a:schemeClr val="tx1"/>
            </a:solidFill>
            <a:miter lim="800000"/>
            <a:headEnd/>
            <a:tailEnd/>
          </a:ln>
        </p:spPr>
        <p:txBody>
          <a:bodyPr wrap="none" anchor="ctr"/>
          <a:lstStyle>
            <a:lvl1pPr eaLnBrk="0" hangingPunct="0">
              <a:lnSpc>
                <a:spcPts val="2600"/>
              </a:lnSpc>
              <a:buClr>
                <a:srgbClr val="ED7925"/>
              </a:buClr>
              <a:buFont typeface="Georgia" pitchFamily="18" charset="0"/>
              <a:buChar char="›"/>
              <a:defRPr sz="3200">
                <a:solidFill>
                  <a:srgbClr val="444424"/>
                </a:solidFill>
                <a:latin typeface="Georgia" pitchFamily="18" charset="0"/>
              </a:defRPr>
            </a:lvl1pPr>
            <a:lvl2pPr marL="742950" indent="-285750" eaLnBrk="0" hangingPunct="0">
              <a:lnSpc>
                <a:spcPts val="2600"/>
              </a:lnSpc>
              <a:buClr>
                <a:srgbClr val="ED7925"/>
              </a:buClr>
              <a:buFont typeface="Georgia" pitchFamily="18" charset="0"/>
              <a:buChar char="›"/>
              <a:defRPr sz="2800">
                <a:solidFill>
                  <a:srgbClr val="444424"/>
                </a:solidFill>
                <a:latin typeface="Georgia" pitchFamily="18" charset="0"/>
              </a:defRPr>
            </a:lvl2pPr>
            <a:lvl3pPr marL="1143000" indent="-228600" eaLnBrk="0" hangingPunct="0">
              <a:lnSpc>
                <a:spcPts val="2600"/>
              </a:lnSpc>
              <a:buClr>
                <a:srgbClr val="ED7925"/>
              </a:buClr>
              <a:buFont typeface="Georgia" pitchFamily="18" charset="0"/>
              <a:buChar char="›"/>
              <a:defRPr sz="2400">
                <a:solidFill>
                  <a:srgbClr val="444424"/>
                </a:solidFill>
                <a:latin typeface="Georgia" pitchFamily="18" charset="0"/>
              </a:defRPr>
            </a:lvl3pPr>
            <a:lvl4pPr marL="1600200" indent="-228600" eaLnBrk="0" hangingPunct="0">
              <a:lnSpc>
                <a:spcPts val="2600"/>
              </a:lnSpc>
              <a:buClr>
                <a:srgbClr val="ED7925"/>
              </a:buClr>
              <a:buFont typeface="Georgia" pitchFamily="18" charset="0"/>
              <a:buChar char="›"/>
              <a:defRPr sz="2000">
                <a:solidFill>
                  <a:srgbClr val="444424"/>
                </a:solidFill>
                <a:latin typeface="Georgia" pitchFamily="18" charset="0"/>
              </a:defRPr>
            </a:lvl4pPr>
            <a:lvl5pPr marL="2057400" indent="-228600" eaLnBrk="0" hangingPunct="0">
              <a:lnSpc>
                <a:spcPts val="2600"/>
              </a:lnSpc>
              <a:buClr>
                <a:srgbClr val="ED7925"/>
              </a:buClr>
              <a:buFont typeface="Georgia" pitchFamily="18" charset="0"/>
              <a:buChar char="›"/>
              <a:defRPr sz="2000">
                <a:solidFill>
                  <a:srgbClr val="444424"/>
                </a:solidFill>
                <a:latin typeface="Georgia" pitchFamily="18" charset="0"/>
              </a:defRPr>
            </a:lvl5pPr>
            <a:lvl6pPr marL="25146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6pPr>
            <a:lvl7pPr marL="29718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7pPr>
            <a:lvl8pPr marL="34290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8pPr>
            <a:lvl9pPr marL="38862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9pPr>
          </a:lstStyle>
          <a:p>
            <a:pPr eaLnBrk="1" hangingPunct="1">
              <a:lnSpc>
                <a:spcPct val="100000"/>
              </a:lnSpc>
              <a:buClrTx/>
              <a:buFontTx/>
              <a:buNone/>
            </a:pPr>
            <a:endParaRPr lang="de-DE" altLang="de-DE" sz="1800">
              <a:solidFill>
                <a:schemeClr val="tx1"/>
              </a:solidFill>
              <a:latin typeface="+mn-lt"/>
            </a:endParaRPr>
          </a:p>
        </p:txBody>
      </p:sp>
      <p:sp>
        <p:nvSpPr>
          <p:cNvPr id="70665" name="AutoShape 11"/>
          <p:cNvSpPr>
            <a:spLocks noChangeArrowheads="1"/>
          </p:cNvSpPr>
          <p:nvPr/>
        </p:nvSpPr>
        <p:spPr bwMode="auto">
          <a:xfrm>
            <a:off x="4067175" y="3716338"/>
            <a:ext cx="1009650" cy="773112"/>
          </a:xfrm>
          <a:prstGeom prst="rightArrow">
            <a:avLst>
              <a:gd name="adj1" fmla="val 50000"/>
              <a:gd name="adj2" fmla="val 32649"/>
            </a:avLst>
          </a:prstGeom>
          <a:solidFill>
            <a:srgbClr val="800080"/>
          </a:solidFill>
          <a:ln w="9525">
            <a:solidFill>
              <a:schemeClr val="tx1"/>
            </a:solidFill>
            <a:miter lim="800000"/>
            <a:headEnd/>
            <a:tailEnd/>
          </a:ln>
        </p:spPr>
        <p:txBody>
          <a:bodyPr wrap="none" anchor="ctr"/>
          <a:lstStyle>
            <a:lvl1pPr eaLnBrk="0" hangingPunct="0">
              <a:lnSpc>
                <a:spcPts val="2600"/>
              </a:lnSpc>
              <a:buClr>
                <a:srgbClr val="ED7925"/>
              </a:buClr>
              <a:buFont typeface="Georgia" pitchFamily="18" charset="0"/>
              <a:buChar char="›"/>
              <a:defRPr sz="3200">
                <a:solidFill>
                  <a:srgbClr val="444424"/>
                </a:solidFill>
                <a:latin typeface="Georgia" pitchFamily="18" charset="0"/>
              </a:defRPr>
            </a:lvl1pPr>
            <a:lvl2pPr marL="742950" indent="-285750" eaLnBrk="0" hangingPunct="0">
              <a:lnSpc>
                <a:spcPts val="2600"/>
              </a:lnSpc>
              <a:buClr>
                <a:srgbClr val="ED7925"/>
              </a:buClr>
              <a:buFont typeface="Georgia" pitchFamily="18" charset="0"/>
              <a:buChar char="›"/>
              <a:defRPr sz="2800">
                <a:solidFill>
                  <a:srgbClr val="444424"/>
                </a:solidFill>
                <a:latin typeface="Georgia" pitchFamily="18" charset="0"/>
              </a:defRPr>
            </a:lvl2pPr>
            <a:lvl3pPr marL="1143000" indent="-228600" eaLnBrk="0" hangingPunct="0">
              <a:lnSpc>
                <a:spcPts val="2600"/>
              </a:lnSpc>
              <a:buClr>
                <a:srgbClr val="ED7925"/>
              </a:buClr>
              <a:buFont typeface="Georgia" pitchFamily="18" charset="0"/>
              <a:buChar char="›"/>
              <a:defRPr sz="2400">
                <a:solidFill>
                  <a:srgbClr val="444424"/>
                </a:solidFill>
                <a:latin typeface="Georgia" pitchFamily="18" charset="0"/>
              </a:defRPr>
            </a:lvl3pPr>
            <a:lvl4pPr marL="1600200" indent="-228600" eaLnBrk="0" hangingPunct="0">
              <a:lnSpc>
                <a:spcPts val="2600"/>
              </a:lnSpc>
              <a:buClr>
                <a:srgbClr val="ED7925"/>
              </a:buClr>
              <a:buFont typeface="Georgia" pitchFamily="18" charset="0"/>
              <a:buChar char="›"/>
              <a:defRPr sz="2000">
                <a:solidFill>
                  <a:srgbClr val="444424"/>
                </a:solidFill>
                <a:latin typeface="Georgia" pitchFamily="18" charset="0"/>
              </a:defRPr>
            </a:lvl4pPr>
            <a:lvl5pPr marL="2057400" indent="-228600" eaLnBrk="0" hangingPunct="0">
              <a:lnSpc>
                <a:spcPts val="2600"/>
              </a:lnSpc>
              <a:buClr>
                <a:srgbClr val="ED7925"/>
              </a:buClr>
              <a:buFont typeface="Georgia" pitchFamily="18" charset="0"/>
              <a:buChar char="›"/>
              <a:defRPr sz="2000">
                <a:solidFill>
                  <a:srgbClr val="444424"/>
                </a:solidFill>
                <a:latin typeface="Georgia" pitchFamily="18" charset="0"/>
              </a:defRPr>
            </a:lvl5pPr>
            <a:lvl6pPr marL="25146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6pPr>
            <a:lvl7pPr marL="29718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7pPr>
            <a:lvl8pPr marL="34290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8pPr>
            <a:lvl9pPr marL="38862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9pPr>
          </a:lstStyle>
          <a:p>
            <a:pPr eaLnBrk="1" hangingPunct="1">
              <a:lnSpc>
                <a:spcPct val="100000"/>
              </a:lnSpc>
              <a:buClrTx/>
              <a:buFontTx/>
              <a:buNone/>
            </a:pPr>
            <a:endParaRPr lang="de-DE" altLang="de-DE" sz="1800">
              <a:solidFill>
                <a:schemeClr val="tx1"/>
              </a:solidFill>
              <a:latin typeface="+mn-lt"/>
            </a:endParaRPr>
          </a:p>
        </p:txBody>
      </p:sp>
      <p:sp>
        <p:nvSpPr>
          <p:cNvPr id="70666" name="AutoShape 12"/>
          <p:cNvSpPr>
            <a:spLocks noChangeArrowheads="1"/>
          </p:cNvSpPr>
          <p:nvPr/>
        </p:nvSpPr>
        <p:spPr bwMode="auto">
          <a:xfrm>
            <a:off x="1839073" y="3860800"/>
            <a:ext cx="716801" cy="485775"/>
          </a:xfrm>
          <a:prstGeom prst="rightArrow">
            <a:avLst>
              <a:gd name="adj1" fmla="val 50000"/>
              <a:gd name="adj2" fmla="val 37092"/>
            </a:avLst>
          </a:prstGeom>
          <a:solidFill>
            <a:srgbClr val="800080"/>
          </a:solidFill>
          <a:ln w="9525">
            <a:solidFill>
              <a:schemeClr val="tx1"/>
            </a:solidFill>
            <a:miter lim="800000"/>
            <a:headEnd/>
            <a:tailEnd/>
          </a:ln>
        </p:spPr>
        <p:txBody>
          <a:bodyPr wrap="none" anchor="ctr"/>
          <a:lstStyle>
            <a:lvl1pPr eaLnBrk="0" hangingPunct="0">
              <a:lnSpc>
                <a:spcPts val="2600"/>
              </a:lnSpc>
              <a:buClr>
                <a:srgbClr val="ED7925"/>
              </a:buClr>
              <a:buFont typeface="Georgia" pitchFamily="18" charset="0"/>
              <a:buChar char="›"/>
              <a:defRPr sz="3200">
                <a:solidFill>
                  <a:srgbClr val="444424"/>
                </a:solidFill>
                <a:latin typeface="Georgia" pitchFamily="18" charset="0"/>
              </a:defRPr>
            </a:lvl1pPr>
            <a:lvl2pPr marL="742950" indent="-285750" eaLnBrk="0" hangingPunct="0">
              <a:lnSpc>
                <a:spcPts val="2600"/>
              </a:lnSpc>
              <a:buClr>
                <a:srgbClr val="ED7925"/>
              </a:buClr>
              <a:buFont typeface="Georgia" pitchFamily="18" charset="0"/>
              <a:buChar char="›"/>
              <a:defRPr sz="2800">
                <a:solidFill>
                  <a:srgbClr val="444424"/>
                </a:solidFill>
                <a:latin typeface="Georgia" pitchFamily="18" charset="0"/>
              </a:defRPr>
            </a:lvl2pPr>
            <a:lvl3pPr marL="1143000" indent="-228600" eaLnBrk="0" hangingPunct="0">
              <a:lnSpc>
                <a:spcPts val="2600"/>
              </a:lnSpc>
              <a:buClr>
                <a:srgbClr val="ED7925"/>
              </a:buClr>
              <a:buFont typeface="Georgia" pitchFamily="18" charset="0"/>
              <a:buChar char="›"/>
              <a:defRPr sz="2400">
                <a:solidFill>
                  <a:srgbClr val="444424"/>
                </a:solidFill>
                <a:latin typeface="Georgia" pitchFamily="18" charset="0"/>
              </a:defRPr>
            </a:lvl3pPr>
            <a:lvl4pPr marL="1600200" indent="-228600" eaLnBrk="0" hangingPunct="0">
              <a:lnSpc>
                <a:spcPts val="2600"/>
              </a:lnSpc>
              <a:buClr>
                <a:srgbClr val="ED7925"/>
              </a:buClr>
              <a:buFont typeface="Georgia" pitchFamily="18" charset="0"/>
              <a:buChar char="›"/>
              <a:defRPr sz="2000">
                <a:solidFill>
                  <a:srgbClr val="444424"/>
                </a:solidFill>
                <a:latin typeface="Georgia" pitchFamily="18" charset="0"/>
              </a:defRPr>
            </a:lvl4pPr>
            <a:lvl5pPr marL="2057400" indent="-228600" eaLnBrk="0" hangingPunct="0">
              <a:lnSpc>
                <a:spcPts val="2600"/>
              </a:lnSpc>
              <a:buClr>
                <a:srgbClr val="ED7925"/>
              </a:buClr>
              <a:buFont typeface="Georgia" pitchFamily="18" charset="0"/>
              <a:buChar char="›"/>
              <a:defRPr sz="2000">
                <a:solidFill>
                  <a:srgbClr val="444424"/>
                </a:solidFill>
                <a:latin typeface="Georgia" pitchFamily="18" charset="0"/>
              </a:defRPr>
            </a:lvl5pPr>
            <a:lvl6pPr marL="25146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6pPr>
            <a:lvl7pPr marL="29718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7pPr>
            <a:lvl8pPr marL="34290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8pPr>
            <a:lvl9pPr marL="38862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9pPr>
          </a:lstStyle>
          <a:p>
            <a:pPr eaLnBrk="1" hangingPunct="1">
              <a:lnSpc>
                <a:spcPct val="100000"/>
              </a:lnSpc>
              <a:buClrTx/>
              <a:buFontTx/>
              <a:buNone/>
            </a:pPr>
            <a:endParaRPr lang="de-DE" altLang="de-DE" sz="1800">
              <a:solidFill>
                <a:schemeClr val="tx1"/>
              </a:solidFill>
              <a:latin typeface="+mn-lt"/>
            </a:endParaRPr>
          </a:p>
        </p:txBody>
      </p:sp>
      <p:sp>
        <p:nvSpPr>
          <p:cNvPr id="70668" name="Line 14"/>
          <p:cNvSpPr>
            <a:spLocks noChangeShapeType="1"/>
          </p:cNvSpPr>
          <p:nvPr/>
        </p:nvSpPr>
        <p:spPr bwMode="auto">
          <a:xfrm flipV="1">
            <a:off x="611188" y="5157788"/>
            <a:ext cx="431800" cy="935037"/>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de-CH">
              <a:latin typeface="+mn-lt"/>
            </a:endParaRPr>
          </a:p>
        </p:txBody>
      </p:sp>
      <p:sp>
        <p:nvSpPr>
          <p:cNvPr id="70669" name="Text Box 16"/>
          <p:cNvSpPr txBox="1">
            <a:spLocks noChangeArrowheads="1"/>
          </p:cNvSpPr>
          <p:nvPr/>
        </p:nvSpPr>
        <p:spPr bwMode="auto">
          <a:xfrm>
            <a:off x="250825" y="6237288"/>
            <a:ext cx="8137525" cy="338554"/>
          </a:xfrm>
          <a:prstGeom prst="rect">
            <a:avLst/>
          </a:prstGeom>
          <a:solidFill>
            <a:srgbClr val="CC99FF"/>
          </a:solidFill>
          <a:ln w="22225">
            <a:solidFill>
              <a:schemeClr val="tx1"/>
            </a:solidFill>
            <a:miter lim="800000"/>
            <a:headEnd/>
            <a:tailEnd/>
          </a:ln>
        </p:spPr>
        <p:txBody>
          <a:bodyPr>
            <a:spAutoFit/>
          </a:bodyPr>
          <a:lstStyle>
            <a:lvl1pPr eaLnBrk="0" hangingPunct="0">
              <a:lnSpc>
                <a:spcPts val="2600"/>
              </a:lnSpc>
              <a:buClr>
                <a:srgbClr val="ED7925"/>
              </a:buClr>
              <a:buFont typeface="Georgia" pitchFamily="18" charset="0"/>
              <a:buChar char="›"/>
              <a:defRPr sz="3200">
                <a:solidFill>
                  <a:srgbClr val="444424"/>
                </a:solidFill>
                <a:latin typeface="Georgia" pitchFamily="18" charset="0"/>
              </a:defRPr>
            </a:lvl1pPr>
            <a:lvl2pPr marL="742950" indent="-285750" eaLnBrk="0" hangingPunct="0">
              <a:lnSpc>
                <a:spcPts val="2600"/>
              </a:lnSpc>
              <a:buClr>
                <a:srgbClr val="ED7925"/>
              </a:buClr>
              <a:buFont typeface="Georgia" pitchFamily="18" charset="0"/>
              <a:buChar char="›"/>
              <a:defRPr sz="2800">
                <a:solidFill>
                  <a:srgbClr val="444424"/>
                </a:solidFill>
                <a:latin typeface="Georgia" pitchFamily="18" charset="0"/>
              </a:defRPr>
            </a:lvl2pPr>
            <a:lvl3pPr marL="1143000" indent="-228600" eaLnBrk="0" hangingPunct="0">
              <a:lnSpc>
                <a:spcPts val="2600"/>
              </a:lnSpc>
              <a:buClr>
                <a:srgbClr val="ED7925"/>
              </a:buClr>
              <a:buFont typeface="Georgia" pitchFamily="18" charset="0"/>
              <a:buChar char="›"/>
              <a:defRPr sz="2400">
                <a:solidFill>
                  <a:srgbClr val="444424"/>
                </a:solidFill>
                <a:latin typeface="Georgia" pitchFamily="18" charset="0"/>
              </a:defRPr>
            </a:lvl3pPr>
            <a:lvl4pPr marL="1600200" indent="-228600" eaLnBrk="0" hangingPunct="0">
              <a:lnSpc>
                <a:spcPts val="2600"/>
              </a:lnSpc>
              <a:buClr>
                <a:srgbClr val="ED7925"/>
              </a:buClr>
              <a:buFont typeface="Georgia" pitchFamily="18" charset="0"/>
              <a:buChar char="›"/>
              <a:defRPr sz="2000">
                <a:solidFill>
                  <a:srgbClr val="444424"/>
                </a:solidFill>
                <a:latin typeface="Georgia" pitchFamily="18" charset="0"/>
              </a:defRPr>
            </a:lvl4pPr>
            <a:lvl5pPr marL="2057400" indent="-228600" eaLnBrk="0" hangingPunct="0">
              <a:lnSpc>
                <a:spcPts val="2600"/>
              </a:lnSpc>
              <a:buClr>
                <a:srgbClr val="ED7925"/>
              </a:buClr>
              <a:buFont typeface="Georgia" pitchFamily="18" charset="0"/>
              <a:buChar char="›"/>
              <a:defRPr sz="2000">
                <a:solidFill>
                  <a:srgbClr val="444424"/>
                </a:solidFill>
                <a:latin typeface="Georgia" pitchFamily="18" charset="0"/>
              </a:defRPr>
            </a:lvl5pPr>
            <a:lvl6pPr marL="25146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6pPr>
            <a:lvl7pPr marL="29718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7pPr>
            <a:lvl8pPr marL="34290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8pPr>
            <a:lvl9pPr marL="38862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9pPr>
          </a:lstStyle>
          <a:p>
            <a:pPr algn="ctr" eaLnBrk="1" hangingPunct="1">
              <a:lnSpc>
                <a:spcPct val="100000"/>
              </a:lnSpc>
              <a:buClrTx/>
              <a:buFontTx/>
              <a:buNone/>
            </a:pPr>
            <a:r>
              <a:rPr lang="de-DE" altLang="de-DE" sz="1600">
                <a:solidFill>
                  <a:schemeClr val="tx1"/>
                </a:solidFill>
                <a:latin typeface="+mn-lt"/>
              </a:rPr>
              <a:t>Externe Hilfen: Kollegiale Intervision/ Supervision/ Coaching/ Verband </a:t>
            </a:r>
            <a:endParaRPr lang="en-US" altLang="de-DE" sz="1600">
              <a:solidFill>
                <a:schemeClr val="tx1"/>
              </a:solidFill>
              <a:latin typeface="+mn-lt"/>
            </a:endParaRPr>
          </a:p>
        </p:txBody>
      </p:sp>
      <p:sp>
        <p:nvSpPr>
          <p:cNvPr id="70670" name="Oval 17"/>
          <p:cNvSpPr>
            <a:spLocks noChangeArrowheads="1"/>
          </p:cNvSpPr>
          <p:nvPr/>
        </p:nvSpPr>
        <p:spPr bwMode="auto">
          <a:xfrm>
            <a:off x="7812088" y="2997200"/>
            <a:ext cx="1081087" cy="2016125"/>
          </a:xfrm>
          <a:prstGeom prst="ellipse">
            <a:avLst/>
          </a:prstGeom>
          <a:solidFill>
            <a:srgbClr val="99CCFF"/>
          </a:solidFill>
          <a:ln w="25400">
            <a:solidFill>
              <a:schemeClr val="tx1"/>
            </a:solidFill>
            <a:round/>
            <a:headEnd/>
            <a:tailEnd/>
          </a:ln>
        </p:spPr>
        <p:txBody>
          <a:bodyPr wrap="none" anchor="ctr"/>
          <a:lstStyle>
            <a:lvl1pPr eaLnBrk="0" hangingPunct="0">
              <a:lnSpc>
                <a:spcPts val="2600"/>
              </a:lnSpc>
              <a:buClr>
                <a:srgbClr val="ED7925"/>
              </a:buClr>
              <a:buFont typeface="Georgia" pitchFamily="18" charset="0"/>
              <a:buChar char="›"/>
              <a:defRPr sz="3200">
                <a:solidFill>
                  <a:srgbClr val="444424"/>
                </a:solidFill>
                <a:latin typeface="Georgia" pitchFamily="18" charset="0"/>
              </a:defRPr>
            </a:lvl1pPr>
            <a:lvl2pPr marL="742950" indent="-285750" eaLnBrk="0" hangingPunct="0">
              <a:lnSpc>
                <a:spcPts val="2600"/>
              </a:lnSpc>
              <a:buClr>
                <a:srgbClr val="ED7925"/>
              </a:buClr>
              <a:buFont typeface="Georgia" pitchFamily="18" charset="0"/>
              <a:buChar char="›"/>
              <a:defRPr sz="2800">
                <a:solidFill>
                  <a:srgbClr val="444424"/>
                </a:solidFill>
                <a:latin typeface="Georgia" pitchFamily="18" charset="0"/>
              </a:defRPr>
            </a:lvl2pPr>
            <a:lvl3pPr marL="1143000" indent="-228600" eaLnBrk="0" hangingPunct="0">
              <a:lnSpc>
                <a:spcPts val="2600"/>
              </a:lnSpc>
              <a:buClr>
                <a:srgbClr val="ED7925"/>
              </a:buClr>
              <a:buFont typeface="Georgia" pitchFamily="18" charset="0"/>
              <a:buChar char="›"/>
              <a:defRPr sz="2400">
                <a:solidFill>
                  <a:srgbClr val="444424"/>
                </a:solidFill>
                <a:latin typeface="Georgia" pitchFamily="18" charset="0"/>
              </a:defRPr>
            </a:lvl3pPr>
            <a:lvl4pPr marL="1600200" indent="-228600" eaLnBrk="0" hangingPunct="0">
              <a:lnSpc>
                <a:spcPts val="2600"/>
              </a:lnSpc>
              <a:buClr>
                <a:srgbClr val="ED7925"/>
              </a:buClr>
              <a:buFont typeface="Georgia" pitchFamily="18" charset="0"/>
              <a:buChar char="›"/>
              <a:defRPr sz="2000">
                <a:solidFill>
                  <a:srgbClr val="444424"/>
                </a:solidFill>
                <a:latin typeface="Georgia" pitchFamily="18" charset="0"/>
              </a:defRPr>
            </a:lvl4pPr>
            <a:lvl5pPr marL="2057400" indent="-228600" eaLnBrk="0" hangingPunct="0">
              <a:lnSpc>
                <a:spcPts val="2600"/>
              </a:lnSpc>
              <a:buClr>
                <a:srgbClr val="ED7925"/>
              </a:buClr>
              <a:buFont typeface="Georgia" pitchFamily="18" charset="0"/>
              <a:buChar char="›"/>
              <a:defRPr sz="2000">
                <a:solidFill>
                  <a:srgbClr val="444424"/>
                </a:solidFill>
                <a:latin typeface="Georgia" pitchFamily="18" charset="0"/>
              </a:defRPr>
            </a:lvl5pPr>
            <a:lvl6pPr marL="25146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6pPr>
            <a:lvl7pPr marL="29718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7pPr>
            <a:lvl8pPr marL="34290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8pPr>
            <a:lvl9pPr marL="38862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9pPr>
          </a:lstStyle>
          <a:p>
            <a:pPr algn="ctr" eaLnBrk="1" hangingPunct="1">
              <a:lnSpc>
                <a:spcPct val="100000"/>
              </a:lnSpc>
              <a:buClrTx/>
              <a:buFontTx/>
              <a:buNone/>
            </a:pPr>
            <a:r>
              <a:rPr lang="de-DE" altLang="de-DE" sz="1800">
                <a:solidFill>
                  <a:schemeClr val="tx1"/>
                </a:solidFill>
                <a:latin typeface="+mn-lt"/>
              </a:rPr>
              <a:t>Kind</a:t>
            </a:r>
          </a:p>
        </p:txBody>
      </p:sp>
      <p:sp>
        <p:nvSpPr>
          <p:cNvPr id="61457" name="Text Box 17"/>
          <p:cNvSpPr txBox="1">
            <a:spLocks noChangeArrowheads="1"/>
          </p:cNvSpPr>
          <p:nvPr/>
        </p:nvSpPr>
        <p:spPr bwMode="auto">
          <a:xfrm>
            <a:off x="25399" y="4059"/>
            <a:ext cx="230063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de-DE" b="0" dirty="0">
                <a:latin typeface="+mn-lt"/>
                <a:cs typeface="Arial" charset="0"/>
              </a:rPr>
              <a:t>Schmid (2010/2013)</a:t>
            </a:r>
            <a:endParaRPr lang="en-US" b="0" dirty="0">
              <a:latin typeface="+mn-lt"/>
              <a:cs typeface="Arial" charset="0"/>
            </a:endParaRPr>
          </a:p>
        </p:txBody>
      </p:sp>
      <p:sp>
        <p:nvSpPr>
          <p:cNvPr id="2" name="Pfeil nach links 1"/>
          <p:cNvSpPr/>
          <p:nvPr/>
        </p:nvSpPr>
        <p:spPr>
          <a:xfrm>
            <a:off x="6524089" y="4044355"/>
            <a:ext cx="828251" cy="2194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links 17"/>
          <p:cNvSpPr/>
          <p:nvPr/>
        </p:nvSpPr>
        <p:spPr>
          <a:xfrm>
            <a:off x="3905461" y="4002709"/>
            <a:ext cx="828251" cy="2194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links 19"/>
          <p:cNvSpPr/>
          <p:nvPr/>
        </p:nvSpPr>
        <p:spPr>
          <a:xfrm>
            <a:off x="1619250" y="4005262"/>
            <a:ext cx="828251" cy="2194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Line 14"/>
          <p:cNvSpPr>
            <a:spLocks noChangeShapeType="1"/>
          </p:cNvSpPr>
          <p:nvPr/>
        </p:nvSpPr>
        <p:spPr bwMode="auto">
          <a:xfrm flipV="1">
            <a:off x="2771800" y="5229200"/>
            <a:ext cx="431800" cy="935037"/>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de-CH">
              <a:latin typeface="+mn-lt"/>
            </a:endParaRPr>
          </a:p>
        </p:txBody>
      </p:sp>
      <p:sp>
        <p:nvSpPr>
          <p:cNvPr id="21" name="Line 14"/>
          <p:cNvSpPr>
            <a:spLocks noChangeShapeType="1"/>
          </p:cNvSpPr>
          <p:nvPr/>
        </p:nvSpPr>
        <p:spPr bwMode="auto">
          <a:xfrm flipV="1">
            <a:off x="5292080" y="5229200"/>
            <a:ext cx="431800" cy="935037"/>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de-CH">
              <a:latin typeface="+mn-lt"/>
            </a:endParaRPr>
          </a:p>
        </p:txBody>
      </p:sp>
      <p:sp>
        <p:nvSpPr>
          <p:cNvPr id="22" name="Line 14"/>
          <p:cNvSpPr>
            <a:spLocks noChangeShapeType="1"/>
          </p:cNvSpPr>
          <p:nvPr/>
        </p:nvSpPr>
        <p:spPr bwMode="auto">
          <a:xfrm flipV="1">
            <a:off x="7668344" y="5157192"/>
            <a:ext cx="431800" cy="935037"/>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de-CH">
              <a:latin typeface="+mn-lt"/>
            </a:endParaRPr>
          </a:p>
        </p:txBody>
      </p:sp>
      <p:sp>
        <p:nvSpPr>
          <p:cNvPr id="23" name="AutoShape 9"/>
          <p:cNvSpPr>
            <a:spLocks noChangeArrowheads="1"/>
          </p:cNvSpPr>
          <p:nvPr/>
        </p:nvSpPr>
        <p:spPr bwMode="auto">
          <a:xfrm>
            <a:off x="755576" y="1556792"/>
            <a:ext cx="4032448" cy="1008062"/>
          </a:xfrm>
          <a:prstGeom prst="curvedDownArrow">
            <a:avLst>
              <a:gd name="adj1" fmla="val 72882"/>
              <a:gd name="adj2" fmla="val 145764"/>
              <a:gd name="adj3" fmla="val 33333"/>
            </a:avLst>
          </a:prstGeom>
          <a:solidFill>
            <a:srgbClr val="800080"/>
          </a:solidFill>
          <a:ln w="9525">
            <a:solidFill>
              <a:schemeClr val="tx1"/>
            </a:solidFill>
            <a:miter lim="800000"/>
            <a:headEnd/>
            <a:tailEnd/>
          </a:ln>
        </p:spPr>
        <p:txBody>
          <a:bodyPr wrap="none" anchor="ctr"/>
          <a:lstStyle>
            <a:lvl1pPr eaLnBrk="0" hangingPunct="0">
              <a:lnSpc>
                <a:spcPts val="2600"/>
              </a:lnSpc>
              <a:buClr>
                <a:srgbClr val="ED7925"/>
              </a:buClr>
              <a:buFont typeface="Georgia" pitchFamily="18" charset="0"/>
              <a:buChar char="›"/>
              <a:defRPr sz="3200">
                <a:solidFill>
                  <a:srgbClr val="444424"/>
                </a:solidFill>
                <a:latin typeface="Georgia" pitchFamily="18" charset="0"/>
              </a:defRPr>
            </a:lvl1pPr>
            <a:lvl2pPr marL="742950" indent="-285750" eaLnBrk="0" hangingPunct="0">
              <a:lnSpc>
                <a:spcPts val="2600"/>
              </a:lnSpc>
              <a:buClr>
                <a:srgbClr val="ED7925"/>
              </a:buClr>
              <a:buFont typeface="Georgia" pitchFamily="18" charset="0"/>
              <a:buChar char="›"/>
              <a:defRPr sz="2800">
                <a:solidFill>
                  <a:srgbClr val="444424"/>
                </a:solidFill>
                <a:latin typeface="Georgia" pitchFamily="18" charset="0"/>
              </a:defRPr>
            </a:lvl2pPr>
            <a:lvl3pPr marL="1143000" indent="-228600" eaLnBrk="0" hangingPunct="0">
              <a:lnSpc>
                <a:spcPts val="2600"/>
              </a:lnSpc>
              <a:buClr>
                <a:srgbClr val="ED7925"/>
              </a:buClr>
              <a:buFont typeface="Georgia" pitchFamily="18" charset="0"/>
              <a:buChar char="›"/>
              <a:defRPr sz="2400">
                <a:solidFill>
                  <a:srgbClr val="444424"/>
                </a:solidFill>
                <a:latin typeface="Georgia" pitchFamily="18" charset="0"/>
              </a:defRPr>
            </a:lvl3pPr>
            <a:lvl4pPr marL="1600200" indent="-228600" eaLnBrk="0" hangingPunct="0">
              <a:lnSpc>
                <a:spcPts val="2600"/>
              </a:lnSpc>
              <a:buClr>
                <a:srgbClr val="ED7925"/>
              </a:buClr>
              <a:buFont typeface="Georgia" pitchFamily="18" charset="0"/>
              <a:buChar char="›"/>
              <a:defRPr sz="2000">
                <a:solidFill>
                  <a:srgbClr val="444424"/>
                </a:solidFill>
                <a:latin typeface="Georgia" pitchFamily="18" charset="0"/>
              </a:defRPr>
            </a:lvl4pPr>
            <a:lvl5pPr marL="2057400" indent="-228600" eaLnBrk="0" hangingPunct="0">
              <a:lnSpc>
                <a:spcPts val="2600"/>
              </a:lnSpc>
              <a:buClr>
                <a:srgbClr val="ED7925"/>
              </a:buClr>
              <a:buFont typeface="Georgia" pitchFamily="18" charset="0"/>
              <a:buChar char="›"/>
              <a:defRPr sz="2000">
                <a:solidFill>
                  <a:srgbClr val="444424"/>
                </a:solidFill>
                <a:latin typeface="Georgia" pitchFamily="18" charset="0"/>
              </a:defRPr>
            </a:lvl5pPr>
            <a:lvl6pPr marL="25146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6pPr>
            <a:lvl7pPr marL="29718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7pPr>
            <a:lvl8pPr marL="34290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8pPr>
            <a:lvl9pPr marL="3886200" indent="-228600" eaLnBrk="0" fontAlgn="base" hangingPunct="0">
              <a:lnSpc>
                <a:spcPts val="2600"/>
              </a:lnSpc>
              <a:spcBef>
                <a:spcPct val="0"/>
              </a:spcBef>
              <a:spcAft>
                <a:spcPct val="0"/>
              </a:spcAft>
              <a:buClr>
                <a:srgbClr val="ED7925"/>
              </a:buClr>
              <a:buFont typeface="Georgia" pitchFamily="18" charset="0"/>
              <a:buChar char="›"/>
              <a:defRPr sz="2000">
                <a:solidFill>
                  <a:srgbClr val="444424"/>
                </a:solidFill>
                <a:latin typeface="Georgia" pitchFamily="18" charset="0"/>
              </a:defRPr>
            </a:lvl9pPr>
          </a:lstStyle>
          <a:p>
            <a:pPr eaLnBrk="1" hangingPunct="1">
              <a:lnSpc>
                <a:spcPct val="100000"/>
              </a:lnSpc>
              <a:buClrTx/>
              <a:buFontTx/>
              <a:buNone/>
            </a:pPr>
            <a:endParaRPr lang="de-DE" altLang="de-DE" sz="1800" dirty="0">
              <a:solidFill>
                <a:schemeClr val="bg1">
                  <a:lumMod val="75000"/>
                </a:schemeClr>
              </a:solidFill>
              <a:latin typeface="+mn-lt"/>
            </a:endParaRPr>
          </a:p>
        </p:txBody>
      </p:sp>
      <p:sp>
        <p:nvSpPr>
          <p:cNvPr id="3" name="Datumsplatzhalter 2"/>
          <p:cNvSpPr>
            <a:spLocks noGrp="1"/>
          </p:cNvSpPr>
          <p:nvPr>
            <p:ph type="dt" sz="half" idx="11"/>
          </p:nvPr>
        </p:nvSpPr>
        <p:spPr/>
        <p:txBody>
          <a:bodyPr/>
          <a:lstStyle/>
          <a:p>
            <a:pPr>
              <a:defRPr/>
            </a:pPr>
            <a:r>
              <a:rPr lang="de-DE"/>
              <a:t>28. November 2014</a:t>
            </a:r>
            <a:endParaRPr lang="de-CH"/>
          </a:p>
        </p:txBody>
      </p:sp>
      <p:sp>
        <p:nvSpPr>
          <p:cNvPr id="4" name="Geschweifte Klammer links 3"/>
          <p:cNvSpPr/>
          <p:nvPr/>
        </p:nvSpPr>
        <p:spPr>
          <a:xfrm>
            <a:off x="6407150" y="22352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81886868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2"/>
          <p:cNvSpPr>
            <a:spLocks noGrp="1" noChangeArrowheads="1"/>
          </p:cNvSpPr>
          <p:nvPr>
            <p:ph type="title"/>
          </p:nvPr>
        </p:nvSpPr>
        <p:spPr>
          <a:xfrm>
            <a:off x="438150" y="311150"/>
            <a:ext cx="8705850" cy="1079500"/>
          </a:xfrm>
        </p:spPr>
        <p:txBody>
          <a:bodyPr/>
          <a:lstStyle/>
          <a:p>
            <a:pPr eaLnBrk="1" hangingPunct="1"/>
            <a:r>
              <a:rPr lang="de-CH" sz="2800">
                <a:solidFill>
                  <a:srgbClr val="5B5055"/>
                </a:solidFill>
              </a:rPr>
              <a:t>Tabelle: </a:t>
            </a:r>
            <a:r>
              <a:rPr lang="de-CH" sz="2800" b="0">
                <a:solidFill>
                  <a:srgbClr val="ED7925"/>
                </a:solidFill>
              </a:rPr>
              <a:t>Gesamtkonzept (Lang et al. 2009)</a:t>
            </a:r>
            <a:br>
              <a:rPr lang="de-CH" sz="2800">
                <a:solidFill>
                  <a:srgbClr val="ED7925"/>
                </a:solidFill>
              </a:rPr>
            </a:br>
            <a:endParaRPr lang="de-CH" sz="2800" b="0">
              <a:solidFill>
                <a:srgbClr val="ED7925"/>
              </a:solidFill>
            </a:endParaRPr>
          </a:p>
        </p:txBody>
      </p:sp>
      <p:graphicFrame>
        <p:nvGraphicFramePr>
          <p:cNvPr id="7" name="Group 39"/>
          <p:cNvGraphicFramePr>
            <a:graphicFrameLocks noGrp="1"/>
          </p:cNvGraphicFramePr>
          <p:nvPr/>
        </p:nvGraphicFramePr>
        <p:xfrm>
          <a:off x="369888" y="1093788"/>
          <a:ext cx="8364537" cy="5197475"/>
        </p:xfrm>
        <a:graphic>
          <a:graphicData uri="http://schemas.openxmlformats.org/drawingml/2006/table">
            <a:tbl>
              <a:tblPr/>
              <a:tblGrid>
                <a:gridCol w="1449387">
                  <a:extLst>
                    <a:ext uri="{9D8B030D-6E8A-4147-A177-3AD203B41FA5}">
                      <a16:colId xmlns:a16="http://schemas.microsoft.com/office/drawing/2014/main" val="20000"/>
                    </a:ext>
                  </a:extLst>
                </a:gridCol>
                <a:gridCol w="1704975">
                  <a:extLst>
                    <a:ext uri="{9D8B030D-6E8A-4147-A177-3AD203B41FA5}">
                      <a16:colId xmlns:a16="http://schemas.microsoft.com/office/drawing/2014/main" val="20001"/>
                    </a:ext>
                  </a:extLst>
                </a:gridCol>
                <a:gridCol w="1946275">
                  <a:extLst>
                    <a:ext uri="{9D8B030D-6E8A-4147-A177-3AD203B41FA5}">
                      <a16:colId xmlns:a16="http://schemas.microsoft.com/office/drawing/2014/main" val="20002"/>
                    </a:ext>
                  </a:extLst>
                </a:gridCol>
                <a:gridCol w="1582738">
                  <a:extLst>
                    <a:ext uri="{9D8B030D-6E8A-4147-A177-3AD203B41FA5}">
                      <a16:colId xmlns:a16="http://schemas.microsoft.com/office/drawing/2014/main" val="20003"/>
                    </a:ext>
                  </a:extLst>
                </a:gridCol>
                <a:gridCol w="1681162">
                  <a:extLst>
                    <a:ext uri="{9D8B030D-6E8A-4147-A177-3AD203B41FA5}">
                      <a16:colId xmlns:a16="http://schemas.microsoft.com/office/drawing/2014/main" val="20004"/>
                    </a:ext>
                  </a:extLst>
                </a:gridCol>
              </a:tblGrid>
              <a:tr h="101750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Georgia" pitchFamily="18"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Balance der Sinneswahr-nehmung</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Georgia" pitchFamily="18" charset="0"/>
                        </a:rPr>
                        <a:t>Emotions-regulation</a:t>
                      </a:r>
                      <a:endParaRPr kumimoji="0" lang="de-CH" sz="1800" b="0" i="0" u="none" strike="noStrike" cap="none" normalizeH="0" baseline="0" dirty="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Resilienz-faktoren / Bindung</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Selbst- wirksamkeit</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1652325">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Struktur</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Farbkonzept, Materialien,</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Heile Umgebung</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0127" marR="70127" marT="36540" marB="365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Gefühlsraum</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Einzelstunden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Die Hoheit übers eigene Zimmer,</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Regeln aushandeln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34874">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Mitarbeiter</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Imaginations-übungen /</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Achtsamkeits-übungen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Emotionales Versorgungsteam</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„Birgit kommt um zehn“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Erlebnis-orientierte Teamtage</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Judotraining / Haltetechniken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92768">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Kinder</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chemeClr val="bg1"/>
                          </a:solidFill>
                          <a:effectLst/>
                          <a:latin typeface="Georgia" pitchFamily="18" charset="0"/>
                        </a:rPr>
                        <a:t>Massagen, Öle,</a:t>
                      </a: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chemeClr val="bg1"/>
                          </a:solidFill>
                          <a:effectLst/>
                          <a:latin typeface="Georgia" pitchFamily="18" charset="0"/>
                        </a:rPr>
                        <a:t>Schmecken,</a:t>
                      </a:r>
                      <a:endParaRPr kumimoji="0" lang="de-CH" sz="1600" b="0" i="0" u="none" strike="noStrike" cap="none" normalizeH="0" baseline="0">
                        <a:ln>
                          <a:noFill/>
                        </a:ln>
                        <a:solidFill>
                          <a:schemeClr val="bg1"/>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chemeClr val="bg1"/>
                          </a:solidFill>
                          <a:effectLst/>
                          <a:latin typeface="Georgia" pitchFamily="18" charset="0"/>
                        </a:rPr>
                        <a:t>Aufmerksam machen</a:t>
                      </a:r>
                      <a:endParaRPr kumimoji="0" lang="de-CH" sz="1600" b="0" i="0" u="none" strike="noStrike" cap="none" normalizeH="0" baseline="0">
                        <a:ln>
                          <a:noFill/>
                        </a:ln>
                        <a:solidFill>
                          <a:schemeClr val="bg1"/>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Gefühle kennen lernen / unter-scheiden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Aktivitäten die stark machen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rgbClr val="000000"/>
                          </a:solidFill>
                          <a:effectLst/>
                          <a:latin typeface="Georgia" pitchFamily="18" charset="0"/>
                        </a:rPr>
                        <a:t>Notfallkoffer,</a:t>
                      </a:r>
                      <a:endParaRPr kumimoji="0" lang="de-CH" sz="1600" b="0" i="0" u="none" strike="noStrike" cap="none" normalizeH="0" baseline="0" dirty="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rgbClr val="000000"/>
                          </a:solidFill>
                          <a:effectLst/>
                          <a:latin typeface="Georgia" pitchFamily="18" charset="0"/>
                        </a:rPr>
                        <a:t>Soziale Kompetenz</a:t>
                      </a:r>
                      <a:endParaRPr kumimoji="0" lang="de-CH" sz="1600" b="0" i="0" u="none" strike="noStrike" cap="none" normalizeH="0" baseline="0" dirty="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46</a:t>
            </a:fld>
            <a:endParaRPr lang="de-CH" sz="800"/>
          </a:p>
        </p:txBody>
      </p:sp>
      <p:sp>
        <p:nvSpPr>
          <p:cNvPr id="9"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260B1085-4B67-40CE-8037-A0FE84738B5D}" type="slidenum">
              <a:rPr lang="de-CH" smtClean="0"/>
              <a:pPr>
                <a:defRPr/>
              </a:pPr>
              <a:t>46</a:t>
            </a:fld>
            <a:endParaRPr lang="de-CH"/>
          </a:p>
        </p:txBody>
      </p:sp>
    </p:spTree>
    <p:extLst>
      <p:ext uri="{BB962C8B-B14F-4D97-AF65-F5344CB8AC3E}">
        <p14:creationId xmlns:p14="http://schemas.microsoft.com/office/powerpoint/2010/main" val="4096799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2"/>
          <p:cNvSpPr txBox="1">
            <a:spLocks noChangeArrowheads="1"/>
          </p:cNvSpPr>
          <p:nvPr/>
        </p:nvSpPr>
        <p:spPr bwMode="auto">
          <a:xfrm>
            <a:off x="718037" y="473465"/>
            <a:ext cx="7332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de-DE" sz="2800" dirty="0">
                <a:solidFill>
                  <a:srgbClr val="ED7925"/>
                </a:solidFill>
                <a:latin typeface="Verdana" pitchFamily="34" charset="0"/>
              </a:rPr>
              <a:t>Förderung der Sinneswahrnehmung</a:t>
            </a:r>
            <a:endParaRPr lang="en-US" sz="2800" dirty="0">
              <a:solidFill>
                <a:srgbClr val="ED7925"/>
              </a:solidFill>
              <a:latin typeface="Verdana" pitchFamily="34" charset="0"/>
            </a:endParaRPr>
          </a:p>
        </p:txBody>
      </p:sp>
      <p:sp>
        <p:nvSpPr>
          <p:cNvPr id="101382" name="Rectangle 3"/>
          <p:cNvSpPr txBox="1">
            <a:spLocks noChangeArrowheads="1"/>
          </p:cNvSpPr>
          <p:nvPr/>
        </p:nvSpPr>
        <p:spPr bwMode="auto">
          <a:xfrm>
            <a:off x="718037" y="1284677"/>
            <a:ext cx="7332662"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spcAft>
                <a:spcPts val="1200"/>
              </a:spcAft>
              <a:buClr>
                <a:srgbClr val="ED7925"/>
              </a:buClr>
              <a:buFont typeface="Georgia" pitchFamily="18" charset="0"/>
              <a:buChar char="›"/>
            </a:pPr>
            <a:r>
              <a:rPr lang="de-DE" sz="2400" dirty="0">
                <a:solidFill>
                  <a:srgbClr val="444424"/>
                </a:solidFill>
              </a:rPr>
              <a:t>Wahrnehmungsförderung im „Hier und Jetzt“ reduziert die Dissoziationsneigung</a:t>
            </a:r>
          </a:p>
          <a:p>
            <a:pPr>
              <a:spcAft>
                <a:spcPts val="1200"/>
              </a:spcAft>
              <a:buClr>
                <a:srgbClr val="ED7925"/>
              </a:buClr>
              <a:buFont typeface="Georgia" pitchFamily="18" charset="0"/>
              <a:buChar char="›"/>
            </a:pPr>
            <a:r>
              <a:rPr lang="de-DE" sz="2400" dirty="0">
                <a:solidFill>
                  <a:srgbClr val="444424"/>
                </a:solidFill>
              </a:rPr>
              <a:t>Methoden:</a:t>
            </a:r>
          </a:p>
          <a:p>
            <a:pPr>
              <a:spcAft>
                <a:spcPts val="1200"/>
              </a:spcAft>
              <a:buClr>
                <a:srgbClr val="ED7925"/>
              </a:buClr>
              <a:buFont typeface="Georgia" pitchFamily="18" charset="0"/>
              <a:buNone/>
            </a:pPr>
            <a:r>
              <a:rPr lang="de-DE" sz="2400" dirty="0">
                <a:solidFill>
                  <a:srgbClr val="444424"/>
                </a:solidFill>
              </a:rPr>
              <a:t>	</a:t>
            </a:r>
            <a:r>
              <a:rPr lang="de-DE" sz="2400" dirty="0">
                <a:solidFill>
                  <a:srgbClr val="ED7925"/>
                </a:solidFill>
              </a:rPr>
              <a:t>-</a:t>
            </a:r>
            <a:r>
              <a:rPr lang="de-DE" sz="2400" dirty="0">
                <a:solidFill>
                  <a:srgbClr val="444424"/>
                </a:solidFill>
              </a:rPr>
              <a:t> Geschmack (schmecken, </a:t>
            </a:r>
            <a:r>
              <a:rPr lang="de-DE" sz="2400" dirty="0" err="1">
                <a:solidFill>
                  <a:srgbClr val="444424"/>
                </a:solidFill>
              </a:rPr>
              <a:t>geniessen</a:t>
            </a:r>
            <a:r>
              <a:rPr lang="de-DE" sz="2400" dirty="0">
                <a:solidFill>
                  <a:srgbClr val="444424"/>
                </a:solidFill>
              </a:rPr>
              <a:t>, kochen)</a:t>
            </a:r>
          </a:p>
          <a:p>
            <a:pPr>
              <a:spcAft>
                <a:spcPts val="1200"/>
              </a:spcAft>
              <a:buClr>
                <a:srgbClr val="ED7925"/>
              </a:buClr>
              <a:buFont typeface="Georgia" pitchFamily="18" charset="0"/>
              <a:buNone/>
            </a:pPr>
            <a:r>
              <a:rPr lang="de-DE" sz="2400" dirty="0">
                <a:solidFill>
                  <a:srgbClr val="444424"/>
                </a:solidFill>
              </a:rPr>
              <a:t>	</a:t>
            </a:r>
            <a:r>
              <a:rPr lang="de-DE" sz="2400" dirty="0">
                <a:solidFill>
                  <a:srgbClr val="ED7925"/>
                </a:solidFill>
              </a:rPr>
              <a:t>-</a:t>
            </a:r>
            <a:r>
              <a:rPr lang="de-DE" sz="2400" dirty="0">
                <a:solidFill>
                  <a:srgbClr val="444424"/>
                </a:solidFill>
              </a:rPr>
              <a:t> Wellness (entspannen, sich schön machen und</a:t>
            </a:r>
            <a:br>
              <a:rPr lang="de-DE" sz="2400" dirty="0">
                <a:solidFill>
                  <a:srgbClr val="444424"/>
                </a:solidFill>
              </a:rPr>
            </a:br>
            <a:r>
              <a:rPr lang="de-DE" sz="2400" dirty="0">
                <a:solidFill>
                  <a:srgbClr val="444424"/>
                </a:solidFill>
              </a:rPr>
              <a:t>   pflegen, Gerüche) </a:t>
            </a:r>
          </a:p>
          <a:p>
            <a:pPr>
              <a:spcAft>
                <a:spcPts val="1200"/>
              </a:spcAft>
              <a:buClr>
                <a:srgbClr val="ED7925"/>
              </a:buClr>
              <a:buFont typeface="Georgia" pitchFamily="18" charset="0"/>
              <a:buNone/>
            </a:pPr>
            <a:r>
              <a:rPr lang="de-DE" sz="2400" dirty="0">
                <a:solidFill>
                  <a:srgbClr val="444424"/>
                </a:solidFill>
              </a:rPr>
              <a:t>	</a:t>
            </a:r>
            <a:r>
              <a:rPr lang="de-DE" sz="2400" dirty="0">
                <a:solidFill>
                  <a:srgbClr val="ED7925"/>
                </a:solidFill>
              </a:rPr>
              <a:t>-</a:t>
            </a:r>
            <a:r>
              <a:rPr lang="de-DE" sz="2400" dirty="0">
                <a:solidFill>
                  <a:srgbClr val="444424"/>
                </a:solidFill>
              </a:rPr>
              <a:t> Taktile Sinneswahrnehmung (z.B. </a:t>
            </a:r>
            <a:r>
              <a:rPr lang="de-DE" sz="2400" dirty="0" err="1">
                <a:solidFill>
                  <a:srgbClr val="444424"/>
                </a:solidFill>
              </a:rPr>
              <a:t>Barfusspfade</a:t>
            </a:r>
            <a:r>
              <a:rPr lang="de-DE" sz="2400" dirty="0">
                <a:solidFill>
                  <a:srgbClr val="444424"/>
                </a:solidFill>
              </a:rPr>
              <a:t>,</a:t>
            </a:r>
            <a:br>
              <a:rPr lang="de-DE" sz="2400" dirty="0">
                <a:solidFill>
                  <a:srgbClr val="444424"/>
                </a:solidFill>
              </a:rPr>
            </a:br>
            <a:r>
              <a:rPr lang="de-DE" sz="2400" dirty="0">
                <a:solidFill>
                  <a:srgbClr val="444424"/>
                </a:solidFill>
              </a:rPr>
              <a:t>   Erlebnispädagogik)</a:t>
            </a:r>
          </a:p>
          <a:p>
            <a:pPr>
              <a:spcAft>
                <a:spcPts val="1200"/>
              </a:spcAft>
              <a:buClr>
                <a:srgbClr val="ED7925"/>
              </a:buClr>
              <a:buFont typeface="Georgia" pitchFamily="18" charset="0"/>
              <a:buNone/>
            </a:pPr>
            <a:r>
              <a:rPr lang="de-DE" sz="2400" dirty="0">
                <a:solidFill>
                  <a:srgbClr val="ED7925"/>
                </a:solidFill>
              </a:rPr>
              <a:t>	- </a:t>
            </a:r>
            <a:r>
              <a:rPr lang="de-DE" sz="2400" dirty="0">
                <a:solidFill>
                  <a:srgbClr val="444424"/>
                </a:solidFill>
              </a:rPr>
              <a:t>Kreativtherapien</a:t>
            </a:r>
          </a:p>
          <a:p>
            <a:pPr>
              <a:spcAft>
                <a:spcPts val="1200"/>
              </a:spcAft>
              <a:buClr>
                <a:srgbClr val="ED7925"/>
              </a:buClr>
              <a:buFont typeface="Georgia" pitchFamily="18" charset="0"/>
              <a:buNone/>
            </a:pPr>
            <a:r>
              <a:rPr lang="de-DE" sz="2400" dirty="0">
                <a:solidFill>
                  <a:srgbClr val="444424"/>
                </a:solidFill>
              </a:rPr>
              <a:t>	</a:t>
            </a:r>
            <a:r>
              <a:rPr lang="de-DE" sz="2400" dirty="0">
                <a:solidFill>
                  <a:srgbClr val="ED7925"/>
                </a:solidFill>
              </a:rPr>
              <a:t>-</a:t>
            </a:r>
            <a:r>
              <a:rPr lang="de-DE" sz="2400" dirty="0">
                <a:solidFill>
                  <a:srgbClr val="444424"/>
                </a:solidFill>
              </a:rPr>
              <a:t> Natur wahrnehmen </a:t>
            </a:r>
          </a:p>
        </p:txBody>
      </p:sp>
      <p:sp>
        <p:nvSpPr>
          <p:cNvPr id="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47</a:t>
            </a:fld>
            <a:endParaRPr lang="de-CH" sz="800"/>
          </a:p>
        </p:txBody>
      </p:sp>
      <p:sp>
        <p:nvSpPr>
          <p:cNvPr id="8"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260B1085-4B67-40CE-8037-A0FE84738B5D}" type="slidenum">
              <a:rPr lang="de-CH" smtClean="0"/>
              <a:pPr>
                <a:defRPr/>
              </a:pPr>
              <a:t>47</a:t>
            </a:fld>
            <a:endParaRPr lang="de-CH"/>
          </a:p>
        </p:txBody>
      </p:sp>
    </p:spTree>
    <p:extLst>
      <p:ext uri="{BB962C8B-B14F-4D97-AF65-F5344CB8AC3E}">
        <p14:creationId xmlns:p14="http://schemas.microsoft.com/office/powerpoint/2010/main" val="3177617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Rectangle 2"/>
          <p:cNvSpPr>
            <a:spLocks noGrp="1" noChangeArrowheads="1"/>
          </p:cNvSpPr>
          <p:nvPr>
            <p:ph type="title"/>
          </p:nvPr>
        </p:nvSpPr>
        <p:spPr>
          <a:xfrm>
            <a:off x="438150" y="311150"/>
            <a:ext cx="8705850" cy="1079500"/>
          </a:xfrm>
        </p:spPr>
        <p:txBody>
          <a:bodyPr/>
          <a:lstStyle/>
          <a:p>
            <a:pPr eaLnBrk="1" hangingPunct="1"/>
            <a:r>
              <a:rPr lang="de-CH" sz="2800">
                <a:solidFill>
                  <a:srgbClr val="5B5055"/>
                </a:solidFill>
              </a:rPr>
              <a:t>Tabelle: </a:t>
            </a:r>
            <a:r>
              <a:rPr lang="de-CH" sz="2800" b="0">
                <a:solidFill>
                  <a:srgbClr val="ED7925"/>
                </a:solidFill>
              </a:rPr>
              <a:t>Gesamtkonzept (Lang et al. 2009)</a:t>
            </a:r>
          </a:p>
        </p:txBody>
      </p:sp>
      <p:graphicFrame>
        <p:nvGraphicFramePr>
          <p:cNvPr id="7" name="Group 39"/>
          <p:cNvGraphicFramePr>
            <a:graphicFrameLocks noGrp="1"/>
          </p:cNvGraphicFramePr>
          <p:nvPr/>
        </p:nvGraphicFramePr>
        <p:xfrm>
          <a:off x="369888" y="1093788"/>
          <a:ext cx="8364537" cy="5197475"/>
        </p:xfrm>
        <a:graphic>
          <a:graphicData uri="http://schemas.openxmlformats.org/drawingml/2006/table">
            <a:tbl>
              <a:tblPr/>
              <a:tblGrid>
                <a:gridCol w="1449387">
                  <a:extLst>
                    <a:ext uri="{9D8B030D-6E8A-4147-A177-3AD203B41FA5}">
                      <a16:colId xmlns:a16="http://schemas.microsoft.com/office/drawing/2014/main" val="20000"/>
                    </a:ext>
                  </a:extLst>
                </a:gridCol>
                <a:gridCol w="1704975">
                  <a:extLst>
                    <a:ext uri="{9D8B030D-6E8A-4147-A177-3AD203B41FA5}">
                      <a16:colId xmlns:a16="http://schemas.microsoft.com/office/drawing/2014/main" val="20001"/>
                    </a:ext>
                  </a:extLst>
                </a:gridCol>
                <a:gridCol w="1946275">
                  <a:extLst>
                    <a:ext uri="{9D8B030D-6E8A-4147-A177-3AD203B41FA5}">
                      <a16:colId xmlns:a16="http://schemas.microsoft.com/office/drawing/2014/main" val="20002"/>
                    </a:ext>
                  </a:extLst>
                </a:gridCol>
                <a:gridCol w="1582738">
                  <a:extLst>
                    <a:ext uri="{9D8B030D-6E8A-4147-A177-3AD203B41FA5}">
                      <a16:colId xmlns:a16="http://schemas.microsoft.com/office/drawing/2014/main" val="20003"/>
                    </a:ext>
                  </a:extLst>
                </a:gridCol>
                <a:gridCol w="1681162">
                  <a:extLst>
                    <a:ext uri="{9D8B030D-6E8A-4147-A177-3AD203B41FA5}">
                      <a16:colId xmlns:a16="http://schemas.microsoft.com/office/drawing/2014/main" val="20004"/>
                    </a:ext>
                  </a:extLst>
                </a:gridCol>
              </a:tblGrid>
              <a:tr h="101750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Georgia" pitchFamily="18"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Balance der Sinneswahr-nehmung</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Georgia" pitchFamily="18" charset="0"/>
                        </a:rPr>
                        <a:t>Emotions-regulation</a:t>
                      </a:r>
                      <a:endParaRPr kumimoji="0" lang="de-CH" sz="1800" b="0" i="0" u="none" strike="noStrike" cap="none" normalizeH="0" baseline="0" dirty="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Resilienz-faktoren / Bindung</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Selbst- wirksamkeit</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1652325">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Struktur</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Farbkonzept, Materialien,</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Heile Umgebung</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0127" marR="70127" marT="36540" marB="365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Gefühlsraum</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Einzelstunden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Die Hoheit übers eigene Zimmer,</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Regeln aushandeln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34874">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Mitarbeiter</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Imaginations-übungen /</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Achtsamkeits-übungen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Emotionales Versorgungsteam</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„Birgit kommt um zehn“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Erlebnis-orientierte Teamtage</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Judotraining / Haltetechniken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92768">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Georgia" pitchFamily="18" charset="0"/>
                        </a:rPr>
                        <a:t>Kinder</a:t>
                      </a:r>
                      <a:endParaRPr kumimoji="0" lang="de-CH" sz="1800" b="0" i="0" u="none" strike="noStrike" cap="none" normalizeH="0" baseline="0" dirty="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Georgia" pitchFamily="18" charset="0"/>
                        </a:rPr>
                        <a:t>Massagen, Öle,</a:t>
                      </a: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Georgia" pitchFamily="18" charset="0"/>
                        </a:rPr>
                        <a:t>Schmecken,</a:t>
                      </a:r>
                      <a:endParaRPr kumimoji="0" lang="de-CH" sz="1600" b="0" i="0" u="none" strike="noStrike" cap="none" normalizeH="0" baseline="0" dirty="0">
                        <a:ln>
                          <a:noFill/>
                        </a:ln>
                        <a:solidFill>
                          <a:schemeClr val="tx1"/>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Georgia" pitchFamily="18" charset="0"/>
                        </a:rPr>
                        <a:t>Aufmerksam machen</a:t>
                      </a:r>
                      <a:endParaRPr kumimoji="0" lang="de-CH"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chemeClr val="bg1"/>
                          </a:solidFill>
                          <a:effectLst/>
                          <a:latin typeface="Georgia" pitchFamily="18" charset="0"/>
                        </a:rPr>
                        <a:t>Gefühle kennen lernen / unter-scheiden</a:t>
                      </a:r>
                      <a:endParaRPr kumimoji="0" lang="de-CH" sz="1600" b="0" i="0" u="none" strike="noStrike" cap="none" normalizeH="0" baseline="0" dirty="0">
                        <a:ln>
                          <a:noFill/>
                        </a:ln>
                        <a:solidFill>
                          <a:schemeClr val="bg1"/>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rgbClr val="000000"/>
                          </a:solidFill>
                          <a:effectLst/>
                          <a:latin typeface="Georgia" pitchFamily="18" charset="0"/>
                        </a:rPr>
                        <a:t>Aktivitäten die stark machen</a:t>
                      </a:r>
                      <a:endParaRPr kumimoji="0" lang="de-CH" sz="1600" b="0" i="0" u="none" strike="noStrike" cap="none" normalizeH="0" baseline="0" dirty="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rgbClr val="000000"/>
                          </a:solidFill>
                          <a:effectLst/>
                          <a:latin typeface="Georgia" pitchFamily="18" charset="0"/>
                        </a:rPr>
                        <a:t>Notfallkoffer,</a:t>
                      </a:r>
                      <a:endParaRPr kumimoji="0" lang="de-CH" sz="1600" b="0" i="0" u="none" strike="noStrike" cap="none" normalizeH="0" baseline="0" dirty="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rgbClr val="000000"/>
                          </a:solidFill>
                          <a:effectLst/>
                          <a:latin typeface="Georgia" pitchFamily="18" charset="0"/>
                        </a:rPr>
                        <a:t>Soziale Kompetenz</a:t>
                      </a:r>
                      <a:endParaRPr kumimoji="0" lang="de-CH" sz="1600" b="0" i="0" u="none" strike="noStrike" cap="none" normalizeH="0" baseline="0" dirty="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48</a:t>
            </a:fld>
            <a:endParaRPr lang="de-CH" sz="800"/>
          </a:p>
        </p:txBody>
      </p:sp>
      <p:sp>
        <p:nvSpPr>
          <p:cNvPr id="9"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260B1085-4B67-40CE-8037-A0FE84738B5D}" type="slidenum">
              <a:rPr lang="de-CH" smtClean="0"/>
              <a:pPr>
                <a:defRPr/>
              </a:pPr>
              <a:t>48</a:t>
            </a:fld>
            <a:endParaRPr lang="de-CH"/>
          </a:p>
        </p:txBody>
      </p:sp>
    </p:spTree>
    <p:extLst>
      <p:ext uri="{BB962C8B-B14F-4D97-AF65-F5344CB8AC3E}">
        <p14:creationId xmlns:p14="http://schemas.microsoft.com/office/powerpoint/2010/main" val="1646990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2"/>
          <p:cNvSpPr>
            <a:spLocks noGrp="1" noChangeArrowheads="1"/>
          </p:cNvSpPr>
          <p:nvPr>
            <p:ph type="title"/>
          </p:nvPr>
        </p:nvSpPr>
        <p:spPr>
          <a:xfrm>
            <a:off x="800100" y="430213"/>
            <a:ext cx="7150100" cy="1079500"/>
          </a:xfrm>
        </p:spPr>
        <p:txBody>
          <a:bodyPr/>
          <a:lstStyle/>
          <a:p>
            <a:pPr eaLnBrk="1" hangingPunct="1"/>
            <a:r>
              <a:rPr lang="de-CH" sz="2800" b="0" dirty="0">
                <a:solidFill>
                  <a:srgbClr val="ED7925"/>
                </a:solidFill>
              </a:rPr>
              <a:t>Psychoedukation Emotionen</a:t>
            </a:r>
            <a:br>
              <a:rPr lang="de-CH" sz="2800" dirty="0">
                <a:solidFill>
                  <a:srgbClr val="ED7925"/>
                </a:solidFill>
              </a:rPr>
            </a:br>
            <a:endParaRPr lang="de-CH" sz="2800" b="0" dirty="0">
              <a:solidFill>
                <a:srgbClr val="ED7925"/>
              </a:solidFill>
            </a:endParaRPr>
          </a:p>
        </p:txBody>
      </p:sp>
      <p:sp>
        <p:nvSpPr>
          <p:cNvPr id="103430" name="Rectangle 3"/>
          <p:cNvSpPr txBox="1">
            <a:spLocks noChangeArrowheads="1"/>
          </p:cNvSpPr>
          <p:nvPr/>
        </p:nvSpPr>
        <p:spPr bwMode="auto">
          <a:xfrm>
            <a:off x="800100" y="1196975"/>
            <a:ext cx="75628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spcAft>
                <a:spcPts val="1200"/>
              </a:spcAft>
              <a:buClr>
                <a:srgbClr val="ED7925"/>
              </a:buClr>
              <a:buFont typeface="Georgia" pitchFamily="18" charset="0"/>
              <a:buChar char="›"/>
            </a:pPr>
            <a:r>
              <a:rPr lang="de-DE" sz="2200" dirty="0">
                <a:solidFill>
                  <a:srgbClr val="444424"/>
                </a:solidFill>
              </a:rPr>
              <a:t>Welche Gefühle gibt es? Wozu?</a:t>
            </a:r>
          </a:p>
          <a:p>
            <a:pPr>
              <a:spcAft>
                <a:spcPts val="1200"/>
              </a:spcAft>
              <a:buClr>
                <a:srgbClr val="ED7925"/>
              </a:buClr>
              <a:buFont typeface="Georgia" pitchFamily="18" charset="0"/>
              <a:buChar char="›"/>
            </a:pPr>
            <a:r>
              <a:rPr lang="de-DE" sz="2200" dirty="0">
                <a:solidFill>
                  <a:srgbClr val="444424"/>
                </a:solidFill>
              </a:rPr>
              <a:t>Was ist XX für ein Gefühl? Welche Funktion könnte das Gefühl XY haben?  Welchen Handlungsimpuls?</a:t>
            </a:r>
          </a:p>
          <a:p>
            <a:pPr>
              <a:spcAft>
                <a:spcPts val="1200"/>
              </a:spcAft>
              <a:buClr>
                <a:srgbClr val="ED7925"/>
              </a:buClr>
              <a:buFont typeface="Georgia" pitchFamily="18" charset="0"/>
              <a:buChar char="›"/>
            </a:pPr>
            <a:r>
              <a:rPr lang="de-DE" sz="2200" dirty="0">
                <a:solidFill>
                  <a:srgbClr val="444424"/>
                </a:solidFill>
              </a:rPr>
              <a:t>Wann hat man so ein Gefühl? Was ist eine typische Situation für das Gefühl XY?</a:t>
            </a:r>
          </a:p>
          <a:p>
            <a:pPr>
              <a:spcAft>
                <a:spcPts val="1200"/>
              </a:spcAft>
              <a:buClr>
                <a:srgbClr val="ED7925"/>
              </a:buClr>
              <a:buFont typeface="Georgia" pitchFamily="18" charset="0"/>
              <a:buChar char="›"/>
            </a:pPr>
            <a:r>
              <a:rPr lang="de-DE" sz="2200" dirty="0">
                <a:solidFill>
                  <a:srgbClr val="444424"/>
                </a:solidFill>
              </a:rPr>
              <a:t>Was denkt man in solch einer Situation?</a:t>
            </a:r>
          </a:p>
          <a:p>
            <a:pPr>
              <a:spcAft>
                <a:spcPts val="1200"/>
              </a:spcAft>
              <a:buClr>
                <a:srgbClr val="ED7925"/>
              </a:buClr>
              <a:buFont typeface="Georgia" pitchFamily="18" charset="0"/>
              <a:buChar char="›"/>
            </a:pPr>
            <a:r>
              <a:rPr lang="de-DE" sz="2200" dirty="0">
                <a:solidFill>
                  <a:srgbClr val="444424"/>
                </a:solidFill>
              </a:rPr>
              <a:t>Woran erkennt man, dass jemand anders als XY ist?</a:t>
            </a:r>
          </a:p>
          <a:p>
            <a:pPr>
              <a:spcAft>
                <a:spcPts val="1200"/>
              </a:spcAft>
              <a:buClr>
                <a:srgbClr val="ED7925"/>
              </a:buClr>
              <a:buFont typeface="Georgia" pitchFamily="18" charset="0"/>
              <a:buChar char="›"/>
            </a:pPr>
            <a:r>
              <a:rPr lang="de-DE" sz="2200" dirty="0">
                <a:solidFill>
                  <a:srgbClr val="444424"/>
                </a:solidFill>
              </a:rPr>
              <a:t>Was ist der typische Gesichtsausdruck, wenn man XY ist?</a:t>
            </a:r>
          </a:p>
          <a:p>
            <a:pPr>
              <a:spcAft>
                <a:spcPts val="1200"/>
              </a:spcAft>
              <a:buClr>
                <a:srgbClr val="ED7925"/>
              </a:buClr>
              <a:buFont typeface="Georgia" pitchFamily="18" charset="0"/>
              <a:buChar char="›"/>
            </a:pPr>
            <a:r>
              <a:rPr lang="de-DE" sz="2200" dirty="0">
                <a:solidFill>
                  <a:srgbClr val="444424"/>
                </a:solidFill>
              </a:rPr>
              <a:t>Wie fühlt sich das im Körper an?</a:t>
            </a:r>
          </a:p>
          <a:p>
            <a:pPr>
              <a:spcAft>
                <a:spcPts val="1200"/>
              </a:spcAft>
              <a:buClr>
                <a:srgbClr val="ED7925"/>
              </a:buClr>
              <a:buFont typeface="Georgia" pitchFamily="18" charset="0"/>
              <a:buChar char="›"/>
            </a:pPr>
            <a:r>
              <a:rPr lang="de-DE" sz="2200" dirty="0">
                <a:solidFill>
                  <a:srgbClr val="444424"/>
                </a:solidFill>
              </a:rPr>
              <a:t>Wie wird das Gefühl stärker oder schwächer?</a:t>
            </a:r>
          </a:p>
          <a:p>
            <a:pPr>
              <a:spcAft>
                <a:spcPts val="1200"/>
              </a:spcAft>
              <a:buClr>
                <a:srgbClr val="ED7925"/>
              </a:buClr>
              <a:buFont typeface="Georgia" pitchFamily="18" charset="0"/>
              <a:buChar char="›"/>
            </a:pPr>
            <a:r>
              <a:rPr lang="de-DE" sz="2200" dirty="0">
                <a:solidFill>
                  <a:srgbClr val="444424"/>
                </a:solidFill>
              </a:rPr>
              <a:t>Welche Gefühle hast Du, wie häufig?</a:t>
            </a:r>
          </a:p>
          <a:p>
            <a:pPr>
              <a:spcAft>
                <a:spcPts val="1200"/>
              </a:spcAft>
              <a:buClr>
                <a:srgbClr val="ED7925"/>
              </a:buClr>
              <a:buFont typeface="Georgia" pitchFamily="18" charset="0"/>
              <a:buChar char="›"/>
            </a:pPr>
            <a:endParaRPr lang="en-US" sz="2200" dirty="0">
              <a:solidFill>
                <a:srgbClr val="444424"/>
              </a:solidFill>
            </a:endParaRPr>
          </a:p>
        </p:txBody>
      </p:sp>
      <p:sp>
        <p:nvSpPr>
          <p:cNvPr id="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49</a:t>
            </a:fld>
            <a:endParaRPr lang="de-CH" sz="800"/>
          </a:p>
        </p:txBody>
      </p:sp>
      <p:sp>
        <p:nvSpPr>
          <p:cNvPr id="8"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260B1085-4B67-40CE-8037-A0FE84738B5D}" type="slidenum">
              <a:rPr lang="de-CH" smtClean="0"/>
              <a:pPr>
                <a:defRPr/>
              </a:pPr>
              <a:t>49</a:t>
            </a:fld>
            <a:endParaRPr lang="de-CH"/>
          </a:p>
        </p:txBody>
      </p:sp>
    </p:spTree>
    <p:extLst>
      <p:ext uri="{BB962C8B-B14F-4D97-AF65-F5344CB8AC3E}">
        <p14:creationId xmlns:p14="http://schemas.microsoft.com/office/powerpoint/2010/main" val="32436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chmid\Pictures\trotz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2417763"/>
            <a:ext cx="2128838"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C:\Users\Schmid\Pictures\Ma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2205038"/>
            <a:ext cx="26193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itel 1"/>
          <p:cNvSpPr>
            <a:spLocks noGrp="1"/>
          </p:cNvSpPr>
          <p:nvPr>
            <p:ph type="title"/>
          </p:nvPr>
        </p:nvSpPr>
        <p:spPr>
          <a:xfrm>
            <a:off x="425450" y="357188"/>
            <a:ext cx="8261350" cy="1079500"/>
          </a:xfrm>
        </p:spPr>
        <p:txBody>
          <a:bodyPr/>
          <a:lstStyle/>
          <a:p>
            <a:r>
              <a:rPr lang="de-DE" altLang="de-DE" sz="2400" dirty="0">
                <a:solidFill>
                  <a:srgbClr val="5B5055"/>
                </a:solidFill>
              </a:rPr>
              <a:t>Grundidee zur Analyse von Problemverhalten</a:t>
            </a:r>
            <a:br>
              <a:rPr lang="de-DE" altLang="de-DE" sz="2400" dirty="0"/>
            </a:br>
            <a:r>
              <a:rPr lang="de-DE" altLang="de-DE" sz="2400" b="0" dirty="0">
                <a:solidFill>
                  <a:srgbClr val="ED7925"/>
                </a:solidFill>
              </a:rPr>
              <a:t>Vom Du zum Wir</a:t>
            </a:r>
          </a:p>
        </p:txBody>
      </p:sp>
      <p:sp>
        <p:nvSpPr>
          <p:cNvPr id="16389"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r>
              <a:rPr lang="de-CH" altLang="de-DE"/>
              <a:t>    |  </a:t>
            </a:r>
            <a:fld id="{D78C7E6F-FBEF-40CE-921E-84A0ED639160}" type="slidenum">
              <a:rPr lang="de-CH" altLang="de-DE" smtClean="0"/>
              <a:pPr eaLnBrk="1" hangingPunct="1"/>
              <a:t>5</a:t>
            </a:fld>
            <a:endParaRPr lang="de-CH" altLang="de-DE"/>
          </a:p>
        </p:txBody>
      </p:sp>
      <p:sp>
        <p:nvSpPr>
          <p:cNvPr id="5" name="Datumsplatzhalter 4"/>
          <p:cNvSpPr>
            <a:spLocks noGrp="1"/>
          </p:cNvSpPr>
          <p:nvPr>
            <p:ph type="dt" sz="quarter" idx="11"/>
          </p:nvPr>
        </p:nvSpPr>
        <p:spPr/>
        <p:txBody>
          <a:bodyPr/>
          <a:lstStyle/>
          <a:p>
            <a:pPr>
              <a:defRPr/>
            </a:pPr>
            <a:r>
              <a:rPr lang="de-DE"/>
              <a:t>27. November 2014</a:t>
            </a:r>
            <a:endParaRPr lang="de-CH"/>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Pfeil nach links und rechts 2"/>
          <p:cNvSpPr/>
          <p:nvPr/>
        </p:nvSpPr>
        <p:spPr>
          <a:xfrm>
            <a:off x="2201863" y="2417763"/>
            <a:ext cx="5080000" cy="3322637"/>
          </a:xfrm>
          <a:prstGeom prst="leftRightArrow">
            <a:avLst/>
          </a:prstGeom>
          <a:solidFill>
            <a:srgbClr val="ED7925"/>
          </a:solidFill>
          <a:ln w="38100">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Interaktion</a:t>
            </a:r>
          </a:p>
          <a:p>
            <a:pPr algn="ctr">
              <a:defRPr/>
            </a:pPr>
            <a:r>
              <a:rPr lang="de-DE" dirty="0"/>
              <a:t>pädagogische</a:t>
            </a:r>
          </a:p>
          <a:p>
            <a:pPr algn="ctr">
              <a:defRPr/>
            </a:pPr>
            <a:r>
              <a:rPr lang="de-DE" dirty="0"/>
              <a:t>Begegnung </a:t>
            </a:r>
          </a:p>
        </p:txBody>
      </p:sp>
    </p:spTree>
    <p:extLst>
      <p:ext uri="{BB962C8B-B14F-4D97-AF65-F5344CB8AC3E}">
        <p14:creationId xmlns:p14="http://schemas.microsoft.com/office/powerpoint/2010/main" val="2448667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2"/>
          <p:cNvSpPr>
            <a:spLocks noGrp="1" noChangeArrowheads="1"/>
          </p:cNvSpPr>
          <p:nvPr>
            <p:ph type="title"/>
          </p:nvPr>
        </p:nvSpPr>
        <p:spPr>
          <a:xfrm>
            <a:off x="461380" y="327381"/>
            <a:ext cx="8083550" cy="1079500"/>
          </a:xfrm>
        </p:spPr>
        <p:txBody>
          <a:bodyPr/>
          <a:lstStyle/>
          <a:p>
            <a:pPr eaLnBrk="1" hangingPunct="1"/>
            <a:r>
              <a:rPr lang="de-CH" sz="2800" b="0" dirty="0">
                <a:solidFill>
                  <a:srgbClr val="ED7925"/>
                </a:solidFill>
              </a:rPr>
              <a:t>Gefühle als Basis der Handlungsmotivation</a:t>
            </a:r>
            <a:br>
              <a:rPr lang="de-CH" sz="2800" dirty="0">
                <a:solidFill>
                  <a:srgbClr val="ED7925"/>
                </a:solidFill>
              </a:rPr>
            </a:br>
            <a:endParaRPr lang="de-CH" sz="2800" b="0" dirty="0">
              <a:solidFill>
                <a:srgbClr val="ED7925"/>
              </a:solidFill>
            </a:endParaRPr>
          </a:p>
        </p:txBody>
      </p:sp>
      <p:sp>
        <p:nvSpPr>
          <p:cNvPr id="104454" name="Rectangle 3"/>
          <p:cNvSpPr txBox="1">
            <a:spLocks noChangeArrowheads="1"/>
          </p:cNvSpPr>
          <p:nvPr/>
        </p:nvSpPr>
        <p:spPr bwMode="auto">
          <a:xfrm>
            <a:off x="533595" y="1120775"/>
            <a:ext cx="2081213"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spcAft>
                <a:spcPts val="1200"/>
              </a:spcAft>
              <a:buClr>
                <a:srgbClr val="ED7925"/>
              </a:buClr>
              <a:buFont typeface="Georgia" pitchFamily="18" charset="0"/>
              <a:buNone/>
            </a:pPr>
            <a:r>
              <a:rPr lang="de-DE" sz="2200" b="1" u="sng">
                <a:solidFill>
                  <a:srgbClr val="444424"/>
                </a:solidFill>
              </a:rPr>
              <a:t>Gefühl  </a:t>
            </a:r>
          </a:p>
          <a:p>
            <a:pPr>
              <a:spcAft>
                <a:spcPts val="1200"/>
              </a:spcAft>
              <a:buClr>
                <a:srgbClr val="ED7925"/>
              </a:buClr>
              <a:buFont typeface="Georgia" pitchFamily="18" charset="0"/>
              <a:buNone/>
            </a:pPr>
            <a:r>
              <a:rPr lang="de-DE" sz="2200">
                <a:solidFill>
                  <a:srgbClr val="444424"/>
                </a:solidFill>
              </a:rPr>
              <a:t>Angst</a:t>
            </a:r>
          </a:p>
          <a:p>
            <a:pPr>
              <a:spcAft>
                <a:spcPts val="1200"/>
              </a:spcAft>
              <a:buClr>
                <a:srgbClr val="ED7925"/>
              </a:buClr>
              <a:buFont typeface="Georgia" pitchFamily="18" charset="0"/>
              <a:buNone/>
            </a:pPr>
            <a:r>
              <a:rPr lang="de-DE" sz="2200">
                <a:solidFill>
                  <a:srgbClr val="444424"/>
                </a:solidFill>
              </a:rPr>
              <a:t>Wut   </a:t>
            </a:r>
          </a:p>
          <a:p>
            <a:pPr>
              <a:spcAft>
                <a:spcPts val="1200"/>
              </a:spcAft>
              <a:buClr>
                <a:srgbClr val="ED7925"/>
              </a:buClr>
              <a:buFont typeface="Georgia" pitchFamily="18" charset="0"/>
              <a:buNone/>
            </a:pPr>
            <a:r>
              <a:rPr lang="de-DE" sz="2200">
                <a:solidFill>
                  <a:srgbClr val="444424"/>
                </a:solidFill>
              </a:rPr>
              <a:t>Trauer</a:t>
            </a:r>
          </a:p>
          <a:p>
            <a:pPr>
              <a:spcAft>
                <a:spcPts val="1200"/>
              </a:spcAft>
              <a:buClr>
                <a:srgbClr val="ED7925"/>
              </a:buClr>
              <a:buFont typeface="Georgia" pitchFamily="18" charset="0"/>
              <a:buNone/>
            </a:pPr>
            <a:r>
              <a:rPr lang="de-DE" sz="2200">
                <a:solidFill>
                  <a:srgbClr val="444424"/>
                </a:solidFill>
              </a:rPr>
              <a:t>Ekel</a:t>
            </a:r>
          </a:p>
          <a:p>
            <a:pPr>
              <a:spcAft>
                <a:spcPts val="1200"/>
              </a:spcAft>
              <a:buClr>
                <a:srgbClr val="ED7925"/>
              </a:buClr>
              <a:buFont typeface="Georgia" pitchFamily="18" charset="0"/>
              <a:buNone/>
            </a:pPr>
            <a:r>
              <a:rPr lang="de-DE" sz="2200">
                <a:solidFill>
                  <a:srgbClr val="444424"/>
                </a:solidFill>
              </a:rPr>
              <a:t>Scham</a:t>
            </a:r>
          </a:p>
          <a:p>
            <a:pPr>
              <a:spcAft>
                <a:spcPts val="1200"/>
              </a:spcAft>
              <a:buClr>
                <a:srgbClr val="ED7925"/>
              </a:buClr>
              <a:buFont typeface="Georgia" pitchFamily="18" charset="0"/>
              <a:buNone/>
            </a:pPr>
            <a:r>
              <a:rPr lang="de-DE" sz="2200">
                <a:solidFill>
                  <a:srgbClr val="444424"/>
                </a:solidFill>
              </a:rPr>
              <a:t>Schuld</a:t>
            </a:r>
          </a:p>
          <a:p>
            <a:pPr>
              <a:spcAft>
                <a:spcPts val="1200"/>
              </a:spcAft>
              <a:buClr>
                <a:srgbClr val="ED7925"/>
              </a:buClr>
              <a:buFont typeface="Georgia" pitchFamily="18" charset="0"/>
              <a:buNone/>
            </a:pPr>
            <a:r>
              <a:rPr lang="de-DE" sz="2200">
                <a:solidFill>
                  <a:srgbClr val="444424"/>
                </a:solidFill>
              </a:rPr>
              <a:t>Neid</a:t>
            </a:r>
          </a:p>
          <a:p>
            <a:pPr>
              <a:spcAft>
                <a:spcPts val="1200"/>
              </a:spcAft>
              <a:buClr>
                <a:srgbClr val="ED7925"/>
              </a:buClr>
              <a:buFont typeface="Georgia" pitchFamily="18" charset="0"/>
              <a:buNone/>
            </a:pPr>
            <a:r>
              <a:rPr lang="de-DE" sz="2200">
                <a:solidFill>
                  <a:srgbClr val="444424"/>
                </a:solidFill>
              </a:rPr>
              <a:t>Eifersucht  </a:t>
            </a:r>
            <a:r>
              <a:rPr lang="de-DE" sz="2200" u="sng">
                <a:solidFill>
                  <a:srgbClr val="444424"/>
                </a:solidFill>
              </a:rPr>
              <a:t> </a:t>
            </a:r>
          </a:p>
          <a:p>
            <a:pPr>
              <a:spcAft>
                <a:spcPts val="1200"/>
              </a:spcAft>
              <a:buClr>
                <a:srgbClr val="ED7925"/>
              </a:buClr>
              <a:buFont typeface="Georgia" pitchFamily="18" charset="0"/>
              <a:buNone/>
            </a:pPr>
            <a:r>
              <a:rPr lang="de-DE" sz="2200">
                <a:solidFill>
                  <a:srgbClr val="444424"/>
                </a:solidFill>
              </a:rPr>
              <a:t>Glück    </a:t>
            </a:r>
            <a:r>
              <a:rPr lang="de-DE" sz="2200" u="sng">
                <a:solidFill>
                  <a:srgbClr val="444424"/>
                </a:solidFill>
              </a:rPr>
              <a:t>       </a:t>
            </a:r>
            <a:endParaRPr lang="en-US" sz="2200" u="sng">
              <a:solidFill>
                <a:srgbClr val="444424"/>
              </a:solidFill>
            </a:endParaRPr>
          </a:p>
        </p:txBody>
      </p:sp>
      <p:sp>
        <p:nvSpPr>
          <p:cNvPr id="104455" name="Rectangle 4"/>
          <p:cNvSpPr txBox="1">
            <a:spLocks noChangeArrowheads="1"/>
          </p:cNvSpPr>
          <p:nvPr/>
        </p:nvSpPr>
        <p:spPr bwMode="auto">
          <a:xfrm>
            <a:off x="4337245" y="1077913"/>
            <a:ext cx="3883025"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spcAft>
                <a:spcPts val="1200"/>
              </a:spcAft>
              <a:buClr>
                <a:srgbClr val="ED7925"/>
              </a:buClr>
              <a:buFont typeface="Georgia" pitchFamily="18" charset="0"/>
              <a:buNone/>
            </a:pPr>
            <a:r>
              <a:rPr lang="de-DE" sz="2200" b="1" u="sng">
                <a:solidFill>
                  <a:srgbClr val="444424"/>
                </a:solidFill>
              </a:rPr>
              <a:t>Handlungsimpuls</a:t>
            </a:r>
          </a:p>
          <a:p>
            <a:pPr>
              <a:spcAft>
                <a:spcPts val="1200"/>
              </a:spcAft>
              <a:buClr>
                <a:srgbClr val="ED7925"/>
              </a:buClr>
              <a:buFont typeface="Georgia" pitchFamily="18" charset="0"/>
              <a:buNone/>
            </a:pPr>
            <a:r>
              <a:rPr lang="de-DE" sz="2200">
                <a:solidFill>
                  <a:srgbClr val="444424"/>
                </a:solidFill>
              </a:rPr>
              <a:t>Flucht</a:t>
            </a:r>
          </a:p>
          <a:p>
            <a:pPr>
              <a:spcAft>
                <a:spcPts val="1200"/>
              </a:spcAft>
              <a:buClr>
                <a:srgbClr val="ED7925"/>
              </a:buClr>
              <a:buFont typeface="Georgia" pitchFamily="18" charset="0"/>
              <a:buNone/>
            </a:pPr>
            <a:r>
              <a:rPr lang="de-DE" sz="2200">
                <a:solidFill>
                  <a:srgbClr val="444424"/>
                </a:solidFill>
              </a:rPr>
              <a:t>Aggression, Abgrenzung</a:t>
            </a:r>
          </a:p>
          <a:p>
            <a:pPr>
              <a:spcAft>
                <a:spcPts val="1200"/>
              </a:spcAft>
              <a:buClr>
                <a:srgbClr val="ED7925"/>
              </a:buClr>
              <a:buFont typeface="Georgia" pitchFamily="18" charset="0"/>
              <a:buNone/>
            </a:pPr>
            <a:r>
              <a:rPr lang="de-DE" sz="2200">
                <a:solidFill>
                  <a:srgbClr val="444424"/>
                </a:solidFill>
              </a:rPr>
              <a:t>Rückzug, Trost</a:t>
            </a:r>
          </a:p>
          <a:p>
            <a:pPr>
              <a:spcAft>
                <a:spcPts val="1200"/>
              </a:spcAft>
              <a:buClr>
                <a:srgbClr val="ED7925"/>
              </a:buClr>
              <a:buFont typeface="Georgia" pitchFamily="18" charset="0"/>
              <a:buNone/>
            </a:pPr>
            <a:r>
              <a:rPr lang="de-DE" sz="2200">
                <a:solidFill>
                  <a:srgbClr val="444424"/>
                </a:solidFill>
              </a:rPr>
              <a:t>Ausspeien</a:t>
            </a:r>
          </a:p>
          <a:p>
            <a:pPr>
              <a:spcAft>
                <a:spcPts val="1200"/>
              </a:spcAft>
              <a:buClr>
                <a:srgbClr val="ED7925"/>
              </a:buClr>
              <a:buFont typeface="Georgia" pitchFamily="18" charset="0"/>
              <a:buNone/>
            </a:pPr>
            <a:r>
              <a:rPr lang="de-DE" sz="2200">
                <a:solidFill>
                  <a:srgbClr val="444424"/>
                </a:solidFill>
              </a:rPr>
              <a:t>Verstecken</a:t>
            </a:r>
          </a:p>
          <a:p>
            <a:pPr>
              <a:spcAft>
                <a:spcPts val="1200"/>
              </a:spcAft>
              <a:buClr>
                <a:srgbClr val="ED7925"/>
              </a:buClr>
              <a:buFont typeface="Georgia" pitchFamily="18" charset="0"/>
              <a:buNone/>
            </a:pPr>
            <a:r>
              <a:rPr lang="de-DE" sz="2200">
                <a:solidFill>
                  <a:srgbClr val="444424"/>
                </a:solidFill>
              </a:rPr>
              <a:t>Ungeschehen machen</a:t>
            </a:r>
          </a:p>
          <a:p>
            <a:pPr>
              <a:spcAft>
                <a:spcPts val="1200"/>
              </a:spcAft>
              <a:buClr>
                <a:srgbClr val="ED7925"/>
              </a:buClr>
              <a:buFont typeface="Georgia" pitchFamily="18" charset="0"/>
              <a:buNone/>
            </a:pPr>
            <a:r>
              <a:rPr lang="de-DE" sz="2200">
                <a:solidFill>
                  <a:srgbClr val="444424"/>
                </a:solidFill>
              </a:rPr>
              <a:t>Zerstörung/Anstrengung</a:t>
            </a:r>
          </a:p>
          <a:p>
            <a:pPr>
              <a:spcAft>
                <a:spcPts val="1200"/>
              </a:spcAft>
              <a:buClr>
                <a:srgbClr val="ED7925"/>
              </a:buClr>
              <a:buFont typeface="Georgia" pitchFamily="18" charset="0"/>
              <a:buNone/>
            </a:pPr>
            <a:r>
              <a:rPr lang="de-DE" sz="2200">
                <a:solidFill>
                  <a:srgbClr val="444424"/>
                </a:solidFill>
              </a:rPr>
              <a:t>Zugehörigkeit definieren</a:t>
            </a:r>
          </a:p>
          <a:p>
            <a:pPr>
              <a:spcAft>
                <a:spcPts val="1200"/>
              </a:spcAft>
              <a:buClr>
                <a:srgbClr val="ED7925"/>
              </a:buClr>
              <a:buFont typeface="Georgia" pitchFamily="18" charset="0"/>
              <a:buNone/>
            </a:pPr>
            <a:r>
              <a:rPr lang="de-DE" sz="2200">
                <a:solidFill>
                  <a:srgbClr val="444424"/>
                </a:solidFill>
              </a:rPr>
              <a:t>Ich will mehr!</a:t>
            </a:r>
            <a:endParaRPr lang="en-US" sz="2200">
              <a:solidFill>
                <a:srgbClr val="444424"/>
              </a:solidFill>
            </a:endParaRPr>
          </a:p>
        </p:txBody>
      </p:sp>
      <p:sp>
        <p:nvSpPr>
          <p:cNvPr id="18" name="Line 7"/>
          <p:cNvSpPr>
            <a:spLocks noChangeShapeType="1"/>
          </p:cNvSpPr>
          <p:nvPr/>
        </p:nvSpPr>
        <p:spPr bwMode="auto">
          <a:xfrm>
            <a:off x="2238570" y="5626100"/>
            <a:ext cx="1927225" cy="0"/>
          </a:xfrm>
          <a:prstGeom prst="line">
            <a:avLst/>
          </a:prstGeom>
          <a:noFill/>
          <a:ln w="127000">
            <a:solidFill>
              <a:srgbClr val="ED7925"/>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sz="2000">
              <a:latin typeface="+mn-lt"/>
            </a:endParaRPr>
          </a:p>
        </p:txBody>
      </p:sp>
      <p:sp>
        <p:nvSpPr>
          <p:cNvPr id="19" name="Text Box 16"/>
          <p:cNvSpPr txBox="1">
            <a:spLocks noChangeArrowheads="1"/>
          </p:cNvSpPr>
          <p:nvPr/>
        </p:nvSpPr>
        <p:spPr bwMode="auto">
          <a:xfrm>
            <a:off x="533595" y="5991615"/>
            <a:ext cx="7993062" cy="3698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de-DE" dirty="0">
                <a:solidFill>
                  <a:schemeClr val="tx1">
                    <a:lumMod val="75000"/>
                    <a:lumOff val="25000"/>
                  </a:schemeClr>
                </a:solidFill>
                <a:latin typeface="+mn-lt"/>
              </a:rPr>
              <a:t>Transfer des Handlungsimpulses  zu einem situationsadäquaten Verhalten</a:t>
            </a:r>
            <a:endParaRPr lang="en-US" dirty="0">
              <a:solidFill>
                <a:schemeClr val="tx1">
                  <a:lumMod val="75000"/>
                  <a:lumOff val="25000"/>
                </a:schemeClr>
              </a:solidFill>
              <a:latin typeface="+mn-lt"/>
            </a:endParaRPr>
          </a:p>
        </p:txBody>
      </p:sp>
      <p:sp>
        <p:nvSpPr>
          <p:cNvPr id="29" name="Line 7"/>
          <p:cNvSpPr>
            <a:spLocks noChangeShapeType="1"/>
          </p:cNvSpPr>
          <p:nvPr/>
        </p:nvSpPr>
        <p:spPr bwMode="auto">
          <a:xfrm>
            <a:off x="2230633" y="3722688"/>
            <a:ext cx="1927225" cy="0"/>
          </a:xfrm>
          <a:prstGeom prst="line">
            <a:avLst/>
          </a:prstGeom>
          <a:noFill/>
          <a:ln w="127000">
            <a:solidFill>
              <a:srgbClr val="ED7925"/>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sz="2000">
              <a:latin typeface="+mn-lt"/>
            </a:endParaRPr>
          </a:p>
        </p:txBody>
      </p:sp>
      <p:sp>
        <p:nvSpPr>
          <p:cNvPr id="30" name="Line 7"/>
          <p:cNvSpPr>
            <a:spLocks noChangeShapeType="1"/>
          </p:cNvSpPr>
          <p:nvPr/>
        </p:nvSpPr>
        <p:spPr bwMode="auto">
          <a:xfrm>
            <a:off x="2230633" y="4198938"/>
            <a:ext cx="1927225" cy="0"/>
          </a:xfrm>
          <a:prstGeom prst="line">
            <a:avLst/>
          </a:prstGeom>
          <a:noFill/>
          <a:ln w="127000">
            <a:solidFill>
              <a:srgbClr val="ED7925"/>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sz="2000">
              <a:latin typeface="+mn-lt"/>
            </a:endParaRPr>
          </a:p>
        </p:txBody>
      </p:sp>
      <p:sp>
        <p:nvSpPr>
          <p:cNvPr id="31" name="Line 7"/>
          <p:cNvSpPr>
            <a:spLocks noChangeShapeType="1"/>
          </p:cNvSpPr>
          <p:nvPr/>
        </p:nvSpPr>
        <p:spPr bwMode="auto">
          <a:xfrm>
            <a:off x="2230633" y="4662488"/>
            <a:ext cx="1927225" cy="0"/>
          </a:xfrm>
          <a:prstGeom prst="line">
            <a:avLst/>
          </a:prstGeom>
          <a:noFill/>
          <a:ln w="127000">
            <a:solidFill>
              <a:srgbClr val="ED7925"/>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sz="2000">
              <a:latin typeface="+mn-lt"/>
            </a:endParaRPr>
          </a:p>
        </p:txBody>
      </p:sp>
      <p:sp>
        <p:nvSpPr>
          <p:cNvPr id="32" name="Line 7"/>
          <p:cNvSpPr>
            <a:spLocks noChangeShapeType="1"/>
          </p:cNvSpPr>
          <p:nvPr/>
        </p:nvSpPr>
        <p:spPr bwMode="auto">
          <a:xfrm>
            <a:off x="2238570" y="5165725"/>
            <a:ext cx="1927225" cy="0"/>
          </a:xfrm>
          <a:prstGeom prst="line">
            <a:avLst/>
          </a:prstGeom>
          <a:noFill/>
          <a:ln w="127000">
            <a:solidFill>
              <a:srgbClr val="ED7925"/>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sz="2000">
              <a:latin typeface="+mn-lt"/>
            </a:endParaRPr>
          </a:p>
        </p:txBody>
      </p:sp>
      <p:sp>
        <p:nvSpPr>
          <p:cNvPr id="33" name="Line 7"/>
          <p:cNvSpPr>
            <a:spLocks noChangeShapeType="1"/>
          </p:cNvSpPr>
          <p:nvPr/>
        </p:nvSpPr>
        <p:spPr bwMode="auto">
          <a:xfrm>
            <a:off x="2230633" y="1749425"/>
            <a:ext cx="1927225" cy="0"/>
          </a:xfrm>
          <a:prstGeom prst="line">
            <a:avLst/>
          </a:prstGeom>
          <a:noFill/>
          <a:ln w="127000">
            <a:solidFill>
              <a:srgbClr val="ED7925"/>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sz="2000">
              <a:latin typeface="+mn-lt"/>
            </a:endParaRPr>
          </a:p>
        </p:txBody>
      </p:sp>
      <p:sp>
        <p:nvSpPr>
          <p:cNvPr id="34" name="Line 7"/>
          <p:cNvSpPr>
            <a:spLocks noChangeShapeType="1"/>
          </p:cNvSpPr>
          <p:nvPr/>
        </p:nvSpPr>
        <p:spPr bwMode="auto">
          <a:xfrm>
            <a:off x="2251270" y="2287588"/>
            <a:ext cx="1927225" cy="0"/>
          </a:xfrm>
          <a:prstGeom prst="line">
            <a:avLst/>
          </a:prstGeom>
          <a:noFill/>
          <a:ln w="127000">
            <a:solidFill>
              <a:srgbClr val="ED7925"/>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sz="2000">
              <a:latin typeface="+mn-lt"/>
            </a:endParaRPr>
          </a:p>
        </p:txBody>
      </p:sp>
      <p:sp>
        <p:nvSpPr>
          <p:cNvPr id="35" name="Line 7"/>
          <p:cNvSpPr>
            <a:spLocks noChangeShapeType="1"/>
          </p:cNvSpPr>
          <p:nvPr/>
        </p:nvSpPr>
        <p:spPr bwMode="auto">
          <a:xfrm>
            <a:off x="2238570" y="2751138"/>
            <a:ext cx="1927225" cy="0"/>
          </a:xfrm>
          <a:prstGeom prst="line">
            <a:avLst/>
          </a:prstGeom>
          <a:noFill/>
          <a:ln w="127000">
            <a:solidFill>
              <a:srgbClr val="ED7925"/>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sz="2000">
              <a:latin typeface="+mn-lt"/>
            </a:endParaRPr>
          </a:p>
        </p:txBody>
      </p:sp>
      <p:sp>
        <p:nvSpPr>
          <p:cNvPr id="36" name="Line 7"/>
          <p:cNvSpPr>
            <a:spLocks noChangeShapeType="1"/>
          </p:cNvSpPr>
          <p:nvPr/>
        </p:nvSpPr>
        <p:spPr bwMode="auto">
          <a:xfrm>
            <a:off x="2230633" y="3241675"/>
            <a:ext cx="1927225" cy="0"/>
          </a:xfrm>
          <a:prstGeom prst="line">
            <a:avLst/>
          </a:prstGeom>
          <a:noFill/>
          <a:ln w="127000">
            <a:solidFill>
              <a:srgbClr val="ED7925"/>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de-CH" sz="2000">
              <a:latin typeface="+mn-lt"/>
            </a:endParaRPr>
          </a:p>
        </p:txBody>
      </p:sp>
      <p:sp>
        <p:nvSpPr>
          <p:cNvPr id="1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50</a:t>
            </a:fld>
            <a:endParaRPr lang="de-CH" sz="800"/>
          </a:p>
        </p:txBody>
      </p:sp>
      <p:sp>
        <p:nvSpPr>
          <p:cNvPr id="20"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260B1085-4B67-40CE-8037-A0FE84738B5D}" type="slidenum">
              <a:rPr lang="de-CH" smtClean="0"/>
              <a:pPr>
                <a:defRPr/>
              </a:pPr>
              <a:t>50</a:t>
            </a:fld>
            <a:endParaRPr lang="de-CH"/>
          </a:p>
        </p:txBody>
      </p:sp>
    </p:spTree>
    <p:extLst>
      <p:ext uri="{BB962C8B-B14F-4D97-AF65-F5344CB8AC3E}">
        <p14:creationId xmlns:p14="http://schemas.microsoft.com/office/powerpoint/2010/main" val="873682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2"/>
          <p:cNvSpPr>
            <a:spLocks noGrp="1" noChangeArrowheads="1"/>
          </p:cNvSpPr>
          <p:nvPr>
            <p:ph type="title"/>
          </p:nvPr>
        </p:nvSpPr>
        <p:spPr>
          <a:xfrm>
            <a:off x="766763" y="488950"/>
            <a:ext cx="7151687" cy="1079500"/>
          </a:xfrm>
        </p:spPr>
        <p:txBody>
          <a:bodyPr/>
          <a:lstStyle/>
          <a:p>
            <a:pPr eaLnBrk="1" hangingPunct="1"/>
            <a:r>
              <a:rPr lang="de-CH" sz="2800" b="0">
                <a:solidFill>
                  <a:srgbClr val="ED7925"/>
                </a:solidFill>
              </a:rPr>
              <a:t>Nutzung von Medien</a:t>
            </a:r>
            <a:br>
              <a:rPr lang="de-CH" sz="2800">
                <a:solidFill>
                  <a:srgbClr val="ED7925"/>
                </a:solidFill>
              </a:rPr>
            </a:br>
            <a:endParaRPr lang="de-CH" sz="2800" b="0">
              <a:solidFill>
                <a:srgbClr val="ED7925"/>
              </a:solidFill>
            </a:endParaRPr>
          </a:p>
        </p:txBody>
      </p:sp>
      <p:sp>
        <p:nvSpPr>
          <p:cNvPr id="105478" name="Rectangle 3"/>
          <p:cNvSpPr txBox="1">
            <a:spLocks noChangeArrowheads="1"/>
          </p:cNvSpPr>
          <p:nvPr/>
        </p:nvSpPr>
        <p:spPr bwMode="auto">
          <a:xfrm>
            <a:off x="735013" y="1568450"/>
            <a:ext cx="7215187"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spcAft>
                <a:spcPts val="1800"/>
              </a:spcAft>
              <a:buClr>
                <a:srgbClr val="ED7925"/>
              </a:buClr>
              <a:buFont typeface="Georgia" pitchFamily="18" charset="0"/>
              <a:buChar char="›"/>
            </a:pPr>
            <a:r>
              <a:rPr lang="de-DE" sz="2200">
                <a:solidFill>
                  <a:srgbClr val="444424"/>
                </a:solidFill>
              </a:rPr>
              <a:t>Distanzierung hilft, über Emotionen im Alltag zu sprechen – Filme und Bücher nutzen?</a:t>
            </a:r>
          </a:p>
          <a:p>
            <a:pPr>
              <a:spcAft>
                <a:spcPts val="1800"/>
              </a:spcAft>
              <a:buClr>
                <a:srgbClr val="ED7925"/>
              </a:buClr>
              <a:buFont typeface="Georgia" pitchFamily="18" charset="0"/>
              <a:buChar char="›"/>
            </a:pPr>
            <a:r>
              <a:rPr lang="de-DE" sz="2200">
                <a:solidFill>
                  <a:srgbClr val="444424"/>
                </a:solidFill>
              </a:rPr>
              <a:t>Welche Gefühle hat XY in dieser Situation? Wie kommst Du drauf? Was macht er? Was könnte er noch tun?</a:t>
            </a:r>
          </a:p>
          <a:p>
            <a:pPr>
              <a:spcAft>
                <a:spcPts val="1800"/>
              </a:spcAft>
              <a:buClr>
                <a:srgbClr val="ED7925"/>
              </a:buClr>
              <a:buFont typeface="Georgia" pitchFamily="18" charset="0"/>
              <a:buChar char="›"/>
            </a:pPr>
            <a:r>
              <a:rPr lang="de-DE" sz="2200">
                <a:solidFill>
                  <a:srgbClr val="444424"/>
                </a:solidFill>
              </a:rPr>
              <a:t>Welche Gefühle kommen in Songtexten vor?</a:t>
            </a:r>
          </a:p>
          <a:p>
            <a:pPr>
              <a:spcAft>
                <a:spcPts val="1800"/>
              </a:spcAft>
              <a:buClr>
                <a:srgbClr val="ED7925"/>
              </a:buClr>
              <a:buFont typeface="Georgia" pitchFamily="18" charset="0"/>
              <a:buChar char="›"/>
            </a:pPr>
            <a:r>
              <a:rPr lang="de-DE" sz="2200">
                <a:solidFill>
                  <a:srgbClr val="444424"/>
                </a:solidFill>
              </a:rPr>
              <a:t>Welche Musik zu welchem Gefühl?</a:t>
            </a:r>
          </a:p>
          <a:p>
            <a:pPr>
              <a:spcAft>
                <a:spcPts val="1800"/>
              </a:spcAft>
              <a:buClr>
                <a:srgbClr val="ED7925"/>
              </a:buClr>
              <a:buFont typeface="Georgia" pitchFamily="18" charset="0"/>
              <a:buChar char="›"/>
            </a:pPr>
            <a:r>
              <a:rPr lang="de-DE" sz="2200">
                <a:solidFill>
                  <a:srgbClr val="444424"/>
                </a:solidFill>
              </a:rPr>
              <a:t>Welche Gefühle können wir bei 10 Minuten DVD schauen entdecken (hat Bruce Willis Gefühle)?</a:t>
            </a:r>
          </a:p>
          <a:p>
            <a:pPr>
              <a:spcAft>
                <a:spcPts val="1800"/>
              </a:spcAft>
              <a:buClr>
                <a:srgbClr val="ED7925"/>
              </a:buClr>
              <a:buFont typeface="Georgia" pitchFamily="18" charset="0"/>
              <a:buChar char="›"/>
            </a:pPr>
            <a:r>
              <a:rPr lang="de-DE" sz="2200">
                <a:solidFill>
                  <a:srgbClr val="444424"/>
                </a:solidFill>
              </a:rPr>
              <a:t>Welche Lösungsmöglichkeiten gäbe es?</a:t>
            </a:r>
            <a:endParaRPr lang="en-US" sz="2200">
              <a:solidFill>
                <a:srgbClr val="444424"/>
              </a:solidFill>
            </a:endParaRPr>
          </a:p>
        </p:txBody>
      </p:sp>
      <p:sp>
        <p:nvSpPr>
          <p:cNvPr id="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51</a:t>
            </a:fld>
            <a:endParaRPr lang="de-CH" sz="800"/>
          </a:p>
        </p:txBody>
      </p:sp>
      <p:sp>
        <p:nvSpPr>
          <p:cNvPr id="7"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dirty="0">
                <a:solidFill>
                  <a:srgbClr val="444424"/>
                </a:solidFill>
                <a:latin typeface="+mj-lt"/>
              </a:rPr>
              <a:t>Universitäre Psychiatrische Kliniken Basel</a:t>
            </a:r>
            <a:r>
              <a:rPr lang="de-CH" sz="800" dirty="0">
                <a:solidFill>
                  <a:srgbClr val="444424"/>
                </a:solidFill>
                <a:latin typeface="+mj-lt"/>
              </a:rPr>
              <a:t> | www.upkbs.ch |</a:t>
            </a:r>
          </a:p>
        </p:txBody>
      </p:sp>
      <p:sp>
        <p:nvSpPr>
          <p:cNvPr id="8"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144194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2"/>
          <p:cNvSpPr>
            <a:spLocks noGrp="1" noChangeArrowheads="1"/>
          </p:cNvSpPr>
          <p:nvPr>
            <p:ph type="title"/>
          </p:nvPr>
        </p:nvSpPr>
        <p:spPr>
          <a:xfrm>
            <a:off x="798513" y="488950"/>
            <a:ext cx="7151687" cy="1079500"/>
          </a:xfrm>
        </p:spPr>
        <p:txBody>
          <a:bodyPr/>
          <a:lstStyle/>
          <a:p>
            <a:pPr eaLnBrk="1" hangingPunct="1"/>
            <a:r>
              <a:rPr lang="de-CH" sz="2800" b="0">
                <a:solidFill>
                  <a:srgbClr val="ED7925"/>
                </a:solidFill>
              </a:rPr>
              <a:t>Emotionale Verwundbarkeit reduzieren</a:t>
            </a:r>
            <a:br>
              <a:rPr lang="de-CH" sz="2800">
                <a:solidFill>
                  <a:srgbClr val="ED7925"/>
                </a:solidFill>
              </a:rPr>
            </a:br>
            <a:endParaRPr lang="de-CH" sz="2800" b="0">
              <a:solidFill>
                <a:srgbClr val="ED7925"/>
              </a:solidFill>
            </a:endParaRPr>
          </a:p>
        </p:txBody>
      </p:sp>
      <p:sp>
        <p:nvSpPr>
          <p:cNvPr id="106502" name="Rectangle 3"/>
          <p:cNvSpPr txBox="1">
            <a:spLocks noChangeArrowheads="1"/>
          </p:cNvSpPr>
          <p:nvPr/>
        </p:nvSpPr>
        <p:spPr bwMode="auto">
          <a:xfrm>
            <a:off x="796925" y="1647825"/>
            <a:ext cx="73882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spcAft>
                <a:spcPts val="1200"/>
              </a:spcAft>
              <a:buClr>
                <a:srgbClr val="ED7925"/>
              </a:buClr>
              <a:buFont typeface="Georgia" pitchFamily="18" charset="0"/>
              <a:buChar char="›"/>
            </a:pPr>
            <a:r>
              <a:rPr lang="de-DE" sz="2200" dirty="0">
                <a:solidFill>
                  <a:srgbClr val="444424"/>
                </a:solidFill>
              </a:rPr>
              <a:t>Ritualisierte Alltagsabläufe – Ruhephasen im Alltag</a:t>
            </a:r>
          </a:p>
          <a:p>
            <a:pPr>
              <a:spcAft>
                <a:spcPts val="1200"/>
              </a:spcAft>
              <a:buClr>
                <a:srgbClr val="ED7925"/>
              </a:buClr>
              <a:buFont typeface="Georgia" pitchFamily="18" charset="0"/>
              <a:buChar char="›"/>
            </a:pPr>
            <a:r>
              <a:rPr lang="de-DE" sz="2200" dirty="0">
                <a:solidFill>
                  <a:srgbClr val="444424"/>
                </a:solidFill>
              </a:rPr>
              <a:t>Rückzugsräume – beruhigendes Umwelt – Farben/Pflanzen</a:t>
            </a:r>
          </a:p>
          <a:p>
            <a:pPr>
              <a:spcAft>
                <a:spcPts val="1200"/>
              </a:spcAft>
              <a:buClr>
                <a:srgbClr val="ED7925"/>
              </a:buClr>
              <a:buFont typeface="Georgia" pitchFamily="18" charset="0"/>
              <a:buChar char="›"/>
            </a:pPr>
            <a:r>
              <a:rPr lang="de-DE" sz="2200" dirty="0">
                <a:solidFill>
                  <a:srgbClr val="444424"/>
                </a:solidFill>
              </a:rPr>
              <a:t>Ausreichend Schlaf</a:t>
            </a:r>
          </a:p>
          <a:p>
            <a:pPr>
              <a:spcAft>
                <a:spcPts val="1200"/>
              </a:spcAft>
              <a:buClr>
                <a:srgbClr val="ED7925"/>
              </a:buClr>
              <a:buFont typeface="Georgia" pitchFamily="18" charset="0"/>
              <a:buChar char="›"/>
            </a:pPr>
            <a:r>
              <a:rPr lang="de-DE" sz="2200" dirty="0">
                <a:solidFill>
                  <a:srgbClr val="444424"/>
                </a:solidFill>
              </a:rPr>
              <a:t>Viel Bewegung</a:t>
            </a:r>
          </a:p>
          <a:p>
            <a:pPr>
              <a:spcAft>
                <a:spcPts val="1200"/>
              </a:spcAft>
              <a:buClr>
                <a:srgbClr val="ED7925"/>
              </a:buClr>
              <a:buFont typeface="Georgia" pitchFamily="18" charset="0"/>
              <a:buChar char="›"/>
            </a:pPr>
            <a:r>
              <a:rPr lang="de-DE" sz="2200" dirty="0">
                <a:solidFill>
                  <a:srgbClr val="444424"/>
                </a:solidFill>
              </a:rPr>
              <a:t>Gesunde Ernährung</a:t>
            </a:r>
          </a:p>
          <a:p>
            <a:pPr>
              <a:spcAft>
                <a:spcPts val="1200"/>
              </a:spcAft>
              <a:buClr>
                <a:srgbClr val="ED7925"/>
              </a:buClr>
              <a:buFont typeface="Georgia" pitchFamily="18" charset="0"/>
              <a:buChar char="›"/>
            </a:pPr>
            <a:r>
              <a:rPr lang="de-DE" sz="2200" dirty="0">
                <a:solidFill>
                  <a:srgbClr val="444424"/>
                </a:solidFill>
              </a:rPr>
              <a:t>Ausreichend trinken (Dehydration verstärkt Dissoziation)</a:t>
            </a:r>
          </a:p>
          <a:p>
            <a:pPr>
              <a:spcAft>
                <a:spcPts val="1200"/>
              </a:spcAft>
              <a:buClr>
                <a:srgbClr val="ED7925"/>
              </a:buClr>
              <a:buFont typeface="Georgia" pitchFamily="18" charset="0"/>
              <a:buChar char="›"/>
            </a:pPr>
            <a:r>
              <a:rPr lang="de-DE" sz="2200" dirty="0">
                <a:solidFill>
                  <a:srgbClr val="444424"/>
                </a:solidFill>
              </a:rPr>
              <a:t>Keine Drogen (THC)</a:t>
            </a:r>
          </a:p>
          <a:p>
            <a:pPr>
              <a:spcAft>
                <a:spcPts val="1200"/>
              </a:spcAft>
              <a:buClr>
                <a:srgbClr val="ED7925"/>
              </a:buClr>
              <a:buFont typeface="Georgia" pitchFamily="18" charset="0"/>
              <a:buChar char="›"/>
            </a:pPr>
            <a:r>
              <a:rPr lang="de-DE" sz="2200" dirty="0">
                <a:solidFill>
                  <a:srgbClr val="444424"/>
                </a:solidFill>
              </a:rPr>
              <a:t>Behandlung von körperlichen Erkrankungen</a:t>
            </a:r>
          </a:p>
          <a:p>
            <a:pPr>
              <a:spcAft>
                <a:spcPts val="1200"/>
              </a:spcAft>
              <a:buClr>
                <a:srgbClr val="ED7925"/>
              </a:buClr>
              <a:buFont typeface="Georgia" pitchFamily="18" charset="0"/>
              <a:buChar char="›"/>
            </a:pPr>
            <a:r>
              <a:rPr lang="de-DE" sz="2200" dirty="0">
                <a:solidFill>
                  <a:srgbClr val="444424"/>
                </a:solidFill>
              </a:rPr>
              <a:t>Soziale Alltagsprobleme ansprechen und </a:t>
            </a:r>
            <a:r>
              <a:rPr lang="de-DE" sz="2200" dirty="0" err="1">
                <a:solidFill>
                  <a:srgbClr val="444424"/>
                </a:solidFill>
              </a:rPr>
              <a:t>abschliessen</a:t>
            </a:r>
            <a:endParaRPr lang="en-US" sz="2200" dirty="0">
              <a:solidFill>
                <a:srgbClr val="444424"/>
              </a:solidFill>
            </a:endParaRPr>
          </a:p>
        </p:txBody>
      </p:sp>
      <p:sp>
        <p:nvSpPr>
          <p:cNvPr id="8"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3" name="Foliennummernplatzhalter 2"/>
          <p:cNvSpPr>
            <a:spLocks noGrp="1"/>
          </p:cNvSpPr>
          <p:nvPr>
            <p:ph type="sldNum" sz="quarter" idx="10"/>
          </p:nvPr>
        </p:nvSpPr>
        <p:spPr/>
        <p:txBody>
          <a:bodyPr/>
          <a:lstStyle/>
          <a:p>
            <a:pPr>
              <a:defRPr/>
            </a:pPr>
            <a:r>
              <a:rPr lang="de-CH"/>
              <a:t>    |  </a:t>
            </a:r>
            <a:fld id="{6FDD6710-56F7-4826-8909-516AA9625932}" type="slidenum">
              <a:rPr lang="de-CH" smtClean="0"/>
              <a:pPr>
                <a:defRPr/>
              </a:pPr>
              <a:t>52</a:t>
            </a:fld>
            <a:endParaRPr lang="de-CH"/>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2793688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2"/>
          <p:cNvSpPr>
            <a:spLocks noGrp="1" noChangeArrowheads="1"/>
          </p:cNvSpPr>
          <p:nvPr>
            <p:ph type="title"/>
          </p:nvPr>
        </p:nvSpPr>
        <p:spPr>
          <a:xfrm>
            <a:off x="438150" y="311150"/>
            <a:ext cx="8705850" cy="1079500"/>
          </a:xfrm>
        </p:spPr>
        <p:txBody>
          <a:bodyPr/>
          <a:lstStyle/>
          <a:p>
            <a:pPr eaLnBrk="1" hangingPunct="1"/>
            <a:r>
              <a:rPr lang="de-CH" sz="2800">
                <a:solidFill>
                  <a:srgbClr val="5B5055"/>
                </a:solidFill>
              </a:rPr>
              <a:t>Tabelle: </a:t>
            </a:r>
            <a:r>
              <a:rPr lang="de-CH" sz="2800" b="0">
                <a:solidFill>
                  <a:srgbClr val="ED7925"/>
                </a:solidFill>
              </a:rPr>
              <a:t>Gesamtkonzept (Lang et al. 2009)</a:t>
            </a:r>
            <a:br>
              <a:rPr lang="de-CH" sz="2800">
                <a:solidFill>
                  <a:srgbClr val="ED7925"/>
                </a:solidFill>
              </a:rPr>
            </a:br>
            <a:endParaRPr lang="de-CH" sz="2800" b="0">
              <a:solidFill>
                <a:srgbClr val="ED7925"/>
              </a:solidFill>
            </a:endParaRPr>
          </a:p>
        </p:txBody>
      </p:sp>
      <p:graphicFrame>
        <p:nvGraphicFramePr>
          <p:cNvPr id="7" name="Group 39"/>
          <p:cNvGraphicFramePr>
            <a:graphicFrameLocks noGrp="1"/>
          </p:cNvGraphicFramePr>
          <p:nvPr>
            <p:extLst>
              <p:ext uri="{D42A27DB-BD31-4B8C-83A1-F6EECF244321}">
                <p14:modId xmlns:p14="http://schemas.microsoft.com/office/powerpoint/2010/main" val="3919395287"/>
              </p:ext>
            </p:extLst>
          </p:nvPr>
        </p:nvGraphicFramePr>
        <p:xfrm>
          <a:off x="369888" y="1093788"/>
          <a:ext cx="8364537" cy="5197475"/>
        </p:xfrm>
        <a:graphic>
          <a:graphicData uri="http://schemas.openxmlformats.org/drawingml/2006/table">
            <a:tbl>
              <a:tblPr/>
              <a:tblGrid>
                <a:gridCol w="1449387">
                  <a:extLst>
                    <a:ext uri="{9D8B030D-6E8A-4147-A177-3AD203B41FA5}">
                      <a16:colId xmlns:a16="http://schemas.microsoft.com/office/drawing/2014/main" val="20000"/>
                    </a:ext>
                  </a:extLst>
                </a:gridCol>
                <a:gridCol w="1704975">
                  <a:extLst>
                    <a:ext uri="{9D8B030D-6E8A-4147-A177-3AD203B41FA5}">
                      <a16:colId xmlns:a16="http://schemas.microsoft.com/office/drawing/2014/main" val="20001"/>
                    </a:ext>
                  </a:extLst>
                </a:gridCol>
                <a:gridCol w="1946275">
                  <a:extLst>
                    <a:ext uri="{9D8B030D-6E8A-4147-A177-3AD203B41FA5}">
                      <a16:colId xmlns:a16="http://schemas.microsoft.com/office/drawing/2014/main" val="20002"/>
                    </a:ext>
                  </a:extLst>
                </a:gridCol>
                <a:gridCol w="1582738">
                  <a:extLst>
                    <a:ext uri="{9D8B030D-6E8A-4147-A177-3AD203B41FA5}">
                      <a16:colId xmlns:a16="http://schemas.microsoft.com/office/drawing/2014/main" val="20003"/>
                    </a:ext>
                  </a:extLst>
                </a:gridCol>
                <a:gridCol w="1681162">
                  <a:extLst>
                    <a:ext uri="{9D8B030D-6E8A-4147-A177-3AD203B41FA5}">
                      <a16:colId xmlns:a16="http://schemas.microsoft.com/office/drawing/2014/main" val="20004"/>
                    </a:ext>
                  </a:extLst>
                </a:gridCol>
              </a:tblGrid>
              <a:tr h="101750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Georgia" pitchFamily="18"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Balance der Sinneswahr-nehmung</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Georgia" pitchFamily="18" charset="0"/>
                        </a:rPr>
                        <a:t>Emotions-regulation</a:t>
                      </a:r>
                      <a:endParaRPr kumimoji="0" lang="de-CH" sz="1800" b="0" i="0" u="none" strike="noStrike" cap="none" normalizeH="0" baseline="0" dirty="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Resilienz-faktoren / Bindung</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Selbst- wirksamkeit</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1652325">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Struktur</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Farbkonzept, Materialien,</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Heile Umgebung</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0127" marR="70127" marT="36540" marB="365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Gefühlsraum</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Einzelstunden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Die Hoheit übers eigene Zimmer,</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Regeln aushandeln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34874">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Mitarbeiter</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Imaginations-übungen /</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Achtsamkeits-übungen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Emotionales Versorgungsteam</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„Birgit kommt um zehn“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Erlebnis-orientierte Teamtage</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Judotraining / Haltetechniken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92768">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Kinder</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Georgia" pitchFamily="18" charset="0"/>
                        </a:rPr>
                        <a:t>Massagen, Öle,</a:t>
                      </a: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Georgia" pitchFamily="18" charset="0"/>
                        </a:rPr>
                        <a:t>Schmecken,</a:t>
                      </a:r>
                      <a:endParaRPr kumimoji="0" lang="de-CH" sz="1600" b="0" i="0" u="none" strike="noStrike" cap="none" normalizeH="0" baseline="0" dirty="0">
                        <a:ln>
                          <a:noFill/>
                        </a:ln>
                        <a:solidFill>
                          <a:schemeClr val="tx1"/>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Georgia" pitchFamily="18" charset="0"/>
                        </a:rPr>
                        <a:t>Aufmerksam machen</a:t>
                      </a:r>
                      <a:endParaRPr kumimoji="0" lang="de-CH"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Georgia" pitchFamily="18" charset="0"/>
                        </a:rPr>
                        <a:t>Gefühle kennen lernen / unter-scheiden</a:t>
                      </a:r>
                      <a:endParaRPr kumimoji="0" lang="de-CH"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chemeClr val="bg1"/>
                          </a:solidFill>
                          <a:effectLst/>
                          <a:latin typeface="Georgia" pitchFamily="18" charset="0"/>
                        </a:rPr>
                        <a:t>Aktivitäten, die stark machen</a:t>
                      </a:r>
                      <a:endParaRPr kumimoji="0" lang="de-CH" sz="1600" b="0" i="0" u="none" strike="noStrike" cap="none" normalizeH="0" baseline="0" dirty="0">
                        <a:ln>
                          <a:noFill/>
                        </a:ln>
                        <a:solidFill>
                          <a:schemeClr val="bg1"/>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rgbClr val="000000"/>
                          </a:solidFill>
                          <a:effectLst/>
                          <a:latin typeface="Georgia" pitchFamily="18" charset="0"/>
                        </a:rPr>
                        <a:t>Notfallkoffer,</a:t>
                      </a:r>
                      <a:endParaRPr kumimoji="0" lang="de-CH" sz="1600" b="0" i="0" u="none" strike="noStrike" cap="none" normalizeH="0" baseline="0" dirty="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rgbClr val="000000"/>
                          </a:solidFill>
                          <a:effectLst/>
                          <a:latin typeface="Georgia" pitchFamily="18" charset="0"/>
                        </a:rPr>
                        <a:t>Soziale Kompetenz</a:t>
                      </a:r>
                      <a:endParaRPr kumimoji="0" lang="de-CH" sz="1600" b="0" i="0" u="none" strike="noStrike" cap="none" normalizeH="0" baseline="0" dirty="0">
                        <a:ln>
                          <a:noFill/>
                        </a:ln>
                        <a:solidFill>
                          <a:srgbClr val="000000"/>
                        </a:solidFill>
                        <a:effectLst/>
                        <a:latin typeface="Georgia" pitchFamily="18" charset="0"/>
                        <a:ea typeface="Calibri" pitchFamily="34" charset="0"/>
                        <a:cs typeface="Times New Roman" pitchFamily="18" charset="0"/>
                      </a:endParaRPr>
                    </a:p>
                  </a:txBody>
                  <a:tcPr marL="71114" marR="71114" marT="35552" marB="3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53</a:t>
            </a:fld>
            <a:endParaRPr lang="de-CH" sz="800"/>
          </a:p>
        </p:txBody>
      </p:sp>
      <p:sp>
        <p:nvSpPr>
          <p:cNvPr id="8" name="Fußzeilenplatzhalter 5"/>
          <p:cNvSpPr txBox="1">
            <a:spLocks noGrp="1"/>
          </p:cNvSpPr>
          <p:nvPr/>
        </p:nvSpPr>
        <p:spPr bwMode="auto">
          <a:xfrm>
            <a:off x="1449388" y="6524625"/>
            <a:ext cx="3411537" cy="144463"/>
          </a:xfrm>
          <a:prstGeom prst="rect">
            <a:avLst/>
          </a:prstGeom>
          <a:noFill/>
        </p:spPr>
        <p:txBody>
          <a:bodyPr lIns="0" tIns="0" rIns="0" bIns="0"/>
          <a:lstStyle/>
          <a:p>
            <a:pPr>
              <a:defRPr/>
            </a:pPr>
            <a:r>
              <a:rPr lang="de-CH" sz="800" b="1" dirty="0">
                <a:solidFill>
                  <a:srgbClr val="444424"/>
                </a:solidFill>
                <a:latin typeface="+mj-lt"/>
              </a:rPr>
              <a:t>Universitäre Psychiatrische Kliniken Basel</a:t>
            </a:r>
            <a:r>
              <a:rPr lang="de-CH" sz="800" dirty="0">
                <a:solidFill>
                  <a:srgbClr val="444424"/>
                </a:solidFill>
                <a:latin typeface="+mj-lt"/>
              </a:rPr>
              <a:t> | www.upkbs.ch |</a:t>
            </a:r>
          </a:p>
        </p:txBody>
      </p:sp>
      <p:sp>
        <p:nvSpPr>
          <p:cNvPr id="9"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Tree>
    <p:extLst>
      <p:ext uri="{BB962C8B-B14F-4D97-AF65-F5344CB8AC3E}">
        <p14:creationId xmlns:p14="http://schemas.microsoft.com/office/powerpoint/2010/main" val="1599322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2"/>
          <p:cNvSpPr>
            <a:spLocks noGrp="1" noChangeArrowheads="1"/>
          </p:cNvSpPr>
          <p:nvPr>
            <p:ph type="title"/>
          </p:nvPr>
        </p:nvSpPr>
        <p:spPr>
          <a:xfrm>
            <a:off x="681103" y="488950"/>
            <a:ext cx="7151687" cy="1079500"/>
          </a:xfrm>
        </p:spPr>
        <p:txBody>
          <a:bodyPr/>
          <a:lstStyle/>
          <a:p>
            <a:pPr eaLnBrk="1" hangingPunct="1"/>
            <a:r>
              <a:rPr lang="de-CH" sz="2800" b="0">
                <a:solidFill>
                  <a:srgbClr val="ED7925"/>
                </a:solidFill>
              </a:rPr>
              <a:t>Prinzip der Einzelstunde</a:t>
            </a:r>
            <a:br>
              <a:rPr lang="de-CH" sz="2800">
                <a:solidFill>
                  <a:srgbClr val="ED7925"/>
                </a:solidFill>
              </a:rPr>
            </a:br>
            <a:endParaRPr lang="de-CH" sz="2800" b="0">
              <a:solidFill>
                <a:srgbClr val="ED7925"/>
              </a:solidFill>
            </a:endParaRPr>
          </a:p>
        </p:txBody>
      </p:sp>
      <p:sp>
        <p:nvSpPr>
          <p:cNvPr id="8" name="Rectangle 3"/>
          <p:cNvSpPr txBox="1">
            <a:spLocks noChangeArrowheads="1"/>
          </p:cNvSpPr>
          <p:nvPr/>
        </p:nvSpPr>
        <p:spPr bwMode="auto">
          <a:xfrm>
            <a:off x="716028" y="1425575"/>
            <a:ext cx="7504112"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lgn="l" rtl="0" eaLnBrk="0" fontAlgn="base" hangingPunct="0">
              <a:lnSpc>
                <a:spcPts val="2600"/>
              </a:lnSpc>
              <a:spcBef>
                <a:spcPct val="0"/>
              </a:spcBef>
              <a:spcAft>
                <a:spcPct val="0"/>
              </a:spcAft>
              <a:buClr>
                <a:srgbClr val="ED7925"/>
              </a:buClr>
              <a:buFont typeface="Georgia" pitchFamily="18" charset="0"/>
              <a:buChar char="›"/>
              <a:defRPr>
                <a:solidFill>
                  <a:srgbClr val="444424"/>
                </a:solidFill>
                <a:latin typeface="+mn-lt"/>
                <a:ea typeface="+mn-ea"/>
                <a:cs typeface="+mn-cs"/>
              </a:defRPr>
            </a:lvl1pPr>
            <a:lvl2pPr marL="533400" indent="-176213" algn="l" rtl="0" eaLnBrk="0" fontAlgn="base" hangingPunct="0">
              <a:lnSpc>
                <a:spcPts val="2600"/>
              </a:lnSpc>
              <a:spcBef>
                <a:spcPct val="0"/>
              </a:spcBef>
              <a:spcAft>
                <a:spcPct val="0"/>
              </a:spcAft>
              <a:buClr>
                <a:srgbClr val="ED7925"/>
              </a:buClr>
              <a:buFont typeface="Georgia" pitchFamily="18" charset="0"/>
              <a:buChar char="›"/>
              <a:defRPr>
                <a:solidFill>
                  <a:srgbClr val="444424"/>
                </a:solidFill>
                <a:latin typeface="+mn-lt"/>
              </a:defRPr>
            </a:lvl2pPr>
            <a:lvl3pPr marL="898525" indent="-177800" algn="l" rtl="0" eaLnBrk="0" fontAlgn="base" hangingPunct="0">
              <a:lnSpc>
                <a:spcPts val="2600"/>
              </a:lnSpc>
              <a:spcBef>
                <a:spcPct val="0"/>
              </a:spcBef>
              <a:spcAft>
                <a:spcPct val="0"/>
              </a:spcAft>
              <a:buClr>
                <a:srgbClr val="ED7925"/>
              </a:buClr>
              <a:buFont typeface="Georgia" pitchFamily="18" charset="0"/>
              <a:buChar char="›"/>
              <a:defRPr>
                <a:solidFill>
                  <a:srgbClr val="444424"/>
                </a:solidFill>
                <a:latin typeface="+mn-lt"/>
              </a:defRPr>
            </a:lvl3pPr>
            <a:lvl4pPr marL="1255713" indent="-177800" algn="l" rtl="0" eaLnBrk="0" fontAlgn="base" hangingPunct="0">
              <a:lnSpc>
                <a:spcPts val="2600"/>
              </a:lnSpc>
              <a:spcBef>
                <a:spcPct val="0"/>
              </a:spcBef>
              <a:spcAft>
                <a:spcPct val="0"/>
              </a:spcAft>
              <a:buClr>
                <a:srgbClr val="ED7925"/>
              </a:buClr>
              <a:buFont typeface="Georgia" pitchFamily="18" charset="0"/>
              <a:buChar char="›"/>
              <a:defRPr>
                <a:solidFill>
                  <a:srgbClr val="444424"/>
                </a:solidFill>
                <a:latin typeface="+mn-lt"/>
              </a:defRPr>
            </a:lvl4pPr>
            <a:lvl5pPr marL="1612900" indent="-177800" algn="l" rtl="0" eaLnBrk="0" fontAlgn="base" hangingPunct="0">
              <a:lnSpc>
                <a:spcPts val="2600"/>
              </a:lnSpc>
              <a:spcBef>
                <a:spcPct val="0"/>
              </a:spcBef>
              <a:spcAft>
                <a:spcPct val="0"/>
              </a:spcAft>
              <a:buClr>
                <a:srgbClr val="ED7925"/>
              </a:buClr>
              <a:buFont typeface="Georgia" pitchFamily="18" charset="0"/>
              <a:buChar char="›"/>
              <a:defRPr>
                <a:solidFill>
                  <a:srgbClr val="444424"/>
                </a:solidFill>
                <a:latin typeface="+mn-lt"/>
              </a:defRPr>
            </a:lvl5pPr>
            <a:lvl6pPr marL="20701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6pPr>
            <a:lvl7pPr marL="25273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7pPr>
            <a:lvl8pPr marL="29845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8pPr>
            <a:lvl9pPr marL="3441700" indent="-177800" algn="l" rtl="0" eaLnBrk="1" fontAlgn="base" hangingPunct="1">
              <a:lnSpc>
                <a:spcPts val="2600"/>
              </a:lnSpc>
              <a:spcBef>
                <a:spcPct val="0"/>
              </a:spcBef>
              <a:spcAft>
                <a:spcPct val="0"/>
              </a:spcAft>
              <a:buClr>
                <a:srgbClr val="ED7925"/>
              </a:buClr>
              <a:buFont typeface="Georgia" pitchFamily="18" charset="0"/>
              <a:buChar char="›"/>
              <a:defRPr>
                <a:solidFill>
                  <a:srgbClr val="444424"/>
                </a:solidFill>
                <a:latin typeface="+mn-lt"/>
              </a:defRPr>
            </a:lvl9pPr>
          </a:lstStyle>
          <a:p>
            <a:pPr>
              <a:lnSpc>
                <a:spcPct val="100000"/>
              </a:lnSpc>
              <a:spcAft>
                <a:spcPts val="1800"/>
              </a:spcAft>
              <a:defRPr/>
            </a:pPr>
            <a:r>
              <a:rPr lang="de-CH" sz="2200" dirty="0" err="1"/>
              <a:t>Äu</a:t>
            </a:r>
            <a:r>
              <a:rPr lang="en-US" sz="2200" dirty="0" err="1"/>
              <a:t>ss</a:t>
            </a:r>
            <a:r>
              <a:rPr lang="de-CH" sz="2200" dirty="0" err="1"/>
              <a:t>ere</a:t>
            </a:r>
            <a:r>
              <a:rPr lang="de-CH" sz="2200" dirty="0"/>
              <a:t> Struktur erleichtert professionelle Beziehungsgestaltung</a:t>
            </a:r>
          </a:p>
          <a:p>
            <a:pPr>
              <a:lnSpc>
                <a:spcPct val="100000"/>
              </a:lnSpc>
              <a:spcAft>
                <a:spcPts val="1800"/>
              </a:spcAft>
              <a:defRPr/>
            </a:pPr>
            <a:r>
              <a:rPr lang="de-CH" sz="2200" dirty="0"/>
              <a:t>Vor- und Nachbereitung der Stunden </a:t>
            </a:r>
          </a:p>
          <a:p>
            <a:pPr>
              <a:lnSpc>
                <a:spcPct val="100000"/>
              </a:lnSpc>
              <a:spcAft>
                <a:spcPts val="1800"/>
              </a:spcAft>
              <a:defRPr/>
            </a:pPr>
            <a:r>
              <a:rPr lang="de-CH" sz="2200" dirty="0"/>
              <a:t>Positive Zeit zwischen Bezugsbetreuer und Kind/Jugendlichem</a:t>
            </a:r>
          </a:p>
          <a:p>
            <a:pPr>
              <a:lnSpc>
                <a:spcPct val="100000"/>
              </a:lnSpc>
              <a:spcAft>
                <a:spcPts val="1800"/>
              </a:spcAft>
              <a:defRPr/>
            </a:pPr>
            <a:r>
              <a:rPr lang="de-CH" sz="2200" dirty="0"/>
              <a:t>Verlässliche Beziehungszeit ohne Störungen</a:t>
            </a:r>
          </a:p>
          <a:p>
            <a:pPr>
              <a:lnSpc>
                <a:spcPct val="100000"/>
              </a:lnSpc>
              <a:spcAft>
                <a:spcPts val="1800"/>
              </a:spcAft>
              <a:defRPr/>
            </a:pPr>
            <a:r>
              <a:rPr lang="de-CH" sz="2200" dirty="0"/>
              <a:t>Man muss sich „vergeben“ können.</a:t>
            </a:r>
          </a:p>
          <a:p>
            <a:pPr>
              <a:lnSpc>
                <a:spcPct val="100000"/>
              </a:lnSpc>
              <a:spcAft>
                <a:spcPts val="1800"/>
              </a:spcAft>
              <a:buFont typeface="Georgia" pitchFamily="18" charset="0"/>
              <a:buNone/>
              <a:defRPr/>
            </a:pPr>
            <a:endParaRPr lang="de-CH" sz="2200" dirty="0"/>
          </a:p>
          <a:p>
            <a:pPr marL="0" indent="0">
              <a:lnSpc>
                <a:spcPct val="100000"/>
              </a:lnSpc>
              <a:spcAft>
                <a:spcPts val="1800"/>
              </a:spcAft>
              <a:buFont typeface="Georgia" pitchFamily="18" charset="0"/>
              <a:buNone/>
              <a:defRPr/>
            </a:pPr>
            <a:r>
              <a:rPr lang="de-CH" sz="2200" dirty="0"/>
              <a:t>Inhaltlich dient die Stunde der Förderung von „Resilienzfaktoren“</a:t>
            </a:r>
          </a:p>
        </p:txBody>
      </p:sp>
      <p:sp>
        <p:nvSpPr>
          <p:cNvPr id="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54</a:t>
            </a:fld>
            <a:endParaRPr lang="de-CH" sz="800"/>
          </a:p>
        </p:txBody>
      </p:sp>
      <p:sp>
        <p:nvSpPr>
          <p:cNvPr id="9"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260B1085-4B67-40CE-8037-A0FE84738B5D}" type="slidenum">
              <a:rPr lang="de-CH" smtClean="0"/>
              <a:pPr>
                <a:defRPr/>
              </a:pPr>
              <a:t>54</a:t>
            </a:fld>
            <a:endParaRPr lang="de-CH"/>
          </a:p>
        </p:txBody>
      </p:sp>
    </p:spTree>
    <p:extLst>
      <p:ext uri="{BB962C8B-B14F-4D97-AF65-F5344CB8AC3E}">
        <p14:creationId xmlns:p14="http://schemas.microsoft.com/office/powerpoint/2010/main" val="2026958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2"/>
          <p:cNvSpPr>
            <a:spLocks noGrp="1" noChangeArrowheads="1"/>
          </p:cNvSpPr>
          <p:nvPr>
            <p:ph type="title"/>
          </p:nvPr>
        </p:nvSpPr>
        <p:spPr>
          <a:xfrm>
            <a:off x="681102" y="488950"/>
            <a:ext cx="7151687" cy="1079500"/>
          </a:xfrm>
        </p:spPr>
        <p:txBody>
          <a:bodyPr/>
          <a:lstStyle/>
          <a:p>
            <a:pPr eaLnBrk="1" hangingPunct="1"/>
            <a:r>
              <a:rPr lang="de-CH" sz="2800" b="0" dirty="0">
                <a:solidFill>
                  <a:srgbClr val="ED7925"/>
                </a:solidFill>
              </a:rPr>
              <a:t>Prinzip der Einzelstunde</a:t>
            </a:r>
            <a:br>
              <a:rPr lang="de-CH" sz="2800" dirty="0">
                <a:solidFill>
                  <a:srgbClr val="ED7925"/>
                </a:solidFill>
              </a:rPr>
            </a:br>
            <a:endParaRPr lang="de-CH" sz="2800" b="0" dirty="0">
              <a:solidFill>
                <a:srgbClr val="ED7925"/>
              </a:solidFill>
            </a:endParaRPr>
          </a:p>
        </p:txBody>
      </p:sp>
      <p:sp>
        <p:nvSpPr>
          <p:cNvPr id="111622" name="Rectangle 3"/>
          <p:cNvSpPr txBox="1">
            <a:spLocks noChangeArrowheads="1"/>
          </p:cNvSpPr>
          <p:nvPr/>
        </p:nvSpPr>
        <p:spPr bwMode="auto">
          <a:xfrm>
            <a:off x="644589" y="1257300"/>
            <a:ext cx="74818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spcAft>
                <a:spcPts val="1800"/>
              </a:spcAft>
              <a:buClr>
                <a:srgbClr val="ED7925"/>
              </a:buClr>
              <a:buFont typeface="Georgia" pitchFamily="18" charset="0"/>
              <a:buChar char="›"/>
            </a:pPr>
            <a:r>
              <a:rPr lang="de-CH" sz="2200">
                <a:solidFill>
                  <a:srgbClr val="444424"/>
                </a:solidFill>
              </a:rPr>
              <a:t>Bezugsbetreuer und Kind nutzen die Zeit für eine gemeinsame Aktivität / gemeinsames Spiel.</a:t>
            </a:r>
          </a:p>
          <a:p>
            <a:pPr>
              <a:spcAft>
                <a:spcPts val="1800"/>
              </a:spcAft>
              <a:buClr>
                <a:srgbClr val="ED7925"/>
              </a:buClr>
              <a:buFont typeface="Georgia" pitchFamily="18" charset="0"/>
              <a:buChar char="›"/>
            </a:pPr>
            <a:r>
              <a:rPr lang="de-CH" sz="2200">
                <a:solidFill>
                  <a:srgbClr val="444424"/>
                </a:solidFill>
              </a:rPr>
              <a:t>Für jedes Kind wird im Team eine Reihe von sinnvollen Aktivitäten ausgewählt.</a:t>
            </a:r>
          </a:p>
          <a:p>
            <a:pPr>
              <a:spcAft>
                <a:spcPts val="1800"/>
              </a:spcAft>
              <a:buClr>
                <a:srgbClr val="ED7925"/>
              </a:buClr>
              <a:buFont typeface="Georgia" pitchFamily="18" charset="0"/>
              <a:buChar char="›"/>
            </a:pPr>
            <a:r>
              <a:rPr lang="de-CH" sz="2200">
                <a:solidFill>
                  <a:srgbClr val="444424"/>
                </a:solidFill>
              </a:rPr>
              <a:t>Der Mitarbeiter wählt aus, welchen Resilienzfaktor er in dieser Stunde fördern möchte („Absicht wirkt“).</a:t>
            </a:r>
          </a:p>
          <a:p>
            <a:pPr>
              <a:spcAft>
                <a:spcPts val="1800"/>
              </a:spcAft>
              <a:buClr>
                <a:srgbClr val="ED7925"/>
              </a:buClr>
              <a:buFont typeface="Georgia" pitchFamily="18" charset="0"/>
              <a:buChar char="›"/>
            </a:pPr>
            <a:r>
              <a:rPr lang="de-CH" sz="2200">
                <a:solidFill>
                  <a:srgbClr val="444424"/>
                </a:solidFill>
              </a:rPr>
              <a:t>Der Mitarbeiter füllt vor und nach der Stunde ein Formular aus, in welchem er zuerst Ziele für die Stunde formuliert und nachher den Grad der Zielerreichung einschätzt. </a:t>
            </a:r>
          </a:p>
        </p:txBody>
      </p:sp>
      <p:sp>
        <p:nvSpPr>
          <p:cNvPr id="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55</a:t>
            </a:fld>
            <a:endParaRPr lang="de-CH" sz="800"/>
          </a:p>
        </p:txBody>
      </p:sp>
      <p:sp>
        <p:nvSpPr>
          <p:cNvPr id="8"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2" name="Fußzeilenplatzhalter 1"/>
          <p:cNvSpPr>
            <a:spLocks noGrp="1"/>
          </p:cNvSpPr>
          <p:nvPr>
            <p:ph type="ftr" sz="quarter" idx="12"/>
          </p:nvPr>
        </p:nvSpPr>
        <p:spPr/>
        <p:txBody>
          <a:bodyPr/>
          <a:lstStyle/>
          <a:p>
            <a:pPr>
              <a:defRPr/>
            </a:pPr>
            <a:r>
              <a:rPr lang="de-CH" dirty="0"/>
              <a:t>Universitäre Psychiatrische Kliniken Basel</a:t>
            </a:r>
            <a:r>
              <a:rPr lang="de-CH" b="0" dirty="0"/>
              <a:t> | www.upkbs.ch |</a:t>
            </a:r>
          </a:p>
        </p:txBody>
      </p:sp>
      <p:sp>
        <p:nvSpPr>
          <p:cNvPr id="3" name="Foliennummernplatzhalter 2"/>
          <p:cNvSpPr>
            <a:spLocks noGrp="1"/>
          </p:cNvSpPr>
          <p:nvPr>
            <p:ph type="sldNum" sz="quarter" idx="10"/>
          </p:nvPr>
        </p:nvSpPr>
        <p:spPr/>
        <p:txBody>
          <a:bodyPr/>
          <a:lstStyle/>
          <a:p>
            <a:pPr>
              <a:defRPr/>
            </a:pPr>
            <a:r>
              <a:rPr lang="de-CH"/>
              <a:t>    |  </a:t>
            </a:r>
            <a:fld id="{260B1085-4B67-40CE-8037-A0FE84738B5D}" type="slidenum">
              <a:rPr lang="de-CH" smtClean="0"/>
              <a:pPr>
                <a:defRPr/>
              </a:pPr>
              <a:t>55</a:t>
            </a:fld>
            <a:endParaRPr lang="de-CH"/>
          </a:p>
        </p:txBody>
      </p:sp>
    </p:spTree>
    <p:extLst>
      <p:ext uri="{BB962C8B-B14F-4D97-AF65-F5344CB8AC3E}">
        <p14:creationId xmlns:p14="http://schemas.microsoft.com/office/powerpoint/2010/main" val="2057806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2"/>
          <p:cNvSpPr>
            <a:spLocks noGrp="1" noChangeArrowheads="1"/>
          </p:cNvSpPr>
          <p:nvPr>
            <p:ph type="title"/>
          </p:nvPr>
        </p:nvSpPr>
        <p:spPr>
          <a:xfrm>
            <a:off x="438150" y="311150"/>
            <a:ext cx="8705850" cy="1079500"/>
          </a:xfrm>
        </p:spPr>
        <p:txBody>
          <a:bodyPr/>
          <a:lstStyle/>
          <a:p>
            <a:pPr eaLnBrk="1" hangingPunct="1"/>
            <a:r>
              <a:rPr lang="de-CH" sz="2800">
                <a:solidFill>
                  <a:srgbClr val="5B5055"/>
                </a:solidFill>
              </a:rPr>
              <a:t>Tabelle: </a:t>
            </a:r>
            <a:r>
              <a:rPr lang="de-CH" sz="2800" b="0">
                <a:solidFill>
                  <a:srgbClr val="ED7925"/>
                </a:solidFill>
              </a:rPr>
              <a:t>Gesamtkonzept (Lang et al. 2009)</a:t>
            </a:r>
            <a:br>
              <a:rPr lang="de-CH" sz="2800">
                <a:solidFill>
                  <a:srgbClr val="ED7925"/>
                </a:solidFill>
              </a:rPr>
            </a:br>
            <a:endParaRPr lang="de-CH" sz="2800" b="0">
              <a:solidFill>
                <a:srgbClr val="ED7925"/>
              </a:solidFill>
            </a:endParaRPr>
          </a:p>
        </p:txBody>
      </p:sp>
      <p:graphicFrame>
        <p:nvGraphicFramePr>
          <p:cNvPr id="8" name="Group 40"/>
          <p:cNvGraphicFramePr>
            <a:graphicFrameLocks noGrp="1"/>
          </p:cNvGraphicFramePr>
          <p:nvPr>
            <p:extLst>
              <p:ext uri="{D42A27DB-BD31-4B8C-83A1-F6EECF244321}">
                <p14:modId xmlns:p14="http://schemas.microsoft.com/office/powerpoint/2010/main" val="1688793670"/>
              </p:ext>
            </p:extLst>
          </p:nvPr>
        </p:nvGraphicFramePr>
        <p:xfrm>
          <a:off x="452438" y="1119188"/>
          <a:ext cx="8435975" cy="4984750"/>
        </p:xfrm>
        <a:graphic>
          <a:graphicData uri="http://schemas.openxmlformats.org/drawingml/2006/table">
            <a:tbl>
              <a:tblPr/>
              <a:tblGrid>
                <a:gridCol w="1463675">
                  <a:extLst>
                    <a:ext uri="{9D8B030D-6E8A-4147-A177-3AD203B41FA5}">
                      <a16:colId xmlns:a16="http://schemas.microsoft.com/office/drawing/2014/main" val="20000"/>
                    </a:ext>
                  </a:extLst>
                </a:gridCol>
                <a:gridCol w="1717675">
                  <a:extLst>
                    <a:ext uri="{9D8B030D-6E8A-4147-A177-3AD203B41FA5}">
                      <a16:colId xmlns:a16="http://schemas.microsoft.com/office/drawing/2014/main" val="20001"/>
                    </a:ext>
                  </a:extLst>
                </a:gridCol>
                <a:gridCol w="1963737">
                  <a:extLst>
                    <a:ext uri="{9D8B030D-6E8A-4147-A177-3AD203B41FA5}">
                      <a16:colId xmlns:a16="http://schemas.microsoft.com/office/drawing/2014/main" val="20002"/>
                    </a:ext>
                  </a:extLst>
                </a:gridCol>
                <a:gridCol w="1595438">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tblGrid>
              <a:tr h="10175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Georgia" pitchFamily="18"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Balance der Sinneswahr-nehmung</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Emotions-regulation</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Resilienz-faktoren / Bindung</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Selbst- wirksamkeit</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1636735">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Struktur</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rgbClr val="000000"/>
                          </a:solidFill>
                          <a:effectLst/>
                          <a:latin typeface="Georgia" pitchFamily="18" charset="0"/>
                        </a:rPr>
                        <a:t>Farbkonzept, Materialien,</a:t>
                      </a:r>
                      <a:endParaRPr kumimoji="0" lang="de-CH" sz="1600" b="0" i="0" u="none" strike="noStrike" cap="none" normalizeH="0" baseline="0" dirty="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rgbClr val="000000"/>
                          </a:solidFill>
                          <a:effectLst/>
                          <a:latin typeface="Georgia" pitchFamily="18" charset="0"/>
                        </a:rPr>
                        <a:t>Heile Umgebung</a:t>
                      </a:r>
                      <a:endParaRPr kumimoji="0" lang="de-CH" sz="1600" b="0" i="0" u="none" strike="noStrike" cap="none" normalizeH="0" baseline="0" dirty="0">
                        <a:ln>
                          <a:noFill/>
                        </a:ln>
                        <a:solidFill>
                          <a:srgbClr val="000000"/>
                        </a:solidFill>
                        <a:effectLst/>
                        <a:latin typeface="Georgia" pitchFamily="18" charset="0"/>
                        <a:ea typeface="Calibri" pitchFamily="34" charset="0"/>
                        <a:cs typeface="Times New Roman" pitchFamily="18" charset="0"/>
                      </a:endParaRPr>
                    </a:p>
                  </a:txBody>
                  <a:tcPr marL="70127" marR="70127" marT="36545" marB="365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Gefühlsraum</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Einzelstunden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Die Hoheit übers eigene Zimmer,</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Regeln aushandeln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22406">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Mitarbeiter</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Imaginations-übungen /</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Achtsamkeits-übungen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Emotionales Versorgungsteam</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„Birgit kommt um zehn“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Erlebnis-orientierte Teamtage</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Judotraining / Haltetechniken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8077">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Georgia" pitchFamily="18" charset="0"/>
                        </a:rPr>
                        <a:t>Kinder</a:t>
                      </a:r>
                      <a:endParaRPr kumimoji="0" lang="de-CH" sz="18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Massagen, Öle</a:t>
                      </a:r>
                      <a:endParaRPr kumimoji="0" lang="de-CH" sz="1600" b="0" i="0" u="none" strike="noStrike" cap="none" normalizeH="0" baseline="0">
                        <a:ln>
                          <a:noFill/>
                        </a:ln>
                        <a:solidFill>
                          <a:srgbClr val="000000"/>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Aufmerksam machen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a:ln>
                            <a:noFill/>
                          </a:ln>
                          <a:solidFill>
                            <a:srgbClr val="000000"/>
                          </a:solidFill>
                          <a:effectLst/>
                          <a:latin typeface="Georgia" pitchFamily="18" charset="0"/>
                        </a:rPr>
                        <a:t>Gefühle kennen lernen / unter-scheiden</a:t>
                      </a:r>
                      <a:endParaRPr kumimoji="0" lang="de-CH" sz="1600" b="0" i="0" u="none" strike="noStrike" cap="none" normalizeH="0" baseline="0">
                        <a:ln>
                          <a:noFill/>
                        </a:ln>
                        <a:solidFill>
                          <a:srgbClr val="000000"/>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Georgia" pitchFamily="18" charset="0"/>
                        </a:rPr>
                        <a:t>Aktivitäten, die stark machen</a:t>
                      </a:r>
                      <a:endParaRPr kumimoji="0" lang="de-CH" sz="1600" b="0" i="0" u="none" strike="noStrike" cap="none" normalizeH="0" baseline="0" dirty="0">
                        <a:ln>
                          <a:noFill/>
                        </a:ln>
                        <a:solidFill>
                          <a:schemeClr val="tx1"/>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chemeClr val="bg1"/>
                          </a:solidFill>
                          <a:effectLst/>
                          <a:latin typeface="Georgia" pitchFamily="18" charset="0"/>
                        </a:rPr>
                        <a:t>Notfallkoffer,</a:t>
                      </a:r>
                      <a:endParaRPr kumimoji="0" lang="de-CH" sz="1600" b="0" i="0" u="none" strike="noStrike" cap="none" normalizeH="0" baseline="0" dirty="0">
                        <a:ln>
                          <a:noFill/>
                        </a:ln>
                        <a:solidFill>
                          <a:schemeClr val="bg1"/>
                        </a:solidFill>
                        <a:effectLst/>
                        <a:latin typeface="Georgia" pitchFamily="18" charset="0"/>
                      </a:endParaRPr>
                    </a:p>
                    <a:p>
                      <a:pPr marL="0" marR="0" lvl="0" indent="0" algn="ctr" defTabSz="914400" rtl="0" eaLnBrk="0" fontAlgn="base" latinLnBrk="0" hangingPunct="0">
                        <a:lnSpc>
                          <a:spcPct val="115000"/>
                        </a:lnSpc>
                        <a:spcBef>
                          <a:spcPct val="0"/>
                        </a:spcBef>
                        <a:spcAft>
                          <a:spcPct val="0"/>
                        </a:spcAft>
                        <a:buClrTx/>
                        <a:buSzTx/>
                        <a:buFontTx/>
                        <a:buNone/>
                        <a:tabLst/>
                      </a:pPr>
                      <a:r>
                        <a:rPr kumimoji="0" lang="de-DE" sz="1600" b="0" i="0" u="none" strike="noStrike" cap="none" normalizeH="0" baseline="0" dirty="0">
                          <a:ln>
                            <a:noFill/>
                          </a:ln>
                          <a:solidFill>
                            <a:schemeClr val="bg1"/>
                          </a:solidFill>
                          <a:effectLst/>
                          <a:latin typeface="Georgia" pitchFamily="18" charset="0"/>
                        </a:rPr>
                        <a:t>Soziale Kompetenz</a:t>
                      </a:r>
                      <a:endParaRPr kumimoji="0" lang="de-CH" sz="1600" b="0" i="0" u="none" strike="noStrike" cap="none" normalizeH="0" baseline="0" dirty="0">
                        <a:ln>
                          <a:noFill/>
                        </a:ln>
                        <a:solidFill>
                          <a:schemeClr val="bg1"/>
                        </a:solidFill>
                        <a:effectLst/>
                        <a:latin typeface="Georgia" pitchFamily="18" charset="0"/>
                        <a:ea typeface="Calibri" pitchFamily="34" charset="0"/>
                        <a:cs typeface="Times New Roman" pitchFamily="18" charset="0"/>
                      </a:endParaRPr>
                    </a:p>
                  </a:txBody>
                  <a:tcPr marL="71114" marR="71114" marT="35557" marB="355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0080"/>
                    </a:solidFill>
                  </a:tcPr>
                </a:tc>
                <a:extLst>
                  <a:ext uri="{0D108BD9-81ED-4DB2-BD59-A6C34878D82A}">
                    <a16:rowId xmlns:a16="http://schemas.microsoft.com/office/drawing/2014/main" val="10003"/>
                  </a:ext>
                </a:extLst>
              </a:tr>
            </a:tbl>
          </a:graphicData>
        </a:graphic>
      </p:graphicFrame>
      <p:sp>
        <p:nvSpPr>
          <p:cNvPr id="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56</a:t>
            </a:fld>
            <a:endParaRPr lang="de-CH" sz="800"/>
          </a:p>
        </p:txBody>
      </p:sp>
      <p:sp>
        <p:nvSpPr>
          <p:cNvPr id="9"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260B1085-4B67-40CE-8037-A0FE84738B5D}" type="slidenum">
              <a:rPr lang="de-CH" smtClean="0"/>
              <a:pPr>
                <a:defRPr/>
              </a:pPr>
              <a:t>56</a:t>
            </a:fld>
            <a:endParaRPr lang="de-CH"/>
          </a:p>
        </p:txBody>
      </p:sp>
    </p:spTree>
    <p:extLst>
      <p:ext uri="{BB962C8B-B14F-4D97-AF65-F5344CB8AC3E}">
        <p14:creationId xmlns:p14="http://schemas.microsoft.com/office/powerpoint/2010/main" val="2193076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1"/>
          <p:cNvSpPr>
            <a:spLocks noGrp="1"/>
          </p:cNvSpPr>
          <p:nvPr>
            <p:ph type="title"/>
          </p:nvPr>
        </p:nvSpPr>
        <p:spPr>
          <a:xfrm>
            <a:off x="720725" y="518724"/>
            <a:ext cx="6837362" cy="1079500"/>
          </a:xfrm>
        </p:spPr>
        <p:txBody>
          <a:bodyPr/>
          <a:lstStyle/>
          <a:p>
            <a:r>
              <a:rPr lang="de-DE" sz="2800" b="0" dirty="0">
                <a:solidFill>
                  <a:srgbClr val="ED7925"/>
                </a:solidFill>
              </a:rPr>
              <a:t>Individuelle Regeln</a:t>
            </a:r>
          </a:p>
        </p:txBody>
      </p:sp>
      <p:sp>
        <p:nvSpPr>
          <p:cNvPr id="9219" name="Inhaltsplatzhalter 2"/>
          <p:cNvSpPr>
            <a:spLocks noGrp="1"/>
          </p:cNvSpPr>
          <p:nvPr>
            <p:ph idx="1"/>
          </p:nvPr>
        </p:nvSpPr>
        <p:spPr>
          <a:xfrm>
            <a:off x="738187" y="1431536"/>
            <a:ext cx="7212013" cy="4354513"/>
          </a:xfrm>
        </p:spPr>
        <p:txBody>
          <a:bodyPr/>
          <a:lstStyle/>
          <a:p>
            <a:pPr marL="0" indent="0">
              <a:lnSpc>
                <a:spcPct val="100000"/>
              </a:lnSpc>
              <a:spcAft>
                <a:spcPts val="1200"/>
              </a:spcAft>
              <a:buFont typeface="Georgia" pitchFamily="18" charset="0"/>
              <a:buNone/>
              <a:defRPr/>
            </a:pPr>
            <a:r>
              <a:rPr lang="de-DE" sz="2400" dirty="0"/>
              <a:t>„Der reissende Fluss wird gewalttätig genannt. Warum nicht das Flussbett, welches ihn einengt?“ </a:t>
            </a:r>
            <a:br>
              <a:rPr lang="de-DE" sz="2400" dirty="0"/>
            </a:br>
            <a:endParaRPr lang="de-DE" sz="2400" dirty="0"/>
          </a:p>
          <a:p>
            <a:pPr>
              <a:lnSpc>
                <a:spcPct val="100000"/>
              </a:lnSpc>
              <a:spcAft>
                <a:spcPts val="1200"/>
              </a:spcAft>
              <a:buFont typeface="Georgia" pitchFamily="18" charset="0"/>
              <a:buNone/>
              <a:defRPr/>
            </a:pPr>
            <a:r>
              <a:rPr lang="de-DE" sz="2400" i="1" dirty="0"/>
              <a:t> Bertolt Brecht</a:t>
            </a:r>
            <a:endParaRPr lang="de-DE" sz="2400" dirty="0"/>
          </a:p>
          <a:p>
            <a:pPr>
              <a:lnSpc>
                <a:spcPct val="100000"/>
              </a:lnSpc>
              <a:spcAft>
                <a:spcPts val="1200"/>
              </a:spcAft>
              <a:defRPr/>
            </a:pPr>
            <a:endParaRPr lang="de-DE" dirty="0"/>
          </a:p>
        </p:txBody>
      </p:sp>
      <p:pic>
        <p:nvPicPr>
          <p:cNvPr id="114695" name="Picture 2" descr="C:\Users\Schmid\Pictures\Stanciu300_225o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538" y="267176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57</a:t>
            </a:fld>
            <a:endParaRPr lang="de-CH" sz="800"/>
          </a:p>
        </p:txBody>
      </p:sp>
      <p:sp>
        <p:nvSpPr>
          <p:cNvPr id="8"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260B1085-4B67-40CE-8037-A0FE84738B5D}" type="slidenum">
              <a:rPr lang="de-CH" smtClean="0"/>
              <a:pPr>
                <a:defRPr/>
              </a:pPr>
              <a:t>57</a:t>
            </a:fld>
            <a:endParaRPr lang="de-CH"/>
          </a:p>
        </p:txBody>
      </p:sp>
    </p:spTree>
    <p:extLst>
      <p:ext uri="{BB962C8B-B14F-4D97-AF65-F5344CB8AC3E}">
        <p14:creationId xmlns:p14="http://schemas.microsoft.com/office/powerpoint/2010/main" val="2803504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5140" y="453434"/>
            <a:ext cx="7848040" cy="1079500"/>
          </a:xfrm>
        </p:spPr>
        <p:txBody>
          <a:bodyPr/>
          <a:lstStyle/>
          <a:p>
            <a:r>
              <a:rPr lang="de-CH" sz="2800" dirty="0"/>
              <a:t>Fazit: </a:t>
            </a:r>
            <a:r>
              <a:rPr lang="de-CH" sz="2800" dirty="0">
                <a:solidFill>
                  <a:srgbClr val="5B5055"/>
                </a:solidFill>
              </a:rPr>
              <a:t>Umgang mit Regeln </a:t>
            </a:r>
            <a:br>
              <a:rPr lang="de-CH" sz="2800" b="0" dirty="0"/>
            </a:br>
            <a:r>
              <a:rPr lang="de-CH" sz="2800" b="0" dirty="0">
                <a:solidFill>
                  <a:srgbClr val="ED7925"/>
                </a:solidFill>
              </a:rPr>
              <a:t>Wenig Regeln, viele Absprachen</a:t>
            </a:r>
          </a:p>
        </p:txBody>
      </p:sp>
      <p:pic>
        <p:nvPicPr>
          <p:cNvPr id="81922" name="Picture 2" descr="\\volusers\W7redir$\spyarc\Documents\My Pictures\0,1020,1469444,0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46058" y="2896211"/>
            <a:ext cx="3402106" cy="2470614"/>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173735" y="1825574"/>
            <a:ext cx="8395447" cy="1015663"/>
          </a:xfrm>
          <a:prstGeom prst="rect">
            <a:avLst/>
          </a:prstGeom>
          <a:noFill/>
        </p:spPr>
        <p:txBody>
          <a:bodyPr wrap="square" rtlCol="0">
            <a:spAutoFit/>
          </a:bodyPr>
          <a:lstStyle/>
          <a:p>
            <a:pPr>
              <a:lnSpc>
                <a:spcPct val="150000"/>
              </a:lnSpc>
            </a:pPr>
            <a:r>
              <a:rPr lang="de-CH" sz="2000" dirty="0">
                <a:solidFill>
                  <a:schemeClr val="tx1">
                    <a:lumMod val="75000"/>
                    <a:lumOff val="25000"/>
                  </a:schemeClr>
                </a:solidFill>
              </a:rPr>
              <a:t>«Möglichst wenig abstrakte, institutionalisierte  Regeln und möglichst </a:t>
            </a:r>
          </a:p>
          <a:p>
            <a:pPr>
              <a:lnSpc>
                <a:spcPct val="150000"/>
              </a:lnSpc>
            </a:pPr>
            <a:r>
              <a:rPr lang="de-CH" sz="2000" dirty="0">
                <a:solidFill>
                  <a:schemeClr val="tx1">
                    <a:lumMod val="75000"/>
                    <a:lumOff val="25000"/>
                  </a:schemeClr>
                </a:solidFill>
              </a:rPr>
              <a:t>viele persönliche Absprachen zwischen Sozialpädagogen und Kindern»</a:t>
            </a:r>
          </a:p>
        </p:txBody>
      </p:sp>
      <p:sp>
        <p:nvSpPr>
          <p:cNvPr id="8" name="Textfeld 7"/>
          <p:cNvSpPr txBox="1"/>
          <p:nvPr/>
        </p:nvSpPr>
        <p:spPr>
          <a:xfrm>
            <a:off x="173735" y="3533176"/>
            <a:ext cx="5333511" cy="1938992"/>
          </a:xfrm>
          <a:prstGeom prst="rect">
            <a:avLst/>
          </a:prstGeom>
          <a:noFill/>
        </p:spPr>
        <p:txBody>
          <a:bodyPr wrap="none" rtlCol="0">
            <a:spAutoFit/>
          </a:bodyPr>
          <a:lstStyle/>
          <a:p>
            <a:pPr>
              <a:lnSpc>
                <a:spcPct val="150000"/>
              </a:lnSpc>
            </a:pPr>
            <a:r>
              <a:rPr lang="de-CH" sz="2000" dirty="0">
                <a:solidFill>
                  <a:schemeClr val="tx1">
                    <a:lumMod val="75000"/>
                    <a:lumOff val="25000"/>
                  </a:schemeClr>
                </a:solidFill>
              </a:rPr>
              <a:t>«Gerade traumatisierte Kinder sollen lernen, </a:t>
            </a:r>
          </a:p>
          <a:p>
            <a:pPr>
              <a:lnSpc>
                <a:spcPct val="150000"/>
              </a:lnSpc>
            </a:pPr>
            <a:r>
              <a:rPr lang="de-CH" sz="2000" dirty="0">
                <a:solidFill>
                  <a:schemeClr val="tx1">
                    <a:lumMod val="75000"/>
                    <a:lumOff val="25000"/>
                  </a:schemeClr>
                </a:solidFill>
              </a:rPr>
              <a:t>sich für ihre Bedürfnisse einzusetzen,</a:t>
            </a:r>
          </a:p>
          <a:p>
            <a:pPr>
              <a:lnSpc>
                <a:spcPct val="150000"/>
              </a:lnSpc>
            </a:pPr>
            <a:r>
              <a:rPr lang="de-CH" sz="2000" dirty="0">
                <a:solidFill>
                  <a:schemeClr val="tx1">
                    <a:lumMod val="75000"/>
                    <a:lumOff val="25000"/>
                  </a:schemeClr>
                </a:solidFill>
              </a:rPr>
              <a:t>diese zu vertreten und darüber mit </a:t>
            </a:r>
          </a:p>
          <a:p>
            <a:pPr>
              <a:lnSpc>
                <a:spcPct val="150000"/>
              </a:lnSpc>
            </a:pPr>
            <a:r>
              <a:rPr lang="de-CH" sz="2000" dirty="0">
                <a:solidFill>
                  <a:schemeClr val="tx1">
                    <a:lumMod val="75000"/>
                    <a:lumOff val="25000"/>
                  </a:schemeClr>
                </a:solidFill>
              </a:rPr>
              <a:t>Erwachsenen konstruktiv zu verhandeln.»</a:t>
            </a:r>
          </a:p>
        </p:txBody>
      </p:sp>
      <p:sp>
        <p:nvSpPr>
          <p:cNvPr id="11"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4" name="Foliennummernplatzhalter 3"/>
          <p:cNvSpPr>
            <a:spLocks noGrp="1"/>
          </p:cNvSpPr>
          <p:nvPr>
            <p:ph type="sldNum" sz="quarter" idx="10"/>
          </p:nvPr>
        </p:nvSpPr>
        <p:spPr/>
        <p:txBody>
          <a:bodyPr/>
          <a:lstStyle/>
          <a:p>
            <a:pPr>
              <a:defRPr/>
            </a:pPr>
            <a:r>
              <a:rPr lang="de-CH" dirty="0"/>
              <a:t>    |  </a:t>
            </a:r>
            <a:fld id="{6FDD6710-56F7-4826-8909-516AA9625932}" type="slidenum">
              <a:rPr lang="de-CH" smtClean="0"/>
              <a:pPr>
                <a:defRPr/>
              </a:pPr>
              <a:t>58</a:t>
            </a:fld>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Tree>
    <p:extLst>
      <p:ext uri="{BB962C8B-B14F-4D97-AF65-F5344CB8AC3E}">
        <p14:creationId xmlns:p14="http://schemas.microsoft.com/office/powerpoint/2010/main" val="4096117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2"/>
          <p:cNvSpPr>
            <a:spLocks noGrp="1" noChangeArrowheads="1"/>
          </p:cNvSpPr>
          <p:nvPr>
            <p:ph type="title"/>
          </p:nvPr>
        </p:nvSpPr>
        <p:spPr>
          <a:xfrm>
            <a:off x="615011" y="534988"/>
            <a:ext cx="7424737" cy="1079500"/>
          </a:xfrm>
        </p:spPr>
        <p:txBody>
          <a:bodyPr/>
          <a:lstStyle/>
          <a:p>
            <a:r>
              <a:rPr lang="de-DE" sz="2800" b="0" dirty="0">
                <a:solidFill>
                  <a:srgbClr val="ED7925"/>
                </a:solidFill>
              </a:rPr>
              <a:t>Notfallkoffer packen</a:t>
            </a:r>
            <a:endParaRPr lang="en-US" sz="2800" b="0" dirty="0">
              <a:solidFill>
                <a:srgbClr val="ED7925"/>
              </a:solidFill>
            </a:endParaRPr>
          </a:p>
        </p:txBody>
      </p:sp>
      <p:sp>
        <p:nvSpPr>
          <p:cNvPr id="117766" name="Rectangle 3"/>
          <p:cNvSpPr txBox="1">
            <a:spLocks noChangeArrowheads="1"/>
          </p:cNvSpPr>
          <p:nvPr/>
        </p:nvSpPr>
        <p:spPr bwMode="auto">
          <a:xfrm>
            <a:off x="651523" y="1155701"/>
            <a:ext cx="769937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7800" indent="-177800"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spcAft>
                <a:spcPts val="1200"/>
              </a:spcAft>
              <a:buClr>
                <a:srgbClr val="ED7925"/>
              </a:buClr>
              <a:buFont typeface="Georgia" pitchFamily="18" charset="0"/>
              <a:buChar char="›"/>
            </a:pPr>
            <a:r>
              <a:rPr lang="de-DE" sz="2200" dirty="0">
                <a:solidFill>
                  <a:srgbClr val="444424"/>
                </a:solidFill>
              </a:rPr>
              <a:t>Spannungszustände beobachten lassen – Skalierung.</a:t>
            </a:r>
          </a:p>
          <a:p>
            <a:pPr>
              <a:spcAft>
                <a:spcPts val="1200"/>
              </a:spcAft>
              <a:buClr>
                <a:srgbClr val="ED7925"/>
              </a:buClr>
              <a:buFont typeface="Georgia" pitchFamily="18" charset="0"/>
              <a:buChar char="›"/>
            </a:pPr>
            <a:r>
              <a:rPr lang="de-DE" sz="2200" dirty="0">
                <a:solidFill>
                  <a:srgbClr val="444424"/>
                </a:solidFill>
              </a:rPr>
              <a:t>Notfallkoffer für unterschiedliche Intensität der Spannungszustände entwickeln.</a:t>
            </a:r>
          </a:p>
          <a:p>
            <a:pPr>
              <a:spcAft>
                <a:spcPts val="1200"/>
              </a:spcAft>
              <a:buClr>
                <a:srgbClr val="ED7925"/>
              </a:buClr>
              <a:buFont typeface="Georgia" pitchFamily="18" charset="0"/>
              <a:buChar char="›"/>
            </a:pPr>
            <a:r>
              <a:rPr lang="de-DE" sz="2200" dirty="0">
                <a:solidFill>
                  <a:srgbClr val="444424"/>
                </a:solidFill>
              </a:rPr>
              <a:t>Bewältigung von Spannungszuständen verstärken – viel Zuwendung für Bewältigungsverhalten.</a:t>
            </a:r>
          </a:p>
          <a:p>
            <a:pPr>
              <a:spcAft>
                <a:spcPts val="1200"/>
              </a:spcAft>
              <a:buClr>
                <a:srgbClr val="ED7925"/>
              </a:buClr>
              <a:buFont typeface="Georgia" pitchFamily="18" charset="0"/>
              <a:buChar char="›"/>
            </a:pPr>
            <a:r>
              <a:rPr lang="de-DE" sz="2200" dirty="0">
                <a:solidFill>
                  <a:srgbClr val="444424"/>
                </a:solidFill>
              </a:rPr>
              <a:t>Hilfe holen einüben („Trockenübungen“).</a:t>
            </a:r>
          </a:p>
          <a:p>
            <a:pPr>
              <a:spcAft>
                <a:spcPts val="1200"/>
              </a:spcAft>
              <a:buClr>
                <a:srgbClr val="ED7925"/>
              </a:buClr>
              <a:buFont typeface="Georgia" pitchFamily="18" charset="0"/>
              <a:buChar char="›"/>
            </a:pPr>
            <a:r>
              <a:rPr lang="de-DE" sz="2200" dirty="0">
                <a:solidFill>
                  <a:srgbClr val="444424"/>
                </a:solidFill>
              </a:rPr>
              <a:t>Möglichst wenig Zuwendung direkt nach dem Problemverhalten.</a:t>
            </a:r>
          </a:p>
          <a:p>
            <a:pPr>
              <a:spcAft>
                <a:spcPts val="1200"/>
              </a:spcAft>
              <a:buClr>
                <a:srgbClr val="ED7925"/>
              </a:buClr>
              <a:buFont typeface="Georgia" pitchFamily="18" charset="0"/>
              <a:buChar char="›"/>
            </a:pPr>
            <a:r>
              <a:rPr lang="de-DE" sz="2200" dirty="0">
                <a:solidFill>
                  <a:srgbClr val="444424"/>
                </a:solidFill>
              </a:rPr>
              <a:t>Keine problemorientierten Gespräche in Spannungssituationen.</a:t>
            </a:r>
          </a:p>
          <a:p>
            <a:pPr>
              <a:spcAft>
                <a:spcPts val="1200"/>
              </a:spcAft>
              <a:buClr>
                <a:srgbClr val="ED7925"/>
              </a:buClr>
              <a:buFont typeface="Georgia" pitchFamily="18" charset="0"/>
              <a:buChar char="›"/>
            </a:pPr>
            <a:r>
              <a:rPr lang="de-DE" sz="2200" dirty="0">
                <a:solidFill>
                  <a:srgbClr val="444424"/>
                </a:solidFill>
              </a:rPr>
              <a:t>Jugendliche: Verhaltensanalysen schreiben lassen.</a:t>
            </a:r>
          </a:p>
          <a:p>
            <a:pPr>
              <a:spcAft>
                <a:spcPts val="1200"/>
              </a:spcAft>
              <a:buClr>
                <a:srgbClr val="ED7925"/>
              </a:buClr>
              <a:buFont typeface="Georgia" pitchFamily="18" charset="0"/>
              <a:buChar char="›"/>
            </a:pPr>
            <a:r>
              <a:rPr lang="de-DE" sz="2200" dirty="0">
                <a:solidFill>
                  <a:srgbClr val="444424"/>
                </a:solidFill>
              </a:rPr>
              <a:t>Gemeinsame Besprechung und Auswertung nach Austausch.</a:t>
            </a:r>
            <a:endParaRPr lang="en-US" sz="2200" dirty="0">
              <a:solidFill>
                <a:srgbClr val="444424"/>
              </a:solidFill>
            </a:endParaRPr>
          </a:p>
        </p:txBody>
      </p:sp>
      <p:sp>
        <p:nvSpPr>
          <p:cNvPr id="5" name="Foliennummernplatzhalter 3"/>
          <p:cNvSpPr txBox="1">
            <a:spLocks noGrp="1"/>
          </p:cNvSpPr>
          <p:nvPr/>
        </p:nvSpPr>
        <p:spPr bwMode="auto">
          <a:xfrm>
            <a:off x="7440613" y="6524625"/>
            <a:ext cx="10191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de-CH" sz="800"/>
              <a:t>    |  </a:t>
            </a:r>
            <a:fld id="{E584D7B3-8A3A-43FA-81E2-CEAEEAA643EC}" type="slidenum">
              <a:rPr lang="de-CH" sz="800"/>
              <a:pPr algn="r" eaLnBrk="1" hangingPunct="1"/>
              <a:t>59</a:t>
            </a:fld>
            <a:endParaRPr lang="de-CH" sz="800"/>
          </a:p>
        </p:txBody>
      </p:sp>
      <p:sp>
        <p:nvSpPr>
          <p:cNvPr id="8" name="Datumsplatzhalter 1"/>
          <p:cNvSpPr>
            <a:spLocks noGrp="1"/>
          </p:cNvSpPr>
          <p:nvPr>
            <p:ph type="dt" sz="quarter" idx="11"/>
          </p:nvPr>
        </p:nvSpPr>
        <p:spPr>
          <a:xfrm>
            <a:off x="4860925" y="6524625"/>
            <a:ext cx="1557338" cy="144463"/>
          </a:xfrm>
        </p:spPr>
        <p:txBody>
          <a:bodyPr/>
          <a:lstStyle/>
          <a:p>
            <a:pPr>
              <a:defRPr/>
            </a:pPr>
            <a:r>
              <a:rPr lang="de-DE"/>
              <a:t>27. November 2014</a:t>
            </a:r>
            <a:endParaRPr lang="de-CH" dirty="0"/>
          </a:p>
        </p:txBody>
      </p:sp>
      <p:sp>
        <p:nvSpPr>
          <p:cNvPr id="2" name="Fußzeilenplatzhalter 1"/>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3" name="Foliennummernplatzhalter 2"/>
          <p:cNvSpPr>
            <a:spLocks noGrp="1"/>
          </p:cNvSpPr>
          <p:nvPr>
            <p:ph type="sldNum" sz="quarter" idx="10"/>
          </p:nvPr>
        </p:nvSpPr>
        <p:spPr/>
        <p:txBody>
          <a:bodyPr/>
          <a:lstStyle/>
          <a:p>
            <a:pPr>
              <a:defRPr/>
            </a:pPr>
            <a:r>
              <a:rPr lang="de-CH"/>
              <a:t>    |  </a:t>
            </a:r>
            <a:fld id="{AE99BDC0-8AAE-4507-9CE5-5FDA628D1829}" type="slidenum">
              <a:rPr lang="de-CH" smtClean="0"/>
              <a:pPr>
                <a:defRPr/>
              </a:pPr>
              <a:t>59</a:t>
            </a:fld>
            <a:endParaRPr lang="de-CH"/>
          </a:p>
        </p:txBody>
      </p:sp>
    </p:spTree>
    <p:extLst>
      <p:ext uri="{BB962C8B-B14F-4D97-AF65-F5344CB8AC3E}">
        <p14:creationId xmlns:p14="http://schemas.microsoft.com/office/powerpoint/2010/main" val="201225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C:\Users\Schmid\Pictures\imagesCAWO6WX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2498725"/>
            <a:ext cx="19081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C:\Users\Schmid\Pictures\trotz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2417763"/>
            <a:ext cx="2128838"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C:\Users\Schmid\Pictures\Man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2254250"/>
            <a:ext cx="26193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itel 1"/>
          <p:cNvSpPr>
            <a:spLocks noGrp="1"/>
          </p:cNvSpPr>
          <p:nvPr>
            <p:ph type="title"/>
          </p:nvPr>
        </p:nvSpPr>
        <p:spPr>
          <a:xfrm>
            <a:off x="425450" y="357188"/>
            <a:ext cx="8261350" cy="1079500"/>
          </a:xfrm>
        </p:spPr>
        <p:txBody>
          <a:bodyPr/>
          <a:lstStyle/>
          <a:p>
            <a:r>
              <a:rPr lang="de-DE" altLang="de-DE" sz="2400" dirty="0">
                <a:solidFill>
                  <a:srgbClr val="5B5055"/>
                </a:solidFill>
              </a:rPr>
              <a:t>Grundidee zur Analyse von Problemverhalten</a:t>
            </a:r>
            <a:br>
              <a:rPr lang="de-DE" altLang="de-DE" sz="2400" dirty="0"/>
            </a:br>
            <a:r>
              <a:rPr lang="de-DE" altLang="de-DE" sz="2400" b="0" dirty="0">
                <a:solidFill>
                  <a:srgbClr val="ED7925"/>
                </a:solidFill>
              </a:rPr>
              <a:t>Vom Du zum Wir</a:t>
            </a:r>
          </a:p>
        </p:txBody>
      </p:sp>
      <p:sp>
        <p:nvSpPr>
          <p:cNvPr id="17414" name="Foliennummernplatzhalt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r>
              <a:rPr lang="de-CH" altLang="de-DE"/>
              <a:t>    |  </a:t>
            </a:r>
            <a:fld id="{AA8C52AC-62EE-4061-88E8-577F06B4E1F0}" type="slidenum">
              <a:rPr lang="de-CH" altLang="de-DE" smtClean="0"/>
              <a:pPr eaLnBrk="1" hangingPunct="1"/>
              <a:t>6</a:t>
            </a:fld>
            <a:endParaRPr lang="de-CH" altLang="de-DE"/>
          </a:p>
        </p:txBody>
      </p:sp>
      <p:sp>
        <p:nvSpPr>
          <p:cNvPr id="5" name="Datumsplatzhalter 4"/>
          <p:cNvSpPr>
            <a:spLocks noGrp="1"/>
          </p:cNvSpPr>
          <p:nvPr>
            <p:ph type="dt" sz="quarter" idx="11"/>
          </p:nvPr>
        </p:nvSpPr>
        <p:spPr/>
        <p:txBody>
          <a:bodyPr/>
          <a:lstStyle/>
          <a:p>
            <a:pPr>
              <a:defRPr/>
            </a:pPr>
            <a:r>
              <a:rPr lang="de-DE"/>
              <a:t>27. November 2014</a:t>
            </a:r>
            <a:endParaRPr lang="de-CH"/>
          </a:p>
        </p:txBody>
      </p:sp>
      <p:sp>
        <p:nvSpPr>
          <p:cNvPr id="6"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 name="Wolkenförmige Legende 3"/>
          <p:cNvSpPr/>
          <p:nvPr/>
        </p:nvSpPr>
        <p:spPr>
          <a:xfrm>
            <a:off x="854075" y="1220788"/>
            <a:ext cx="7258050" cy="1196975"/>
          </a:xfrm>
          <a:prstGeom prst="cloudCallout">
            <a:avLst>
              <a:gd name="adj1" fmla="val -17936"/>
              <a:gd name="adj2" fmla="val 79478"/>
            </a:avLst>
          </a:prstGeom>
          <a:solidFill>
            <a:srgbClr val="00B0F0"/>
          </a:solidFill>
          <a:ln>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Die Beziehung- und Beziehungsfähigkeit   soll sich verbessern</a:t>
            </a:r>
          </a:p>
        </p:txBody>
      </p:sp>
      <p:sp>
        <p:nvSpPr>
          <p:cNvPr id="3" name="Pfeil nach links und rechts 2"/>
          <p:cNvSpPr/>
          <p:nvPr/>
        </p:nvSpPr>
        <p:spPr>
          <a:xfrm>
            <a:off x="2211388" y="2855913"/>
            <a:ext cx="5080000" cy="3322637"/>
          </a:xfrm>
          <a:prstGeom prst="leftRightArrow">
            <a:avLst/>
          </a:prstGeom>
          <a:solidFill>
            <a:srgbClr val="ED7925"/>
          </a:solidFill>
          <a:ln w="38100">
            <a:solidFill>
              <a:srgbClr val="5B5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Interaktion</a:t>
            </a:r>
          </a:p>
          <a:p>
            <a:pPr algn="ctr">
              <a:defRPr/>
            </a:pPr>
            <a:r>
              <a:rPr lang="de-DE" dirty="0"/>
              <a:t>pädagogische</a:t>
            </a:r>
          </a:p>
          <a:p>
            <a:pPr algn="ctr">
              <a:defRPr/>
            </a:pPr>
            <a:r>
              <a:rPr lang="de-DE" dirty="0"/>
              <a:t>Begegnung </a:t>
            </a:r>
          </a:p>
        </p:txBody>
      </p:sp>
    </p:spTree>
    <p:extLst>
      <p:ext uri="{BB962C8B-B14F-4D97-AF65-F5344CB8AC3E}">
        <p14:creationId xmlns:p14="http://schemas.microsoft.com/office/powerpoint/2010/main" val="830712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Object 3"/>
          <p:cNvGraphicFramePr>
            <a:graphicFrameLocks noGrp="1" noChangeAspect="1"/>
          </p:cNvGraphicFramePr>
          <p:nvPr>
            <p:ph sz="quarter" idx="4294967295"/>
          </p:nvPr>
        </p:nvGraphicFramePr>
        <p:xfrm>
          <a:off x="4572000" y="836613"/>
          <a:ext cx="1368425" cy="1439862"/>
        </p:xfrm>
        <a:graphic>
          <a:graphicData uri="http://schemas.openxmlformats.org/presentationml/2006/ole">
            <mc:AlternateContent xmlns:mc="http://schemas.openxmlformats.org/markup-compatibility/2006">
              <mc:Choice xmlns:v="urn:schemas-microsoft-com:vml" Requires="v">
                <p:oleObj spid="_x0000_s2230" name="Photo Editor-Foto" r:id="rId3" imgW="752381" imgH="990738" progId="">
                  <p:embed/>
                </p:oleObj>
              </mc:Choice>
              <mc:Fallback>
                <p:oleObj name="Photo Editor-Foto" r:id="rId3" imgW="752381" imgH="990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836613"/>
                        <a:ext cx="13684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8787" name="Object 4"/>
          <p:cNvGraphicFramePr>
            <a:graphicFrameLocks noGrp="1" noChangeAspect="1"/>
          </p:cNvGraphicFramePr>
          <p:nvPr>
            <p:ph sz="quarter" idx="4294967295"/>
          </p:nvPr>
        </p:nvGraphicFramePr>
        <p:xfrm>
          <a:off x="6192838" y="2012950"/>
          <a:ext cx="1543050" cy="1557338"/>
        </p:xfrm>
        <a:graphic>
          <a:graphicData uri="http://schemas.openxmlformats.org/presentationml/2006/ole">
            <mc:AlternateContent xmlns:mc="http://schemas.openxmlformats.org/markup-compatibility/2006">
              <mc:Choice xmlns:v="urn:schemas-microsoft-com:vml" Requires="v">
                <p:oleObj spid="_x0000_s2231" name="Photo Editor-Foto" r:id="rId5" imgW="1857143" imgH="1781424" progId="">
                  <p:embed/>
                </p:oleObj>
              </mc:Choice>
              <mc:Fallback>
                <p:oleObj name="Photo Editor-Foto" r:id="rId5" imgW="1857143" imgH="17814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2838" y="2012950"/>
                        <a:ext cx="1543050" cy="155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8" name="Object 5"/>
          <p:cNvGraphicFramePr>
            <a:graphicFrameLocks noGrp="1" noChangeAspect="1"/>
          </p:cNvGraphicFramePr>
          <p:nvPr>
            <p:ph sz="quarter" idx="4294967295"/>
          </p:nvPr>
        </p:nvGraphicFramePr>
        <p:xfrm>
          <a:off x="0" y="4581525"/>
          <a:ext cx="2460625" cy="1943100"/>
        </p:xfrm>
        <a:graphic>
          <a:graphicData uri="http://schemas.openxmlformats.org/presentationml/2006/ole">
            <mc:AlternateContent xmlns:mc="http://schemas.openxmlformats.org/markup-compatibility/2006">
              <mc:Choice xmlns:v="urn:schemas-microsoft-com:vml" Requires="v">
                <p:oleObj spid="_x0000_s2232" name="Photo Editor-Foto" r:id="rId7" imgW="2857899" imgH="1943371" progId="">
                  <p:embed/>
                </p:oleObj>
              </mc:Choice>
              <mc:Fallback>
                <p:oleObj name="Photo Editor-Foto" r:id="rId7" imgW="2857899" imgH="194337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81525"/>
                        <a:ext cx="246062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9" name="Object 6"/>
          <p:cNvGraphicFramePr>
            <a:graphicFrameLocks noGrp="1" noChangeAspect="1"/>
          </p:cNvGraphicFramePr>
          <p:nvPr>
            <p:ph sz="quarter" idx="4294967295"/>
          </p:nvPr>
        </p:nvGraphicFramePr>
        <p:xfrm>
          <a:off x="7019925" y="3716338"/>
          <a:ext cx="1931988" cy="1312862"/>
        </p:xfrm>
        <a:graphic>
          <a:graphicData uri="http://schemas.openxmlformats.org/presentationml/2006/ole">
            <mc:AlternateContent xmlns:mc="http://schemas.openxmlformats.org/markup-compatibility/2006">
              <mc:Choice xmlns:v="urn:schemas-microsoft-com:vml" Requires="v">
                <p:oleObj spid="_x0000_s2233" name="Photo Editor-Foto" r:id="rId9" imgW="1428949" imgH="971686" progId="">
                  <p:embed/>
                </p:oleObj>
              </mc:Choice>
              <mc:Fallback>
                <p:oleObj name="Photo Editor-Foto" r:id="rId9" imgW="1428949" imgH="971686"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9925" y="3716338"/>
                        <a:ext cx="1931988" cy="131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0" name="Object 7"/>
          <p:cNvGraphicFramePr>
            <a:graphicFrameLocks noChangeAspect="1"/>
          </p:cNvGraphicFramePr>
          <p:nvPr/>
        </p:nvGraphicFramePr>
        <p:xfrm>
          <a:off x="3708400" y="2349500"/>
          <a:ext cx="2065338" cy="1943100"/>
        </p:xfrm>
        <a:graphic>
          <a:graphicData uri="http://schemas.openxmlformats.org/presentationml/2006/ole">
            <mc:AlternateContent xmlns:mc="http://schemas.openxmlformats.org/markup-compatibility/2006">
              <mc:Choice xmlns:v="urn:schemas-microsoft-com:vml" Requires="v">
                <p:oleObj spid="_x0000_s2234" name="Photo Editor-Foto" r:id="rId11" imgW="2857899" imgH="2142857" progId="">
                  <p:embed/>
                </p:oleObj>
              </mc:Choice>
              <mc:Fallback>
                <p:oleObj name="Photo Editor-Foto" r:id="rId11" imgW="2857899" imgH="2142857"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8400" y="2349500"/>
                        <a:ext cx="2065338"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1" name="Object 8"/>
          <p:cNvGraphicFramePr>
            <a:graphicFrameLocks noChangeAspect="1"/>
          </p:cNvGraphicFramePr>
          <p:nvPr/>
        </p:nvGraphicFramePr>
        <p:xfrm>
          <a:off x="3348038" y="5013325"/>
          <a:ext cx="1714500" cy="1714500"/>
        </p:xfrm>
        <a:graphic>
          <a:graphicData uri="http://schemas.openxmlformats.org/presentationml/2006/ole">
            <mc:AlternateContent xmlns:mc="http://schemas.openxmlformats.org/markup-compatibility/2006">
              <mc:Choice xmlns:v="urn:schemas-microsoft-com:vml" Requires="v">
                <p:oleObj spid="_x0000_s2235" name="Photo Editor-Foto" r:id="rId13" imgW="1714739" imgH="1714739" progId="">
                  <p:embed/>
                </p:oleObj>
              </mc:Choice>
              <mc:Fallback>
                <p:oleObj name="Photo Editor-Foto" r:id="rId13" imgW="1714739" imgH="1714739"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8038" y="5013325"/>
                        <a:ext cx="1714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2" name="Object 9"/>
          <p:cNvGraphicFramePr>
            <a:graphicFrameLocks noChangeAspect="1"/>
          </p:cNvGraphicFramePr>
          <p:nvPr/>
        </p:nvGraphicFramePr>
        <p:xfrm>
          <a:off x="1908175" y="2276475"/>
          <a:ext cx="1441450" cy="1727200"/>
        </p:xfrm>
        <a:graphic>
          <a:graphicData uri="http://schemas.openxmlformats.org/presentationml/2006/ole">
            <mc:AlternateContent xmlns:mc="http://schemas.openxmlformats.org/markup-compatibility/2006">
              <mc:Choice xmlns:v="urn:schemas-microsoft-com:vml" Requires="v">
                <p:oleObj spid="_x0000_s2236" name="Photo Editor-Foto" r:id="rId15" imgW="752381" imgH="1142857" progId="">
                  <p:embed/>
                </p:oleObj>
              </mc:Choice>
              <mc:Fallback>
                <p:oleObj name="Photo Editor-Foto" r:id="rId15" imgW="752381" imgH="1142857"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8175" y="2276475"/>
                        <a:ext cx="144145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3" name="Object 10"/>
          <p:cNvGraphicFramePr>
            <a:graphicFrameLocks noChangeAspect="1"/>
          </p:cNvGraphicFramePr>
          <p:nvPr/>
        </p:nvGraphicFramePr>
        <p:xfrm>
          <a:off x="5867400" y="3789363"/>
          <a:ext cx="1028700" cy="1439862"/>
        </p:xfrm>
        <a:graphic>
          <a:graphicData uri="http://schemas.openxmlformats.org/presentationml/2006/ole">
            <mc:AlternateContent xmlns:mc="http://schemas.openxmlformats.org/markup-compatibility/2006">
              <mc:Choice xmlns:v="urn:schemas-microsoft-com:vml" Requires="v">
                <p:oleObj spid="_x0000_s2237" name="Photo Editor-Foto" r:id="rId17" imgW="1028844" imgH="1028844" progId="">
                  <p:embed/>
                </p:oleObj>
              </mc:Choice>
              <mc:Fallback>
                <p:oleObj name="Photo Editor-Foto" r:id="rId17" imgW="1028844" imgH="1028844"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7400" y="3789363"/>
                        <a:ext cx="1028700"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4" name="Object 11"/>
          <p:cNvGraphicFramePr>
            <a:graphicFrameLocks noChangeAspect="1"/>
          </p:cNvGraphicFramePr>
          <p:nvPr/>
        </p:nvGraphicFramePr>
        <p:xfrm>
          <a:off x="6732588" y="5300663"/>
          <a:ext cx="1455737" cy="1311275"/>
        </p:xfrm>
        <a:graphic>
          <a:graphicData uri="http://schemas.openxmlformats.org/presentationml/2006/ole">
            <mc:AlternateContent xmlns:mc="http://schemas.openxmlformats.org/markup-compatibility/2006">
              <mc:Choice xmlns:v="urn:schemas-microsoft-com:vml" Requires="v">
                <p:oleObj spid="_x0000_s2238" name="Photo Editor-Foto" r:id="rId19" imgW="952633" imgH="952633" progId="">
                  <p:embed/>
                </p:oleObj>
              </mc:Choice>
              <mc:Fallback>
                <p:oleObj name="Photo Editor-Foto" r:id="rId19" imgW="952633" imgH="952633"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32588" y="5300663"/>
                        <a:ext cx="14557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5" name="Object 12"/>
          <p:cNvGraphicFramePr>
            <a:graphicFrameLocks noChangeAspect="1"/>
          </p:cNvGraphicFramePr>
          <p:nvPr/>
        </p:nvGraphicFramePr>
        <p:xfrm>
          <a:off x="2339975" y="3860800"/>
          <a:ext cx="1727200" cy="1295400"/>
        </p:xfrm>
        <a:graphic>
          <a:graphicData uri="http://schemas.openxmlformats.org/presentationml/2006/ole">
            <mc:AlternateContent xmlns:mc="http://schemas.openxmlformats.org/markup-compatibility/2006">
              <mc:Choice xmlns:v="urn:schemas-microsoft-com:vml" Requires="v">
                <p:oleObj spid="_x0000_s2239" name="Photo Editor-Foto" r:id="rId21" imgW="1057423" imgH="704948" progId="">
                  <p:embed/>
                </p:oleObj>
              </mc:Choice>
              <mc:Fallback>
                <p:oleObj name="Photo Editor-Foto" r:id="rId21" imgW="1057423" imgH="704948"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39975" y="3860800"/>
                        <a:ext cx="1727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6" name="Object 13"/>
          <p:cNvGraphicFramePr>
            <a:graphicFrameLocks noChangeAspect="1"/>
          </p:cNvGraphicFramePr>
          <p:nvPr/>
        </p:nvGraphicFramePr>
        <p:xfrm>
          <a:off x="5003800" y="5445125"/>
          <a:ext cx="1320800" cy="1181100"/>
        </p:xfrm>
        <a:graphic>
          <a:graphicData uri="http://schemas.openxmlformats.org/presentationml/2006/ole">
            <mc:AlternateContent xmlns:mc="http://schemas.openxmlformats.org/markup-compatibility/2006">
              <mc:Choice xmlns:v="urn:schemas-microsoft-com:vml" Requires="v">
                <p:oleObj spid="_x0000_s2240" name="Photo Editor-Foto" r:id="rId23" imgW="1104762" imgH="1181265" progId="">
                  <p:embed/>
                </p:oleObj>
              </mc:Choice>
              <mc:Fallback>
                <p:oleObj name="Photo Editor-Foto" r:id="rId23" imgW="1104762" imgH="1181265" progId="">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03800" y="5445125"/>
                        <a:ext cx="13208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8797" name="Picture 14" descr="Nokia60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67625" y="1844675"/>
            <a:ext cx="13350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8" name="Object 15"/>
          <p:cNvGraphicFramePr>
            <a:graphicFrameLocks noChangeAspect="1"/>
          </p:cNvGraphicFramePr>
          <p:nvPr/>
        </p:nvGraphicFramePr>
        <p:xfrm>
          <a:off x="1979613" y="5057775"/>
          <a:ext cx="1655762" cy="1800225"/>
        </p:xfrm>
        <a:graphic>
          <a:graphicData uri="http://schemas.openxmlformats.org/presentationml/2006/ole">
            <mc:AlternateContent xmlns:mc="http://schemas.openxmlformats.org/markup-compatibility/2006">
              <mc:Choice xmlns:v="urn:schemas-microsoft-com:vml" Requires="v">
                <p:oleObj spid="_x0000_s2241" name="Photo Editor-Foto" r:id="rId26" imgW="1152381" imgH="800212" progId="">
                  <p:embed/>
                </p:oleObj>
              </mc:Choice>
              <mc:Fallback>
                <p:oleObj name="Photo Editor-Foto" r:id="rId26" imgW="1152381" imgH="800212"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79613" y="5057775"/>
                        <a:ext cx="16557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9" name="Object 16"/>
          <p:cNvGraphicFramePr>
            <a:graphicFrameLocks noChangeAspect="1"/>
          </p:cNvGraphicFramePr>
          <p:nvPr/>
        </p:nvGraphicFramePr>
        <p:xfrm>
          <a:off x="2771775" y="908050"/>
          <a:ext cx="1800225" cy="1447800"/>
        </p:xfrm>
        <a:graphic>
          <a:graphicData uri="http://schemas.openxmlformats.org/presentationml/2006/ole">
            <mc:AlternateContent xmlns:mc="http://schemas.openxmlformats.org/markup-compatibility/2006">
              <mc:Choice xmlns:v="urn:schemas-microsoft-com:vml" Requires="v">
                <p:oleObj spid="_x0000_s2242" name="Photo Editor-Foto" r:id="rId28" imgW="2095793" imgH="2095793" progId="">
                  <p:embed/>
                </p:oleObj>
              </mc:Choice>
              <mc:Fallback>
                <p:oleObj name="Photo Editor-Foto" r:id="rId28" imgW="2095793" imgH="2095793" progId="">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71775" y="908050"/>
                        <a:ext cx="18002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800" name="Object 17"/>
          <p:cNvGraphicFramePr>
            <a:graphicFrameLocks noChangeAspect="1"/>
          </p:cNvGraphicFramePr>
          <p:nvPr/>
        </p:nvGraphicFramePr>
        <p:xfrm>
          <a:off x="179388" y="188913"/>
          <a:ext cx="1439862" cy="1944687"/>
        </p:xfrm>
        <a:graphic>
          <a:graphicData uri="http://schemas.openxmlformats.org/presentationml/2006/ole">
            <mc:AlternateContent xmlns:mc="http://schemas.openxmlformats.org/markup-compatibility/2006">
              <mc:Choice xmlns:v="urn:schemas-microsoft-com:vml" Requires="v">
                <p:oleObj spid="_x0000_s2243" name="Photo Editor-Foto" r:id="rId30" imgW="819048" imgH="1228571" progId="">
                  <p:embed/>
                </p:oleObj>
              </mc:Choice>
              <mc:Fallback>
                <p:oleObj name="Photo Editor-Foto" r:id="rId30" imgW="819048" imgH="1228571" progId="">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79388" y="188913"/>
                        <a:ext cx="1439862"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801" name="Object 18"/>
          <p:cNvGraphicFramePr>
            <a:graphicFrameLocks noChangeAspect="1"/>
          </p:cNvGraphicFramePr>
          <p:nvPr/>
        </p:nvGraphicFramePr>
        <p:xfrm>
          <a:off x="6659563" y="404813"/>
          <a:ext cx="2160587" cy="1168400"/>
        </p:xfrm>
        <a:graphic>
          <a:graphicData uri="http://schemas.openxmlformats.org/presentationml/2006/ole">
            <mc:AlternateContent xmlns:mc="http://schemas.openxmlformats.org/markup-compatibility/2006">
              <mc:Choice xmlns:v="urn:schemas-microsoft-com:vml" Requires="v">
                <p:oleObj spid="_x0000_s2244" name="Photo Editor-Foto" r:id="rId32" imgW="1219370" imgH="809738" progId="">
                  <p:embed/>
                </p:oleObj>
              </mc:Choice>
              <mc:Fallback>
                <p:oleObj name="Photo Editor-Foto" r:id="rId32" imgW="1219370" imgH="809738" progId="">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659563" y="404813"/>
                        <a:ext cx="2160587"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8802" name="Picture 19" descr="gdp00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1773238"/>
            <a:ext cx="1905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03" name="Picture 20" descr="0002_Badesalz_konfetti_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427538" y="3860800"/>
            <a:ext cx="12858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04" name="Picture 21" descr="jogger">
            <a:hlinkClick r:id="rId36"/>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316913" y="5229225"/>
            <a:ext cx="57626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05" name="Picture 22" descr="51YDAG55QNL"/>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187450" y="0"/>
            <a:ext cx="1871663"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06" name="Rectangle 2"/>
          <p:cNvSpPr>
            <a:spLocks noGrp="1" noRot="1" noChangeArrowheads="1"/>
          </p:cNvSpPr>
          <p:nvPr>
            <p:ph type="title" sz="quarter" idx="4294967295"/>
          </p:nvPr>
        </p:nvSpPr>
        <p:spPr>
          <a:xfrm>
            <a:off x="3154363" y="0"/>
            <a:ext cx="3498850" cy="792163"/>
          </a:xfrm>
        </p:spPr>
        <p:txBody>
          <a:bodyPr lIns="91440" tIns="45720" rIns="91440" bIns="45720" anchor="ctr"/>
          <a:lstStyle/>
          <a:p>
            <a:r>
              <a:rPr lang="de-CH" sz="2800" b="0">
                <a:solidFill>
                  <a:srgbClr val="ED7925"/>
                </a:solidFill>
              </a:rPr>
              <a:t>  Notfallkoffer</a:t>
            </a:r>
          </a:p>
        </p:txBody>
      </p:sp>
    </p:spTree>
    <p:extLst>
      <p:ext uri="{BB962C8B-B14F-4D97-AF65-F5344CB8AC3E}">
        <p14:creationId xmlns:p14="http://schemas.microsoft.com/office/powerpoint/2010/main" val="3863679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600075" y="584200"/>
            <a:ext cx="6837363" cy="1079500"/>
          </a:xfrm>
        </p:spPr>
        <p:txBody>
          <a:bodyPr/>
          <a:lstStyle/>
          <a:p>
            <a:r>
              <a:rPr lang="de-DE" sz="2400" b="0" dirty="0">
                <a:solidFill>
                  <a:srgbClr val="ED7925"/>
                </a:solidFill>
              </a:rPr>
              <a:t>Vielen Dank für Ihre Aufmerksamkeit </a:t>
            </a:r>
            <a:endParaRPr lang="de-DE" b="0" dirty="0"/>
          </a:p>
        </p:txBody>
      </p:sp>
      <p:sp>
        <p:nvSpPr>
          <p:cNvPr id="9" name="Inhaltsplatzhalter 8"/>
          <p:cNvSpPr>
            <a:spLocks noGrp="1"/>
          </p:cNvSpPr>
          <p:nvPr>
            <p:ph idx="1"/>
          </p:nvPr>
        </p:nvSpPr>
        <p:spPr>
          <a:xfrm>
            <a:off x="609599" y="1771650"/>
            <a:ext cx="7685089" cy="3986213"/>
          </a:xfrm>
        </p:spPr>
        <p:txBody>
          <a:bodyPr/>
          <a:lstStyle/>
          <a:p>
            <a:pPr marL="0" indent="0">
              <a:buNone/>
            </a:pPr>
            <a:r>
              <a:rPr lang="de-DE" sz="2400" dirty="0"/>
              <a:t>„Es gibt kaum ein </a:t>
            </a:r>
            <a:r>
              <a:rPr lang="de-DE" sz="2400" dirty="0" err="1"/>
              <a:t>beglückenderes</a:t>
            </a:r>
            <a:r>
              <a:rPr lang="de-DE" sz="2400" dirty="0"/>
              <a:t> Gefühl, als zu spüren, dass man für andere Menschen etwas sein kann.“</a:t>
            </a:r>
          </a:p>
          <a:p>
            <a:endParaRPr lang="de-DE" sz="2400" dirty="0"/>
          </a:p>
          <a:p>
            <a:pPr marL="0" indent="0">
              <a:buNone/>
            </a:pPr>
            <a:endParaRPr lang="de-DE" sz="2400" dirty="0"/>
          </a:p>
          <a:p>
            <a:pPr marL="0" indent="0">
              <a:buNone/>
            </a:pPr>
            <a:r>
              <a:rPr lang="de-DE" sz="2400" i="1" dirty="0"/>
              <a:t>Dietrich Bonhoeffer  (1906-1945)</a:t>
            </a:r>
          </a:p>
        </p:txBody>
      </p:sp>
      <p:sp>
        <p:nvSpPr>
          <p:cNvPr id="4" name="Foliennummernplatzhalter 3"/>
          <p:cNvSpPr>
            <a:spLocks noGrp="1"/>
          </p:cNvSpPr>
          <p:nvPr>
            <p:ph type="sldNum" sz="quarter" idx="10"/>
          </p:nvPr>
        </p:nvSpPr>
        <p:spPr/>
        <p:txBody>
          <a:bodyPr/>
          <a:lstStyle/>
          <a:p>
            <a:r>
              <a:rPr lang="de-CH"/>
              <a:t>    |  </a:t>
            </a:r>
            <a:fld id="{82AA6C05-6626-406F-8284-366C2D197B9B}" type="slidenum">
              <a:rPr lang="de-CH" smtClean="0"/>
              <a:pPr/>
              <a:t>61</a:t>
            </a:fld>
            <a:endParaRPr lang="de-CH"/>
          </a:p>
        </p:txBody>
      </p:sp>
      <p:sp>
        <p:nvSpPr>
          <p:cNvPr id="5" name="Datumsplatzhalter 4"/>
          <p:cNvSpPr>
            <a:spLocks noGrp="1"/>
          </p:cNvSpPr>
          <p:nvPr>
            <p:ph type="dt" sz="half" idx="11"/>
          </p:nvPr>
        </p:nvSpPr>
        <p:spPr/>
        <p:txBody>
          <a:bodyPr/>
          <a:lstStyle/>
          <a:p>
            <a:r>
              <a:rPr lang="de-DE"/>
              <a:t>27. November 2014</a:t>
            </a:r>
            <a:endParaRPr lang="de-CH"/>
          </a:p>
        </p:txBody>
      </p:sp>
      <p:sp>
        <p:nvSpPr>
          <p:cNvPr id="6" name="Fußzeilenplatzhalter 5"/>
          <p:cNvSpPr>
            <a:spLocks noGrp="1"/>
          </p:cNvSpPr>
          <p:nvPr>
            <p:ph type="ftr" sz="quarter" idx="12"/>
          </p:nvPr>
        </p:nvSpPr>
        <p:spPr/>
        <p:txBody>
          <a:bodyPr/>
          <a:lstStyle/>
          <a:p>
            <a:r>
              <a:rPr lang="de-CH"/>
              <a:t>Universitäre Psychiatrische Kliniken Basel</a:t>
            </a:r>
            <a:r>
              <a:rPr lang="de-CH" b="0"/>
              <a:t> | www.upkbs.ch |</a:t>
            </a:r>
          </a:p>
        </p:txBody>
      </p:sp>
      <p:pic>
        <p:nvPicPr>
          <p:cNvPr id="7" name="Picture 2" descr="C:\Users\Schmid\Pictures\Bonhoeff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945" y="3158944"/>
            <a:ext cx="1881963" cy="267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94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3"/>
          <p:cNvSpPr>
            <a:spLocks noGrp="1"/>
          </p:cNvSpPr>
          <p:nvPr>
            <p:ph type="sldNum" sz="quarter" idx="10"/>
          </p:nvPr>
        </p:nvSpPr>
        <p:spPr>
          <a:ln>
            <a:miter lim="800000"/>
            <a:headEnd/>
            <a:tailEnd/>
          </a:ln>
        </p:spPr>
        <p:txBody>
          <a:bodyPr/>
          <a:lstStyle/>
          <a:p>
            <a:pPr>
              <a:defRPr/>
            </a:pPr>
            <a:r>
              <a:rPr lang="de-CH"/>
              <a:t>    |  </a:t>
            </a:r>
            <a:fld id="{B9E279C1-5FD8-48D2-8839-DDF5C972BEC1}" type="slidenum">
              <a:rPr lang="de-CH" smtClean="0"/>
              <a:pPr>
                <a:defRPr/>
              </a:pPr>
              <a:t>7</a:t>
            </a:fld>
            <a:endParaRPr lang="de-CH"/>
          </a:p>
        </p:txBody>
      </p:sp>
      <p:sp>
        <p:nvSpPr>
          <p:cNvPr id="14" name="Datumsplatzhalter 4"/>
          <p:cNvSpPr>
            <a:spLocks noGrp="1"/>
          </p:cNvSpPr>
          <p:nvPr>
            <p:ph type="dt" sz="quarter" idx="11"/>
          </p:nvPr>
        </p:nvSpPr>
        <p:spPr/>
        <p:txBody>
          <a:bodyPr/>
          <a:lstStyle/>
          <a:p>
            <a:pPr>
              <a:defRPr/>
            </a:pPr>
            <a:r>
              <a:rPr lang="de-DE"/>
              <a:t>27. November 2014</a:t>
            </a:r>
            <a:endParaRPr lang="de-CH"/>
          </a:p>
        </p:txBody>
      </p:sp>
      <p:sp>
        <p:nvSpPr>
          <p:cNvPr id="15" name="Fußzeilenplatzhalter 5"/>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3013" name="Rectangle 2"/>
          <p:cNvSpPr>
            <a:spLocks noGrp="1" noChangeArrowheads="1"/>
          </p:cNvSpPr>
          <p:nvPr>
            <p:ph type="title"/>
          </p:nvPr>
        </p:nvSpPr>
        <p:spPr>
          <a:xfrm>
            <a:off x="674688" y="414338"/>
            <a:ext cx="8109450" cy="1544637"/>
          </a:xfrm>
        </p:spPr>
        <p:txBody>
          <a:bodyPr/>
          <a:lstStyle/>
          <a:p>
            <a:pPr eaLnBrk="1" hangingPunct="1"/>
            <a:r>
              <a:rPr lang="de-CH" altLang="de-DE" sz="2400" dirty="0">
                <a:solidFill>
                  <a:srgbClr val="5B5055"/>
                </a:solidFill>
              </a:rPr>
              <a:t>Realistische Erwartungen</a:t>
            </a:r>
            <a:br>
              <a:rPr lang="de-CH" altLang="de-DE" sz="2400" dirty="0"/>
            </a:br>
            <a:r>
              <a:rPr lang="de-CH" altLang="de-DE" sz="2400" b="0" dirty="0">
                <a:solidFill>
                  <a:srgbClr val="ED7925"/>
                </a:solidFill>
              </a:rPr>
              <a:t>Niemand kann zaubern – kleine Ziele definieren</a:t>
            </a:r>
          </a:p>
        </p:txBody>
      </p:sp>
      <p:sp>
        <p:nvSpPr>
          <p:cNvPr id="43014" name="Text Box 10"/>
          <p:cNvSpPr txBox="1">
            <a:spLocks noChangeArrowheads="1"/>
          </p:cNvSpPr>
          <p:nvPr/>
        </p:nvSpPr>
        <p:spPr bwMode="auto">
          <a:xfrm>
            <a:off x="2984500" y="2398713"/>
            <a:ext cx="6016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spcBef>
                <a:spcPct val="50000"/>
              </a:spcBef>
            </a:pPr>
            <a:r>
              <a:rPr lang="de-CH" altLang="de-DE" sz="1200">
                <a:solidFill>
                  <a:schemeClr val="bg1"/>
                </a:solidFill>
                <a:latin typeface="Verdana" pitchFamily="34" charset="0"/>
              </a:rPr>
              <a:t>5%</a:t>
            </a:r>
          </a:p>
        </p:txBody>
      </p:sp>
      <p:sp>
        <p:nvSpPr>
          <p:cNvPr id="43015" name="Text Box 11"/>
          <p:cNvSpPr txBox="1">
            <a:spLocks noChangeArrowheads="1"/>
          </p:cNvSpPr>
          <p:nvPr/>
        </p:nvSpPr>
        <p:spPr bwMode="auto">
          <a:xfrm>
            <a:off x="2984500" y="3714750"/>
            <a:ext cx="601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spcBef>
                <a:spcPct val="50000"/>
              </a:spcBef>
            </a:pPr>
            <a:r>
              <a:rPr lang="de-CH" altLang="de-DE" sz="1200">
                <a:solidFill>
                  <a:schemeClr val="bg1"/>
                </a:solidFill>
                <a:latin typeface="Verdana" pitchFamily="34" charset="0"/>
              </a:rPr>
              <a:t>50%</a:t>
            </a:r>
          </a:p>
        </p:txBody>
      </p:sp>
      <p:sp>
        <p:nvSpPr>
          <p:cNvPr id="43016" name="Text Box 12"/>
          <p:cNvSpPr txBox="1">
            <a:spLocks noChangeArrowheads="1"/>
          </p:cNvSpPr>
          <p:nvPr/>
        </p:nvSpPr>
        <p:spPr bwMode="auto">
          <a:xfrm>
            <a:off x="2967038" y="5059363"/>
            <a:ext cx="6016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spcBef>
                <a:spcPct val="50000"/>
              </a:spcBef>
            </a:pPr>
            <a:r>
              <a:rPr lang="de-CH" altLang="de-DE" sz="1200">
                <a:solidFill>
                  <a:schemeClr val="bg1"/>
                </a:solidFill>
                <a:latin typeface="Verdana" pitchFamily="34" charset="0"/>
              </a:rPr>
              <a:t>50%</a:t>
            </a:r>
          </a:p>
        </p:txBody>
      </p:sp>
      <p:pic>
        <p:nvPicPr>
          <p:cNvPr id="43017" name="Picture 2" descr="KJ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336675"/>
            <a:ext cx="8967787"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97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5128" y="242471"/>
            <a:ext cx="8390060" cy="1980223"/>
          </a:xfrm>
        </p:spPr>
        <p:txBody>
          <a:bodyPr/>
          <a:lstStyle/>
          <a:p>
            <a:r>
              <a:rPr lang="de-DE" sz="2400" dirty="0">
                <a:solidFill>
                  <a:srgbClr val="5B5055"/>
                </a:solidFill>
              </a:rPr>
              <a:t>Einleitung</a:t>
            </a:r>
            <a:br>
              <a:rPr lang="de-DE" sz="2400" dirty="0"/>
            </a:br>
            <a:r>
              <a:rPr lang="de-DE" sz="2400" b="0" dirty="0">
                <a:solidFill>
                  <a:srgbClr val="ED7925"/>
                </a:solidFill>
              </a:rPr>
              <a:t>Tool zur Analyse von herausfordernden Situationen mit anderen Menschen</a:t>
            </a:r>
            <a:br>
              <a:rPr lang="de-DE" sz="2400" dirty="0">
                <a:solidFill>
                  <a:srgbClr val="ED7925"/>
                </a:solidFill>
              </a:rPr>
            </a:br>
            <a:br>
              <a:rPr lang="de-DE" sz="2400" dirty="0">
                <a:solidFill>
                  <a:srgbClr val="ED7925"/>
                </a:solidFill>
              </a:rPr>
            </a:br>
            <a:br>
              <a:rPr lang="de-DE" sz="2400" dirty="0">
                <a:solidFill>
                  <a:srgbClr val="ED7925"/>
                </a:solidFill>
              </a:rPr>
            </a:br>
            <a:br>
              <a:rPr lang="de-DE" sz="2400" dirty="0">
                <a:solidFill>
                  <a:srgbClr val="ED7925"/>
                </a:solidFill>
              </a:rPr>
            </a:br>
            <a:endParaRPr lang="de-DE" sz="2400" dirty="0">
              <a:solidFill>
                <a:srgbClr val="ED7925"/>
              </a:solidFill>
            </a:endParaRPr>
          </a:p>
        </p:txBody>
      </p:sp>
      <p:sp>
        <p:nvSpPr>
          <p:cNvPr id="3" name="Textplatzhalter 2"/>
          <p:cNvSpPr>
            <a:spLocks noGrp="1"/>
          </p:cNvSpPr>
          <p:nvPr>
            <p:ph idx="1"/>
          </p:nvPr>
        </p:nvSpPr>
        <p:spPr>
          <a:xfrm>
            <a:off x="577574" y="1924050"/>
            <a:ext cx="4175402" cy="4370071"/>
          </a:xfrm>
        </p:spPr>
        <p:txBody>
          <a:bodyPr/>
          <a:lstStyle/>
          <a:p>
            <a:pPr>
              <a:lnSpc>
                <a:spcPct val="100000"/>
              </a:lnSpc>
              <a:spcAft>
                <a:spcPts val="2400"/>
              </a:spcAft>
            </a:pPr>
            <a:r>
              <a:rPr lang="de-DE" sz="2200" dirty="0"/>
              <a:t>Hypothesenbildendes Tool zur Selbstreflektion.</a:t>
            </a:r>
          </a:p>
          <a:p>
            <a:pPr>
              <a:lnSpc>
                <a:spcPct val="100000"/>
              </a:lnSpc>
              <a:spcAft>
                <a:spcPts val="2400"/>
              </a:spcAft>
            </a:pPr>
            <a:r>
              <a:rPr lang="de-DE" sz="2200" dirty="0"/>
              <a:t>Praktisches Tool zur Strukturierung  und  Ergebnissicherung von Fallbesprechungen.</a:t>
            </a:r>
          </a:p>
          <a:p>
            <a:pPr>
              <a:lnSpc>
                <a:spcPct val="100000"/>
              </a:lnSpc>
              <a:spcAft>
                <a:spcPts val="2400"/>
              </a:spcAft>
            </a:pPr>
            <a:r>
              <a:rPr lang="de-DE" sz="2200" dirty="0"/>
              <a:t>Gute Methode um schwierige  Fallbesprechungen und Supervisionen vorzubereiten</a:t>
            </a:r>
            <a:r>
              <a:rPr lang="de-DE" sz="2400" dirty="0"/>
              <a:t>.</a:t>
            </a:r>
          </a:p>
        </p:txBody>
      </p:sp>
      <p:sp>
        <p:nvSpPr>
          <p:cNvPr id="4" name="Foliennummernplatzhalter 3"/>
          <p:cNvSpPr>
            <a:spLocks noGrp="1"/>
          </p:cNvSpPr>
          <p:nvPr>
            <p:ph type="sldNum" sz="quarter" idx="10"/>
          </p:nvPr>
        </p:nvSpPr>
        <p:spPr/>
        <p:txBody>
          <a:bodyPr/>
          <a:lstStyle/>
          <a:p>
            <a:pPr>
              <a:defRPr/>
            </a:pPr>
            <a:r>
              <a:rPr lang="de-CH" dirty="0"/>
              <a:t>    |  </a:t>
            </a:r>
            <a:fld id="{BE61D6EB-0150-42B1-B592-F6D45B4325DE}" type="slidenum">
              <a:rPr lang="de-CH" smtClean="0"/>
              <a:pPr>
                <a:defRPr/>
              </a:pPr>
              <a:t>8</a:t>
            </a:fld>
            <a:endParaRPr lang="de-CH" dirty="0"/>
          </a:p>
        </p:txBody>
      </p:sp>
      <p:sp>
        <p:nvSpPr>
          <p:cNvPr id="5" name="Datumsplatzhalter 4"/>
          <p:cNvSpPr>
            <a:spLocks noGrp="1"/>
          </p:cNvSpPr>
          <p:nvPr>
            <p:ph type="dt" sz="half" idx="11"/>
          </p:nvPr>
        </p:nvSpPr>
        <p:spPr>
          <a:xfrm>
            <a:off x="4754563" y="6524625"/>
            <a:ext cx="1557337" cy="144463"/>
          </a:xfrm>
        </p:spPr>
        <p:txBody>
          <a:bodyPr/>
          <a:lstStyle/>
          <a:p>
            <a:pPr>
              <a:defRPr/>
            </a:pPr>
            <a:r>
              <a:rPr lang="de-DE"/>
              <a:t>27. November 2014</a:t>
            </a:r>
            <a:endParaRPr lang="de-CH" dirty="0"/>
          </a:p>
        </p:txBody>
      </p:sp>
      <p:sp>
        <p:nvSpPr>
          <p:cNvPr id="6" name="Fußzeilenplatzhalter 5"/>
          <p:cNvSpPr>
            <a:spLocks noGrp="1"/>
          </p:cNvSpPr>
          <p:nvPr>
            <p:ph type="ftr" sz="quarter" idx="12"/>
          </p:nvPr>
        </p:nvSpPr>
        <p:spPr/>
        <p:txBody>
          <a:bodyPr/>
          <a:lstStyle/>
          <a:p>
            <a:pPr>
              <a:defRPr/>
            </a:pPr>
            <a:r>
              <a:rPr lang="de-CH" dirty="0"/>
              <a:t>Universitäre Psychiatrische </a:t>
            </a:r>
            <a:r>
              <a:rPr lang="de-CH" b="0" dirty="0"/>
              <a:t>Kliniken Basel | www.upkbs.ch |</a:t>
            </a:r>
          </a:p>
        </p:txBody>
      </p:sp>
      <p:pic>
        <p:nvPicPr>
          <p:cNvPr id="50178" name="Picture 2" descr="C:\Users\Schmid\Pictures\paedag4.gif"/>
          <p:cNvPicPr>
            <a:picLocks noChangeAspect="1" noChangeArrowheads="1"/>
          </p:cNvPicPr>
          <p:nvPr/>
        </p:nvPicPr>
        <p:blipFill>
          <a:blip r:embed="rId2" cstate="print"/>
          <a:srcRect/>
          <a:stretch>
            <a:fillRect/>
          </a:stretch>
        </p:blipFill>
        <p:spPr bwMode="auto">
          <a:xfrm>
            <a:off x="5149320" y="1505243"/>
            <a:ext cx="3868072" cy="4364137"/>
          </a:xfrm>
          <a:prstGeom prst="rect">
            <a:avLst/>
          </a:prstGeom>
          <a:noFill/>
        </p:spPr>
      </p:pic>
      <p:sp>
        <p:nvSpPr>
          <p:cNvPr id="7" name="Rechteck 6"/>
          <p:cNvSpPr/>
          <p:nvPr/>
        </p:nvSpPr>
        <p:spPr>
          <a:xfrm>
            <a:off x="5629275" y="5753785"/>
            <a:ext cx="2905125" cy="246221"/>
          </a:xfrm>
          <a:prstGeom prst="rect">
            <a:avLst/>
          </a:prstGeom>
        </p:spPr>
        <p:txBody>
          <a:bodyPr wrap="square">
            <a:spAutoFit/>
          </a:bodyPr>
          <a:lstStyle/>
          <a:p>
            <a:r>
              <a:rPr lang="de-CH" sz="1000" dirty="0"/>
              <a:t>http://www.gabriele-gebhardt.de/paedag4.gif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nummernplatzhalter 3"/>
          <p:cNvSpPr txBox="1">
            <a:spLocks noGrp="1"/>
          </p:cNvSpPr>
          <p:nvPr/>
        </p:nvSpPr>
        <p:spPr bwMode="auto">
          <a:xfrm>
            <a:off x="7440613" y="6524625"/>
            <a:ext cx="1019175" cy="125413"/>
          </a:xfrm>
          <a:prstGeom prst="rect">
            <a:avLst/>
          </a:prstGeom>
          <a:noFill/>
          <a:ln>
            <a:miter lim="800000"/>
            <a:headEnd/>
            <a:tailEnd/>
          </a:ln>
        </p:spPr>
        <p:txBody>
          <a:bodyPr lIns="0" tIns="0" rIns="0" bIns="0"/>
          <a:lstStyle/>
          <a:p>
            <a:pPr algn="r">
              <a:defRPr/>
            </a:pPr>
            <a:r>
              <a:rPr lang="de-CH" sz="800" dirty="0">
                <a:cs typeface="+mn-cs"/>
              </a:rPr>
              <a:t>    |  </a:t>
            </a:r>
            <a:fld id="{9B540F02-7715-4832-83A4-5DFF2D164C0B}" type="slidenum">
              <a:rPr lang="de-CH" sz="800">
                <a:cs typeface="+mn-cs"/>
              </a:rPr>
              <a:pPr algn="r">
                <a:defRPr/>
              </a:pPr>
              <a:t>9</a:t>
            </a:fld>
            <a:endParaRPr lang="de-CH" sz="800" dirty="0">
              <a:cs typeface="+mn-cs"/>
            </a:endParaRPr>
          </a:p>
        </p:txBody>
      </p:sp>
      <p:sp>
        <p:nvSpPr>
          <p:cNvPr id="10245" name="Rectangle 2"/>
          <p:cNvSpPr>
            <a:spLocks noGrp="1" noChangeArrowheads="1"/>
          </p:cNvSpPr>
          <p:nvPr>
            <p:ph type="title" idx="4294967295"/>
          </p:nvPr>
        </p:nvSpPr>
        <p:spPr>
          <a:xfrm>
            <a:off x="515938" y="346075"/>
            <a:ext cx="8475662" cy="1536700"/>
          </a:xfrm>
        </p:spPr>
        <p:txBody>
          <a:bodyPr/>
          <a:lstStyle/>
          <a:p>
            <a:pPr eaLnBrk="1" hangingPunct="1"/>
            <a:r>
              <a:rPr lang="de-CH" sz="2800" b="0" dirty="0">
                <a:solidFill>
                  <a:srgbClr val="ED7925"/>
                </a:solidFill>
              </a:rPr>
              <a:t>Balance in der Teamberatung - Auftragsklärung</a:t>
            </a:r>
          </a:p>
        </p:txBody>
      </p:sp>
      <p:sp>
        <p:nvSpPr>
          <p:cNvPr id="10246" name="AutoShape 3"/>
          <p:cNvSpPr>
            <a:spLocks noChangeArrowheads="1"/>
          </p:cNvSpPr>
          <p:nvPr/>
        </p:nvSpPr>
        <p:spPr bwMode="auto">
          <a:xfrm>
            <a:off x="3779838" y="4941888"/>
            <a:ext cx="1800225" cy="1441450"/>
          </a:xfrm>
          <a:prstGeom prst="triangle">
            <a:avLst>
              <a:gd name="adj" fmla="val 50000"/>
            </a:avLst>
          </a:prstGeom>
          <a:solidFill>
            <a:srgbClr val="3366FF"/>
          </a:solidFill>
          <a:ln w="9525">
            <a:solidFill>
              <a:schemeClr val="tx1"/>
            </a:solidFill>
            <a:miter lim="800000"/>
            <a:headEnd/>
            <a:tailEnd/>
          </a:ln>
        </p:spPr>
        <p:txBody>
          <a:bodyPr wrap="none" anchor="ctr"/>
          <a:lstStyle/>
          <a:p>
            <a:endParaRPr lang="en-US">
              <a:latin typeface="Calibri" pitchFamily="34" charset="0"/>
            </a:endParaRPr>
          </a:p>
        </p:txBody>
      </p:sp>
      <p:sp>
        <p:nvSpPr>
          <p:cNvPr id="10247" name="Line 4"/>
          <p:cNvSpPr>
            <a:spLocks noChangeShapeType="1"/>
          </p:cNvSpPr>
          <p:nvPr/>
        </p:nvSpPr>
        <p:spPr bwMode="auto">
          <a:xfrm>
            <a:off x="1835150" y="4797425"/>
            <a:ext cx="5905500" cy="142875"/>
          </a:xfrm>
          <a:prstGeom prst="line">
            <a:avLst/>
          </a:prstGeom>
          <a:noFill/>
          <a:ln w="127000">
            <a:solidFill>
              <a:schemeClr val="tx1"/>
            </a:solidFill>
            <a:round/>
            <a:headEnd/>
            <a:tailEnd/>
          </a:ln>
        </p:spPr>
        <p:txBody>
          <a:bodyPr/>
          <a:lstStyle/>
          <a:p>
            <a:endParaRPr lang="de-DE"/>
          </a:p>
        </p:txBody>
      </p:sp>
      <p:sp>
        <p:nvSpPr>
          <p:cNvPr id="10" name="Rectangle 5"/>
          <p:cNvSpPr>
            <a:spLocks noChangeArrowheads="1"/>
          </p:cNvSpPr>
          <p:nvPr/>
        </p:nvSpPr>
        <p:spPr bwMode="auto">
          <a:xfrm>
            <a:off x="641350" y="3073400"/>
            <a:ext cx="2417763" cy="1436688"/>
          </a:xfrm>
          <a:prstGeom prst="rect">
            <a:avLst/>
          </a:prstGeom>
          <a:solidFill>
            <a:schemeClr val="accent1"/>
          </a:solidFill>
          <a:ln w="9525">
            <a:solidFill>
              <a:schemeClr val="tx1"/>
            </a:solidFill>
            <a:miter lim="800000"/>
            <a:headEnd/>
            <a:tailEnd/>
          </a:ln>
        </p:spPr>
        <p:txBody>
          <a:bodyPr wrap="none" anchor="ctr"/>
          <a:lstStyle/>
          <a:p>
            <a:pPr algn="ctr">
              <a:defRPr/>
            </a:pPr>
            <a:r>
              <a:rPr lang="de-DE" dirty="0">
                <a:solidFill>
                  <a:srgbClr val="444424"/>
                </a:solidFill>
                <a:latin typeface="+mn-lt"/>
                <a:cs typeface="+mn-cs"/>
              </a:rPr>
              <a:t>Komplexität </a:t>
            </a:r>
          </a:p>
          <a:p>
            <a:pPr algn="ctr">
              <a:defRPr/>
            </a:pPr>
            <a:r>
              <a:rPr lang="de-DE" dirty="0">
                <a:solidFill>
                  <a:srgbClr val="444424"/>
                </a:solidFill>
                <a:latin typeface="+mn-lt"/>
                <a:cs typeface="+mn-cs"/>
              </a:rPr>
              <a:t>und Leid </a:t>
            </a:r>
          </a:p>
          <a:p>
            <a:pPr algn="ctr">
              <a:defRPr/>
            </a:pPr>
            <a:r>
              <a:rPr lang="de-DE" dirty="0">
                <a:solidFill>
                  <a:srgbClr val="444424"/>
                </a:solidFill>
                <a:latin typeface="+mn-lt"/>
                <a:cs typeface="+mn-cs"/>
              </a:rPr>
              <a:t>des Falles </a:t>
            </a:r>
          </a:p>
        </p:txBody>
      </p:sp>
      <p:sp>
        <p:nvSpPr>
          <p:cNvPr id="10249" name="Rectangle 6"/>
          <p:cNvSpPr>
            <a:spLocks noChangeArrowheads="1"/>
          </p:cNvSpPr>
          <p:nvPr/>
        </p:nvSpPr>
        <p:spPr bwMode="auto">
          <a:xfrm>
            <a:off x="5805488" y="3086100"/>
            <a:ext cx="2943225" cy="1495425"/>
          </a:xfrm>
          <a:prstGeom prst="rect">
            <a:avLst/>
          </a:prstGeom>
          <a:solidFill>
            <a:schemeClr val="accent1"/>
          </a:solidFill>
          <a:ln w="9525">
            <a:solidFill>
              <a:schemeClr val="tx1"/>
            </a:solidFill>
            <a:miter lim="800000"/>
            <a:headEnd/>
            <a:tailEnd/>
          </a:ln>
        </p:spPr>
        <p:txBody>
          <a:bodyPr wrap="none" anchor="ctr"/>
          <a:lstStyle/>
          <a:p>
            <a:pPr algn="ctr"/>
            <a:r>
              <a:rPr lang="de-DE">
                <a:solidFill>
                  <a:srgbClr val="444424"/>
                </a:solidFill>
              </a:rPr>
              <a:t>Möglichst konkrete </a:t>
            </a:r>
          </a:p>
          <a:p>
            <a:pPr algn="ctr"/>
            <a:r>
              <a:rPr lang="de-DE">
                <a:solidFill>
                  <a:srgbClr val="444424"/>
                </a:solidFill>
              </a:rPr>
              <a:t>Beschreibung </a:t>
            </a:r>
          </a:p>
          <a:p>
            <a:pPr algn="ctr"/>
            <a:r>
              <a:rPr lang="de-DE">
                <a:solidFill>
                  <a:srgbClr val="444424"/>
                </a:solidFill>
              </a:rPr>
              <a:t>des pädagogischen</a:t>
            </a:r>
          </a:p>
          <a:p>
            <a:pPr algn="ctr"/>
            <a:r>
              <a:rPr lang="de-DE">
                <a:solidFill>
                  <a:srgbClr val="444424"/>
                </a:solidFill>
              </a:rPr>
              <a:t>Problems </a:t>
            </a:r>
          </a:p>
          <a:p>
            <a:pPr algn="ctr"/>
            <a:r>
              <a:rPr lang="de-DE">
                <a:solidFill>
                  <a:srgbClr val="444424"/>
                </a:solidFill>
              </a:rPr>
              <a:t>und des Ziels der Beratung</a:t>
            </a:r>
          </a:p>
        </p:txBody>
      </p:sp>
      <p:sp>
        <p:nvSpPr>
          <p:cNvPr id="12" name="Rectangle 7"/>
          <p:cNvSpPr>
            <a:spLocks noChangeArrowheads="1"/>
          </p:cNvSpPr>
          <p:nvPr/>
        </p:nvSpPr>
        <p:spPr bwMode="auto">
          <a:xfrm>
            <a:off x="2317750" y="1295400"/>
            <a:ext cx="4572000" cy="1484313"/>
          </a:xfrm>
          <a:prstGeom prst="rect">
            <a:avLst/>
          </a:prstGeom>
          <a:solidFill>
            <a:schemeClr val="accent6">
              <a:lumMod val="40000"/>
              <a:lumOff val="60000"/>
            </a:schemeClr>
          </a:solidFill>
          <a:ln w="19050">
            <a:solidFill>
              <a:schemeClr val="tx1"/>
            </a:solidFill>
            <a:miter lim="800000"/>
            <a:headEnd/>
            <a:tailEnd/>
          </a:ln>
        </p:spPr>
        <p:txBody>
          <a:bodyPr>
            <a:spAutoFit/>
          </a:bodyPr>
          <a:lstStyle/>
          <a:p>
            <a:pPr>
              <a:defRPr/>
            </a:pPr>
            <a:r>
              <a:rPr lang="de-DE" dirty="0">
                <a:latin typeface="+mn-lt"/>
                <a:cs typeface="+mn-cs"/>
              </a:rPr>
              <a:t>„Kaum verloren wir das Ziel aus den Augen, verdoppelten wir unsere Anstrengungen.“</a:t>
            </a:r>
          </a:p>
          <a:p>
            <a:pPr>
              <a:defRPr/>
            </a:pPr>
            <a:endParaRPr lang="de-DE" dirty="0">
              <a:latin typeface="+mn-lt"/>
              <a:cs typeface="+mn-cs"/>
            </a:endParaRPr>
          </a:p>
          <a:p>
            <a:pPr>
              <a:defRPr/>
            </a:pPr>
            <a:r>
              <a:rPr lang="de-DE" i="1" dirty="0">
                <a:latin typeface="+mn-lt"/>
                <a:cs typeface="+mn-cs"/>
              </a:rPr>
              <a:t>Mark Twain</a:t>
            </a:r>
          </a:p>
        </p:txBody>
      </p:sp>
      <p:sp>
        <p:nvSpPr>
          <p:cNvPr id="10251" name="AutoShape 11"/>
          <p:cNvSpPr>
            <a:spLocks noChangeArrowheads="1"/>
          </p:cNvSpPr>
          <p:nvPr/>
        </p:nvSpPr>
        <p:spPr bwMode="auto">
          <a:xfrm rot="-1245146">
            <a:off x="838200" y="5346700"/>
            <a:ext cx="1928813" cy="701675"/>
          </a:xfrm>
          <a:prstGeom prst="rightArrow">
            <a:avLst>
              <a:gd name="adj1" fmla="val 50000"/>
              <a:gd name="adj2" fmla="val 68722"/>
            </a:avLst>
          </a:prstGeom>
          <a:solidFill>
            <a:srgbClr val="E95D0F"/>
          </a:solidFill>
          <a:ln w="9525">
            <a:noFill/>
            <a:miter lim="800000"/>
            <a:headEnd/>
            <a:tailEnd/>
          </a:ln>
          <a:effectLst>
            <a:prstShdw prst="shdw17" dist="17961" dir="2700000">
              <a:srgbClr val="8C3809"/>
            </a:prstShdw>
          </a:effectLst>
        </p:spPr>
        <p:txBody>
          <a:bodyPr wrap="none" anchor="ctr"/>
          <a:lstStyle/>
          <a:p>
            <a:pPr algn="ctr"/>
            <a:r>
              <a:rPr lang="de-DE"/>
              <a:t>Zeitdruck</a:t>
            </a:r>
            <a:endParaRPr lang="en-US"/>
          </a:p>
        </p:txBody>
      </p:sp>
      <p:sp>
        <p:nvSpPr>
          <p:cNvPr id="10252" name="AutoShape 12"/>
          <p:cNvSpPr>
            <a:spLocks noChangeArrowheads="1"/>
          </p:cNvSpPr>
          <p:nvPr/>
        </p:nvSpPr>
        <p:spPr bwMode="auto">
          <a:xfrm rot="1330498">
            <a:off x="6329363" y="5568950"/>
            <a:ext cx="2411412" cy="671513"/>
          </a:xfrm>
          <a:prstGeom prst="leftArrow">
            <a:avLst>
              <a:gd name="adj1" fmla="val 50000"/>
              <a:gd name="adj2" fmla="val 89775"/>
            </a:avLst>
          </a:prstGeom>
          <a:solidFill>
            <a:srgbClr val="E95D0F"/>
          </a:solidFill>
          <a:ln w="9525">
            <a:noFill/>
            <a:miter lim="800000"/>
            <a:headEnd/>
            <a:tailEnd/>
          </a:ln>
          <a:effectLst>
            <a:prstShdw prst="shdw17" dist="17961" dir="2700000">
              <a:srgbClr val="8C3809"/>
            </a:prstShdw>
          </a:effectLst>
        </p:spPr>
        <p:txBody>
          <a:bodyPr wrap="none" anchor="ctr"/>
          <a:lstStyle/>
          <a:p>
            <a:pPr algn="ctr"/>
            <a:r>
              <a:rPr lang="de-DE"/>
              <a:t>Inhaltlicher Druck</a:t>
            </a:r>
            <a:endParaRPr lang="en-US"/>
          </a:p>
        </p:txBody>
      </p:sp>
      <p:sp>
        <p:nvSpPr>
          <p:cNvPr id="2" name="Datumsplatzhalter 1"/>
          <p:cNvSpPr>
            <a:spLocks noGrp="1"/>
          </p:cNvSpPr>
          <p:nvPr>
            <p:ph type="dt" sz="half" idx="11"/>
          </p:nvPr>
        </p:nvSpPr>
        <p:spPr>
          <a:xfrm>
            <a:off x="4829096" y="6524625"/>
            <a:ext cx="1713071" cy="144463"/>
          </a:xfrm>
        </p:spPr>
        <p:txBody>
          <a:bodyPr/>
          <a:lstStyle/>
          <a:p>
            <a:pPr>
              <a:defRPr/>
            </a:pPr>
            <a:r>
              <a:rPr lang="de-DE"/>
              <a:t>27. November 2014</a:t>
            </a:r>
            <a:endParaRPr lang="de-CH" dirty="0"/>
          </a:p>
        </p:txBody>
      </p:sp>
      <p:sp>
        <p:nvSpPr>
          <p:cNvPr id="3" name="Fußzeilenplatzhalter 2"/>
          <p:cNvSpPr>
            <a:spLocks noGrp="1"/>
          </p:cNvSpPr>
          <p:nvPr>
            <p:ph type="ftr" sz="quarter" idx="12"/>
          </p:nvPr>
        </p:nvSpPr>
        <p:spPr/>
        <p:txBody>
          <a:bodyPr/>
          <a:lstStyle/>
          <a:p>
            <a:pPr>
              <a:defRPr/>
            </a:pPr>
            <a:r>
              <a:rPr lang="de-CH"/>
              <a:t>Universitäre Psychiatrische Kliniken Basel</a:t>
            </a:r>
            <a:r>
              <a:rPr lang="de-CH" b="0"/>
              <a:t> | www.upkbs.ch |</a:t>
            </a:r>
          </a:p>
        </p:txBody>
      </p:sp>
      <p:sp>
        <p:nvSpPr>
          <p:cNvPr id="4" name="Foliennummernplatzhalter 3"/>
          <p:cNvSpPr>
            <a:spLocks noGrp="1"/>
          </p:cNvSpPr>
          <p:nvPr>
            <p:ph type="sldNum" sz="quarter" idx="10"/>
          </p:nvPr>
        </p:nvSpPr>
        <p:spPr/>
        <p:txBody>
          <a:bodyPr/>
          <a:lstStyle/>
          <a:p>
            <a:pPr>
              <a:defRPr/>
            </a:pPr>
            <a:r>
              <a:rPr lang="de-CH"/>
              <a:t>    |  </a:t>
            </a:r>
            <a:fld id="{4059135B-6042-4096-96A5-6DFDECAC8844}" type="slidenum">
              <a:rPr lang="de-CH" smtClean="0"/>
              <a:pPr>
                <a:defRPr/>
              </a:pPr>
              <a:t>9</a:t>
            </a:fld>
            <a:endParaRPr lang="de-CH"/>
          </a:p>
        </p:txBody>
      </p:sp>
    </p:spTree>
  </p:cSld>
  <p:clrMapOvr>
    <a:masterClrMapping/>
  </p:clrMapOvr>
</p:sld>
</file>

<file path=ppt/theme/theme1.xml><?xml version="1.0" encoding="utf-8"?>
<a:theme xmlns:a="http://schemas.openxmlformats.org/drawingml/2006/main" name="UPK_Praesentationsvorlag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_upk_prov_v100705_office2003">
      <a:majorFont>
        <a:latin typeface="Verdana"/>
        <a:ea typeface=""/>
        <a:cs typeface=""/>
      </a:majorFont>
      <a:minorFont>
        <a:latin typeface="Georg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_upk_prov_v100705_office2003 1">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E95D0F"/>
        </a:folHlink>
      </a:clrScheme>
      <a:clrMap bg1="lt1" tx1="dk1" bg2="lt2" tx2="dk2" accent1="accent1" accent2="accent2" accent3="accent3" accent4="accent4" accent5="accent5" accent6="accent6" hlink="hlink" folHlink="folHlink"/>
    </a:extraClrScheme>
    <a:extraClrScheme>
      <a:clrScheme name="pr_upk_prov_v100705_office2003 2">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7D3F0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E95D0F"/>
      </a:folHlink>
    </a:clrScheme>
    <a:fontScheme name="1_Standarddesign">
      <a:majorFont>
        <a:latin typeface="Verdana"/>
        <a:ea typeface=""/>
        <a:cs typeface=""/>
      </a:majorFont>
      <a:minorFont>
        <a:latin typeface="Georg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E95D0F"/>
        </a:folHlink>
      </a:clrScheme>
      <a:clrMap bg1="lt1" tx1="dk1" bg2="lt2" tx2="dk2" accent1="accent1" accent2="accent2" accent3="accent3" accent4="accent4" accent5="accent5" accent6="accent6" hlink="hlink" folHlink="folHlink"/>
    </a:extraClrScheme>
    <a:extraClrScheme>
      <a:clrScheme name="1_Standarddesign 2">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7D3F0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_upk_prov_v100705_office2003 1">
    <a:dk1>
      <a:srgbClr val="5B5055"/>
    </a:dk1>
    <a:lt1>
      <a:srgbClr val="FFFFFF"/>
    </a:lt1>
    <a:dk2>
      <a:srgbClr val="5B5055"/>
    </a:dk2>
    <a:lt2>
      <a:srgbClr val="5B5055"/>
    </a:lt2>
    <a:accent1>
      <a:srgbClr val="FFFFFF"/>
    </a:accent1>
    <a:accent2>
      <a:srgbClr val="E95D0F"/>
    </a:accent2>
    <a:accent3>
      <a:srgbClr val="FFFFFF"/>
    </a:accent3>
    <a:accent4>
      <a:srgbClr val="4C4347"/>
    </a:accent4>
    <a:accent5>
      <a:srgbClr val="FFFFFF"/>
    </a:accent5>
    <a:accent6>
      <a:srgbClr val="D3530C"/>
    </a:accent6>
    <a:hlink>
      <a:srgbClr val="E95D0F"/>
    </a:hlink>
    <a:folHlink>
      <a:srgbClr val="E95D0F"/>
    </a:folHlink>
  </a:clrScheme>
</a:themeOverride>
</file>

<file path=docProps/app.xml><?xml version="1.0" encoding="utf-8"?>
<Properties xmlns="http://schemas.openxmlformats.org/officeDocument/2006/extended-properties" xmlns:vt="http://schemas.openxmlformats.org/officeDocument/2006/docPropsVTypes">
  <Template>UPK_Praesentationsvorlage</Template>
  <TotalTime>0</TotalTime>
  <Words>5098</Words>
  <Application>Microsoft Office PowerPoint</Application>
  <PresentationFormat>Bildschirmpräsentation (4:3)</PresentationFormat>
  <Paragraphs>738</Paragraphs>
  <Slides>61</Slides>
  <Notes>2</Notes>
  <HiddenSlides>0</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2</vt:i4>
      </vt:variant>
      <vt:variant>
        <vt:lpstr>Folientitel</vt:lpstr>
      </vt:variant>
      <vt:variant>
        <vt:i4>61</vt:i4>
      </vt:variant>
    </vt:vector>
  </HeadingPairs>
  <TitlesOfParts>
    <vt:vector size="69" baseType="lpstr">
      <vt:lpstr>Arial</vt:lpstr>
      <vt:lpstr>Calibri</vt:lpstr>
      <vt:lpstr>Georgia</vt:lpstr>
      <vt:lpstr>Verdana</vt:lpstr>
      <vt:lpstr>UPK_Praesentationsvorlage</vt:lpstr>
      <vt:lpstr>1_Standarddesign</vt:lpstr>
      <vt:lpstr>Diagramm</vt:lpstr>
      <vt:lpstr>Photo Editor-Foto</vt:lpstr>
      <vt:lpstr>Einführung in die Interaktionsanalyse als Instrument der Fallreflektion und Teamberatung </vt:lpstr>
      <vt:lpstr>Traumapädagogische Verständnis von Interaktionen Emotionale Betroffenheit erschwert fachliche Reflektion</vt:lpstr>
      <vt:lpstr>Grundidee zur Analyse von Problemverhalten Vom Du zum Wir – Überspitzt das klassische Modell</vt:lpstr>
      <vt:lpstr>Grundidee zur Analyse von Problemverhalten Vom Du zum Wir – Überspitzt das klassische Modell</vt:lpstr>
      <vt:lpstr>Grundidee zur Analyse von Problemverhalten Vom Du zum Wir</vt:lpstr>
      <vt:lpstr>Grundidee zur Analyse von Problemverhalten Vom Du zum Wir</vt:lpstr>
      <vt:lpstr>Realistische Erwartungen Niemand kann zaubern – kleine Ziele definieren</vt:lpstr>
      <vt:lpstr>Einleitung Tool zur Analyse von herausfordernden Situationen mit anderen Menschen    </vt:lpstr>
      <vt:lpstr>Balance in der Teamberatung - Auftragsklärung</vt:lpstr>
      <vt:lpstr>PowerPoint-Präsentation</vt:lpstr>
      <vt:lpstr>Einleitung Historie &amp; Ziele</vt:lpstr>
      <vt:lpstr>Haltung: Ähnliche Art und Weise die Dinge zu sehen  Die Macht der Gewohnheit – Fluch und Segen   </vt:lpstr>
      <vt:lpstr>Einleitung Historie &amp; Ziele</vt:lpstr>
      <vt:lpstr>Einleitung Historie &amp; Ziele</vt:lpstr>
      <vt:lpstr>Prinzipien der Interaktionsanalyse I Überblick</vt:lpstr>
      <vt:lpstr>Prinzipien der Interaktionsanalyse II Überblick</vt:lpstr>
      <vt:lpstr>Sachliche Verhaltensanalyse  Wie ein Film des Geschehens</vt:lpstr>
      <vt:lpstr>Traumasensibilität</vt:lpstr>
      <vt:lpstr>Analyse der auslösenden Situation</vt:lpstr>
      <vt:lpstr>Prinzipien der Interaktionsanalyse Analyse der emotionalen Reaktionen</vt:lpstr>
      <vt:lpstr>Prinzipien der Interaktionsanalyse Beziehungsbedürfnisse</vt:lpstr>
      <vt:lpstr>Prinzipien der Interaktionsanalyse Analyse der Gegenübertragungsgefühle</vt:lpstr>
      <vt:lpstr>Die Suche nach dem „guten Grund“ Verstärkerbedingungen und Beziehungserfahrungen</vt:lpstr>
      <vt:lpstr>Die Suche nach dem „guten Grund“ Verstärkerbedingungen und Beziehungserfahrungen</vt:lpstr>
      <vt:lpstr>Erhöhe die Zahl deiner Verhaltensalternativen?</vt:lpstr>
      <vt:lpstr>Ressourcen- und Lösungsorientierung</vt:lpstr>
      <vt:lpstr>Lerntheoretische Orientierung</vt:lpstr>
      <vt:lpstr>Prinzipien der Interaktionsanalyse Steigerung der Selbstwirksamkeit und Selbstfürsorge</vt:lpstr>
      <vt:lpstr>Prinzipien der Interaktionsanalyse Steigerung der Selbstwirksamkeit und Selbstfürsorge</vt:lpstr>
      <vt:lpstr>Fazit Erfahrungen mit der Interaktionsanalyse</vt:lpstr>
      <vt:lpstr>Die „Weil-Frage“ und der „gute Grund“</vt:lpstr>
      <vt:lpstr>Traumapädagogische Matrix (Lang et al., 2009) </vt:lpstr>
      <vt:lpstr>Rahmenbedingungen der traumapädagogischen WG‘s  „Greccio“ und „Refugio“</vt:lpstr>
      <vt:lpstr>Sichere Strukturen Die Räume und Einrichtung</vt:lpstr>
      <vt:lpstr>Sichere Strukturen Die Räume und Einrichtung</vt:lpstr>
      <vt:lpstr>Institutioneller Schutz vor Grenzverletzungen Grenzen achten, unterstützt durch die Pädagogik</vt:lpstr>
      <vt:lpstr>Diagnostik Konzept der Selbstbemächtigung</vt:lpstr>
      <vt:lpstr>Sichere Strukturen Rituale – berechenbare Strukturen</vt:lpstr>
      <vt:lpstr>PowerPoint-Präsentation</vt:lpstr>
      <vt:lpstr>Sichere Strukturen Die Abläufe – Visualisierung</vt:lpstr>
      <vt:lpstr>Dokumentation in stationären Settings Eine traumapädagogische Perspektive</vt:lpstr>
      <vt:lpstr>Dokumentation als unterstützendes strukturelles traumapädagogisches Element</vt:lpstr>
      <vt:lpstr>Dokumentation als unterstützendes strukturelles traumapädagogisches Element</vt:lpstr>
      <vt:lpstr>Dokumentation als unterstützendes strukturelles traumapädagogisches Element</vt:lpstr>
      <vt:lpstr>PowerPoint-Präsentation</vt:lpstr>
      <vt:lpstr>Tabelle: Gesamtkonzept (Lang et al. 2009) </vt:lpstr>
      <vt:lpstr>PowerPoint-Präsentation</vt:lpstr>
      <vt:lpstr>Tabelle: Gesamtkonzept (Lang et al. 2009)</vt:lpstr>
      <vt:lpstr>Psychoedukation Emotionen </vt:lpstr>
      <vt:lpstr>Gefühle als Basis der Handlungsmotivation </vt:lpstr>
      <vt:lpstr>Nutzung von Medien </vt:lpstr>
      <vt:lpstr>Emotionale Verwundbarkeit reduzieren </vt:lpstr>
      <vt:lpstr>Tabelle: Gesamtkonzept (Lang et al. 2009) </vt:lpstr>
      <vt:lpstr>Prinzip der Einzelstunde </vt:lpstr>
      <vt:lpstr>Prinzip der Einzelstunde </vt:lpstr>
      <vt:lpstr>Tabelle: Gesamtkonzept (Lang et al. 2009) </vt:lpstr>
      <vt:lpstr>Individuelle Regeln</vt:lpstr>
      <vt:lpstr>Fazit: Umgang mit Regeln  Wenig Regeln, viele Absprachen</vt:lpstr>
      <vt:lpstr>Notfallkoffer packen</vt:lpstr>
      <vt:lpstr>  Notfallkoffer</vt:lpstr>
      <vt:lpstr>Vielen Dank für Ihre Aufmerksamkeit </vt:lpstr>
    </vt:vector>
  </TitlesOfParts>
  <Company>UPK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Überlegungen zu traumapädagogischen Konzepten im Zwangskontext Fachtagung zum 5jährigen Bestehen der Jugendhilfeeinrichtung «die Distel»</dc:title>
  <dc:creator>Füllemann-Krieger Gabriele</dc:creator>
  <cp:lastModifiedBy>Daniel Hofstetter</cp:lastModifiedBy>
  <cp:revision>142</cp:revision>
  <cp:lastPrinted>2013-09-04T06:54:38Z</cp:lastPrinted>
  <dcterms:created xsi:type="dcterms:W3CDTF">2010-10-07T06:30:30Z</dcterms:created>
  <dcterms:modified xsi:type="dcterms:W3CDTF">2020-09-30T08:47:35Z</dcterms:modified>
</cp:coreProperties>
</file>